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95" r:id="rId3"/>
    <p:sldId id="409" r:id="rId4"/>
    <p:sldId id="411" r:id="rId5"/>
    <p:sldId id="417" r:id="rId6"/>
    <p:sldId id="410" r:id="rId7"/>
    <p:sldId id="418" r:id="rId8"/>
    <p:sldId id="412" r:id="rId9"/>
    <p:sldId id="413" r:id="rId10"/>
    <p:sldId id="414" r:id="rId11"/>
    <p:sldId id="415" r:id="rId12"/>
    <p:sldId id="419" r:id="rId13"/>
    <p:sldId id="41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2CC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1" autoAdjust="0"/>
    <p:restoredTop sz="84966" autoAdjust="0"/>
  </p:normalViewPr>
  <p:slideViewPr>
    <p:cSldViewPr snapToGrid="0">
      <p:cViewPr varScale="1">
        <p:scale>
          <a:sx n="94" d="100"/>
          <a:sy n="94" d="100"/>
        </p:scale>
        <p:origin x="3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R-CNN-11f897346a488088a3c9d8e351fc5275?pvs=2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ImageNet </a:t>
            </a:r>
            <a:r>
              <a:rPr lang="ko-KR" altLang="en-US" dirty="0"/>
              <a:t>활용한 </a:t>
            </a:r>
            <a:r>
              <a:rPr lang="en-US" altLang="ko-KR" dirty="0"/>
              <a:t>Classification </a:t>
            </a:r>
            <a:r>
              <a:rPr lang="ko-KR" altLang="en-US" dirty="0"/>
              <a:t>발전 → 그러나 의문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To what extent do the CNN classiﬁcation results on ImageNet generalize to object detection results on the PASCAL VOC Challenge?</a:t>
            </a:r>
            <a:r>
              <a:rPr lang="en-US" altLang="ko-KR" dirty="0"/>
              <a:t> CNN </a:t>
            </a:r>
            <a:r>
              <a:rPr lang="ko-KR" altLang="en-US" dirty="0"/>
              <a:t>분류 결과가 </a:t>
            </a:r>
            <a:r>
              <a:rPr lang="en-US" altLang="ko-KR" dirty="0"/>
              <a:t>ImageNet</a:t>
            </a:r>
            <a:r>
              <a:rPr lang="ko-KR" altLang="en-US" dirty="0"/>
              <a:t>에서 </a:t>
            </a:r>
            <a:r>
              <a:rPr lang="en-US" altLang="ko-KR" dirty="0"/>
              <a:t>PASCAL VOC </a:t>
            </a:r>
            <a:r>
              <a:rPr lang="ko-KR" altLang="en-US" dirty="0"/>
              <a:t>챌린지의 객체 탐지 결과에 얼마나 일반화될 수 있는가</a:t>
            </a:r>
            <a:r>
              <a:rPr lang="en-US" altLang="ko-K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답변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Image Classification</a:t>
            </a:r>
            <a:r>
              <a:rPr lang="ko-KR" altLang="en-US" dirty="0"/>
              <a:t>과 </a:t>
            </a:r>
            <a:r>
              <a:rPr lang="en-US" altLang="ko-KR" dirty="0"/>
              <a:t>Object detection </a:t>
            </a:r>
            <a:r>
              <a:rPr lang="ko-KR" altLang="en-US" dirty="0"/>
              <a:t>사이의 간격을 줄임 </a:t>
            </a:r>
            <a:r>
              <a:rPr lang="en-US" altLang="ko-KR" dirty="0"/>
              <a:t>- </a:t>
            </a:r>
            <a:r>
              <a:rPr lang="ko-KR" altLang="en-US" dirty="0"/>
              <a:t>논문내용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b="1" dirty="0"/>
              <a:t>CNN</a:t>
            </a:r>
            <a:r>
              <a:rPr lang="ko-KR" altLang="en-US" b="1" dirty="0"/>
              <a:t>으로 </a:t>
            </a:r>
            <a:r>
              <a:rPr lang="en-US" altLang="ko-KR" b="1" dirty="0"/>
              <a:t>HOG</a:t>
            </a:r>
            <a:r>
              <a:rPr lang="ko-KR" altLang="en-US" b="1" dirty="0"/>
              <a:t>보다 더 좋은 </a:t>
            </a:r>
            <a:r>
              <a:rPr lang="en-US" altLang="ko-KR" b="1" dirty="0"/>
              <a:t>object detection </a:t>
            </a:r>
            <a:r>
              <a:rPr lang="ko-KR" altLang="en-US" b="1" dirty="0"/>
              <a:t>성능 보일 것</a:t>
            </a:r>
            <a:endParaRPr lang="ko-KR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b="1" dirty="0"/>
              <a:t>목표 달성 위해 </a:t>
            </a:r>
            <a:r>
              <a:rPr lang="en-US" altLang="ko-KR" b="1" dirty="0"/>
              <a:t>2</a:t>
            </a:r>
            <a:r>
              <a:rPr lang="ko-KR" altLang="en-US" b="1" dirty="0"/>
              <a:t>가지 문제점 해결</a:t>
            </a:r>
            <a:r>
              <a:rPr lang="ko-KR" altLang="en-US" dirty="0"/>
              <a:t>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b="1" dirty="0"/>
              <a:t>deep network</a:t>
            </a:r>
            <a:r>
              <a:rPr lang="ko-KR" altLang="en-US" b="1" dirty="0"/>
              <a:t>에서 객체를 </a:t>
            </a:r>
            <a:r>
              <a:rPr lang="en-US" altLang="ko-KR" b="1" dirty="0"/>
              <a:t>localizing</a:t>
            </a:r>
            <a:endParaRPr lang="en-US" altLang="ko-KR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ko-KR" altLang="en-US" b="1" dirty="0"/>
              <a:t>작은 양의 </a:t>
            </a:r>
            <a:r>
              <a:rPr lang="en-US" altLang="ko-KR" b="1" dirty="0"/>
              <a:t>annotated(</a:t>
            </a:r>
            <a:r>
              <a:rPr lang="ko-KR" altLang="en-US" b="1" dirty="0" err="1"/>
              <a:t>주석달린</a:t>
            </a:r>
            <a:r>
              <a:rPr lang="en-US" altLang="ko-KR" b="1" dirty="0"/>
              <a:t>) detection data</a:t>
            </a:r>
            <a:r>
              <a:rPr lang="ko-KR" altLang="en-US" b="1" dirty="0"/>
              <a:t>로 </a:t>
            </a:r>
            <a:r>
              <a:rPr lang="en-US" altLang="ko-KR" b="1" dirty="0"/>
              <a:t>high-capacity </a:t>
            </a:r>
            <a:r>
              <a:rPr lang="ko-KR" altLang="en-US" b="1" dirty="0"/>
              <a:t>모델 학습시키기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9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3"/>
              </a:rPr>
              <a:t>그림 </a:t>
            </a:r>
            <a:r>
              <a:rPr lang="en-US" altLang="ko-KR" dirty="0">
                <a:hlinkClick r:id="rId3"/>
              </a:rPr>
              <a:t>1</a:t>
            </a:r>
            <a:r>
              <a:rPr lang="en-US" altLang="ko-KR" dirty="0"/>
              <a:t>: Object detection system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이미지 받기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 </a:t>
            </a:r>
            <a:r>
              <a:rPr lang="en-US" altLang="ko-KR" dirty="0"/>
              <a:t>2000</a:t>
            </a:r>
            <a:r>
              <a:rPr lang="ko-KR" altLang="en-US" dirty="0"/>
              <a:t>개의 </a:t>
            </a:r>
            <a:r>
              <a:rPr lang="en-US" altLang="ko-KR" dirty="0"/>
              <a:t>bottom-up region </a:t>
            </a:r>
            <a:r>
              <a:rPr lang="en-US" altLang="ko-KR" dirty="0" err="1"/>
              <a:t>propals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CNN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proposal</a:t>
            </a:r>
            <a:r>
              <a:rPr lang="ko-KR" altLang="en-US" dirty="0"/>
              <a:t>의 </a:t>
            </a:r>
            <a:r>
              <a:rPr lang="en-US" altLang="ko-KR" dirty="0"/>
              <a:t>feature </a:t>
            </a:r>
            <a:r>
              <a:rPr lang="ko-KR" altLang="en-US" dirty="0"/>
              <a:t>계산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class-specific linear SVM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region </a:t>
            </a:r>
            <a:r>
              <a:rPr lang="ko-KR" altLang="en-US" dirty="0"/>
              <a:t>분류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R-CNN</a:t>
            </a:r>
            <a:r>
              <a:rPr lang="ko-KR" altLang="en-US" dirty="0"/>
              <a:t>은 </a:t>
            </a:r>
            <a:r>
              <a:rPr lang="en-US" altLang="ko-KR" dirty="0"/>
              <a:t>PASCAL VOC 2010 </a:t>
            </a:r>
            <a:r>
              <a:rPr lang="ko-KR" altLang="en-US" dirty="0"/>
              <a:t>에서 </a:t>
            </a:r>
            <a:r>
              <a:rPr lang="en-US" altLang="ko-KR" dirty="0" err="1"/>
              <a:t>mAP</a:t>
            </a:r>
            <a:r>
              <a:rPr lang="en-US" altLang="ko-KR" dirty="0"/>
              <a:t> 53.7% </a:t>
            </a:r>
            <a:r>
              <a:rPr lang="ko-KR" altLang="en-US" dirty="0"/>
              <a:t>달성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200-class ILSVRC2013 detection dataset</a:t>
            </a:r>
            <a:r>
              <a:rPr lang="ko-KR" altLang="en-US" dirty="0"/>
              <a:t>에서는 </a:t>
            </a:r>
            <a:r>
              <a:rPr lang="en-US" altLang="ko-KR" dirty="0" err="1"/>
              <a:t>mAP</a:t>
            </a:r>
            <a:r>
              <a:rPr lang="en-US" altLang="ko-KR" dirty="0"/>
              <a:t> 51.4% </a:t>
            </a:r>
            <a:r>
              <a:rPr lang="ko-KR" altLang="en-US" dirty="0"/>
              <a:t>달성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2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4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3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3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0C010-A848-6F05-93AA-3033C535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2BC3AC-E8E7-5E57-6F97-BB78EA99F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76795D-EF5A-FCAB-D77B-515A5B65B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A207-EEBC-470A-710E-E49CEC784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5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9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R-CNN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Rich feature hierarchies for accurate object detection and semantic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2024-10-28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73F771-1735-AB05-3867-A34BC638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9AFD-37A6-91AB-6EE9-0F16F427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08D7CC-4A92-7E79-D0FA-6891A5D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7260"/>
            <a:ext cx="10515600" cy="267987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Train Dataset</a:t>
            </a:r>
            <a:r>
              <a:rPr lang="en-US" altLang="ko-KR" dirty="0"/>
              <a:t>: single object-centered, variable complexity, lack of annotations, </a:t>
            </a:r>
            <a:r>
              <a:rPr lang="en-US" altLang="ko-KR" u="sng" dirty="0"/>
              <a:t>making hard negative mining impossible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Heavily reliant on the validation set+ using part of the training set as an auxiliary source of positive examples,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Val</a:t>
            </a:r>
            <a:r>
              <a:rPr lang="ko-KR" altLang="en-US" b="1" dirty="0"/>
              <a:t> </a:t>
            </a:r>
            <a:r>
              <a:rPr lang="en-US" altLang="ko-KR" b="1" dirty="0"/>
              <a:t>=</a:t>
            </a:r>
            <a:r>
              <a:rPr lang="ko-KR" altLang="en-US" b="1" dirty="0"/>
              <a:t> </a:t>
            </a:r>
            <a:r>
              <a:rPr lang="en-US" altLang="ko-KR" b="1" dirty="0"/>
              <a:t>val1</a:t>
            </a:r>
            <a:r>
              <a:rPr lang="ko-KR" altLang="en-US" b="1" dirty="0"/>
              <a:t> </a:t>
            </a:r>
            <a:r>
              <a:rPr lang="en-US" altLang="ko-KR" b="1" dirty="0"/>
              <a:t>+</a:t>
            </a:r>
            <a:r>
              <a:rPr lang="ko-KR" altLang="en-US" b="1" dirty="0"/>
              <a:t> </a:t>
            </a:r>
            <a:r>
              <a:rPr lang="en-US" altLang="ko-KR" b="1" dirty="0"/>
              <a:t>val2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</a:rPr>
              <a:t>val1+train dataset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train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Val2</a:t>
            </a:r>
            <a:r>
              <a:rPr lang="ko-KR" altLang="en-US" b="1" dirty="0"/>
              <a:t> </a:t>
            </a:r>
            <a:r>
              <a:rPr lang="en-US" altLang="ko-KR" b="1" dirty="0" err="1"/>
              <a:t>mAP</a:t>
            </a:r>
            <a:r>
              <a:rPr lang="ko-KR" altLang="en-US" b="1" dirty="0"/>
              <a:t> </a:t>
            </a:r>
            <a:r>
              <a:rPr lang="en-US" altLang="ko-KR" b="1" dirty="0"/>
              <a:t>calculating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CC94DD-54E6-9356-181F-CE516440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B3C2EF4-0312-3940-3CC3-E192E731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Result – ILSVRC 2013 detection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569D7F8-E6DE-B19B-BD8D-2AF5211B3011}"/>
              </a:ext>
            </a:extLst>
          </p:cNvPr>
          <p:cNvGrpSpPr/>
          <p:nvPr/>
        </p:nvGrpSpPr>
        <p:grpSpPr>
          <a:xfrm>
            <a:off x="682032" y="3927133"/>
            <a:ext cx="10827933" cy="2670716"/>
            <a:chOff x="1150706" y="4263999"/>
            <a:chExt cx="9890587" cy="23338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19DE5F-8803-8D0C-D213-BE8C4AA7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706" y="4263999"/>
              <a:ext cx="9890587" cy="233385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0A3CDD-991F-1661-EEF2-52106853BC23}"/>
                </a:ext>
              </a:extLst>
            </p:cNvPr>
            <p:cNvSpPr/>
            <p:nvPr/>
          </p:nvSpPr>
          <p:spPr>
            <a:xfrm>
              <a:off x="2867890" y="4669325"/>
              <a:ext cx="1560809" cy="21657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76BBC4C-2362-A50A-83AA-CE81B161D320}"/>
                </a:ext>
              </a:extLst>
            </p:cNvPr>
            <p:cNvSpPr/>
            <p:nvPr/>
          </p:nvSpPr>
          <p:spPr>
            <a:xfrm>
              <a:off x="5734695" y="4937731"/>
              <a:ext cx="1976290" cy="24159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3C771-D280-34DF-FCC7-E2E7405FAD2E}"/>
                </a:ext>
              </a:extLst>
            </p:cNvPr>
            <p:cNvSpPr/>
            <p:nvPr/>
          </p:nvSpPr>
          <p:spPr>
            <a:xfrm>
              <a:off x="8023491" y="5179325"/>
              <a:ext cx="506360" cy="24159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1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990961-DB94-FB48-62C3-1680622A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22" y="3967084"/>
            <a:ext cx="11809538" cy="25708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Visualizing Learned features</a:t>
            </a:r>
          </a:p>
          <a:p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Allow the units to express which inputs they respond to.</a:t>
            </a:r>
          </a:p>
          <a:p>
            <a:r>
              <a:rPr lang="en-US" altLang="ko-KR" dirty="0"/>
              <a:t>Visualize the activations of Pool 5 units</a:t>
            </a:r>
          </a:p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The network learns to represent class-tuned features, shapes, textures, colors, etc.</a:t>
            </a:r>
          </a:p>
          <a:p>
            <a:pPr lvl="1"/>
            <a:r>
              <a:rPr lang="en-US" altLang="ko-KR" dirty="0"/>
              <a:t>The FC layer 6 models combinations of these features.</a:t>
            </a:r>
            <a:endParaRPr lang="en-US" altLang="ko-KR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C1A195-7851-B62F-563F-E7B43290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F9EFC8-F640-8D82-07C8-B3C74C12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Visualizing, ablation, and modes of error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4F7E7B-16AC-0D08-FADA-AD6E4620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" y="1041441"/>
            <a:ext cx="6440441" cy="23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9F494D-6106-A3DB-5C79-BFC4041D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73918" b="54018"/>
          <a:stretch/>
        </p:blipFill>
        <p:spPr>
          <a:xfrm>
            <a:off x="7246246" y="740469"/>
            <a:ext cx="4541053" cy="35424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EEEECB-0F60-8142-CA89-690B0324B10F}"/>
              </a:ext>
            </a:extLst>
          </p:cNvPr>
          <p:cNvSpPr/>
          <p:nvPr/>
        </p:nvSpPr>
        <p:spPr>
          <a:xfrm>
            <a:off x="4383077" y="1098727"/>
            <a:ext cx="829003" cy="22639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8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1AD48-22F9-118A-5D13-2FA3787CC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F9BDEF-AB4D-44B7-C63A-1B146E8C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790" y="878275"/>
            <a:ext cx="5479991" cy="24572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Ablation study</a:t>
            </a:r>
          </a:p>
          <a:p>
            <a:r>
              <a:rPr lang="en-US" altLang="ko-KR" sz="2400" dirty="0"/>
              <a:t>Evaluate performance by layer with and without fine-tuning</a:t>
            </a:r>
          </a:p>
          <a:p>
            <a:pPr lvl="1"/>
            <a:r>
              <a:rPr lang="en-US" altLang="ko-KR" sz="2000" dirty="0"/>
              <a:t>Pool 5 &lt; fc6, fc7</a:t>
            </a:r>
          </a:p>
          <a:p>
            <a:pPr lvl="1"/>
            <a:r>
              <a:rPr lang="en-US" altLang="ko-KR" sz="2000" dirty="0"/>
              <a:t>Pool 5 features learned from ImageNet are useful regardless of the domain.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1840C6-BD01-3F68-3E9E-FA17CB72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D3960A-1DB7-F0E6-7537-19BD7AE9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Visualizing, ablation, and modes of error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825398-E1C5-0B5F-2455-6B7BB0586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9" y="1140335"/>
            <a:ext cx="6440441" cy="23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5FEED0-DF8E-9E72-7F52-3EB33F1DA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94126"/>
            <a:ext cx="9174480" cy="3227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461FF4-F5A5-C3BD-7AEE-A08D43221092}"/>
              </a:ext>
            </a:extLst>
          </p:cNvPr>
          <p:cNvSpPr/>
          <p:nvPr/>
        </p:nvSpPr>
        <p:spPr>
          <a:xfrm>
            <a:off x="9578422" y="3696241"/>
            <a:ext cx="403778" cy="127285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5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7E8591-5F78-BC2B-3E5E-834A7C12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and scalable 2 step object detector</a:t>
            </a:r>
          </a:p>
          <a:p>
            <a:r>
              <a:rPr lang="en-US" altLang="ko-KR" dirty="0"/>
              <a:t>2 Goals Achieve</a:t>
            </a:r>
          </a:p>
          <a:p>
            <a:pPr lvl="1"/>
            <a:r>
              <a:rPr lang="en-US" altLang="ko-KR" dirty="0"/>
              <a:t>Localization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</a:p>
          <a:p>
            <a:pPr lvl="1"/>
            <a:r>
              <a:rPr lang="en-US" altLang="ko-KR" sz="2800" b="0" i="0" dirty="0">
                <a:effectLst/>
                <a:latin typeface="Spoqa Han Sans"/>
              </a:rPr>
              <a:t>supervised pre-training/domain-specific fine-tunning</a:t>
            </a:r>
            <a:endParaRPr lang="en-US" altLang="ko-KR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CAB25F-DFC7-A49D-433D-3EA700A8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DDEE30D-3406-EF24-4D85-27682341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4"/>
            <a:ext cx="10515600" cy="54828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Paper Review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Module Design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Test-Time detection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Result – PASCAL VOC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Result – ILSVRC 2013 detection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Visualizing, ablation, and modes of error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Conclusion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8F622-CAD6-CC22-327A-BF78FB3D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3312"/>
            <a:ext cx="11582400" cy="5435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1" dirty="0"/>
              <a:t>Issue</a:t>
            </a:r>
            <a:r>
              <a:rPr lang="en-US" altLang="ko-KR" sz="2400" dirty="0"/>
              <a:t>: While there has been progress in classification using CNNs, detection has stagnated since 2014.</a:t>
            </a:r>
          </a:p>
          <a:p>
            <a:pPr>
              <a:lnSpc>
                <a:spcPct val="170000"/>
              </a:lnSpc>
            </a:pPr>
            <a:r>
              <a:rPr lang="en-US" altLang="ko-KR" sz="2400" b="1" dirty="0"/>
              <a:t>Main Argument</a:t>
            </a:r>
            <a:r>
              <a:rPr lang="en-US" altLang="ko-KR" sz="2400" dirty="0"/>
              <a:t>: to bridge the gap </a:t>
            </a:r>
            <a:r>
              <a:rPr lang="en-US" altLang="ko-KR" sz="2400" u="sng" dirty="0"/>
              <a:t>between image classification and detection </a:t>
            </a:r>
            <a:r>
              <a:rPr lang="en-US" altLang="ko-KR" sz="2400" dirty="0"/>
              <a:t>(</a:t>
            </a:r>
            <a:r>
              <a:rPr lang="en-US" altLang="ko-KR" sz="2400" b="0" i="0" dirty="0">
                <a:solidFill>
                  <a:srgbClr val="262626"/>
                </a:solidFill>
                <a:effectLst/>
              </a:rPr>
              <a:t>using CNNs can achieve better performance than HOG</a:t>
            </a:r>
            <a:r>
              <a:rPr lang="en-US" altLang="ko-KR" sz="2400" dirty="0"/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sz="2400" b="1" dirty="0"/>
              <a:t>To achieve the goal</a:t>
            </a:r>
            <a:r>
              <a:rPr lang="en-US" altLang="ko-KR" sz="2400" dirty="0"/>
              <a:t>..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1. </a:t>
            </a:r>
            <a:r>
              <a:rPr lang="en-US" altLang="ko-KR" u="sng" dirty="0"/>
              <a:t>In deep network, object localizing =</a:t>
            </a:r>
            <a:r>
              <a:rPr lang="en-US" altLang="ko-KR" dirty="0"/>
              <a:t>&gt; </a:t>
            </a:r>
            <a:r>
              <a:rPr lang="en-US" altLang="ko-KR" dirty="0">
                <a:solidFill>
                  <a:schemeClr val="accen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2.Module Design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altLang="ko-KR" dirty="0"/>
              <a:t>2. </a:t>
            </a:r>
            <a:r>
              <a:rPr lang="en-US" altLang="ko-KR" u="sng" dirty="0"/>
              <a:t>Sparse annotated detection data-&gt;</a:t>
            </a:r>
            <a:r>
              <a:rPr lang="ko-KR" altLang="en-US" u="sng" dirty="0"/>
              <a:t> </a:t>
            </a:r>
            <a:r>
              <a:rPr lang="en-US" altLang="ko-KR" u="sng" dirty="0"/>
              <a:t>high-capacity model(CNN) train</a:t>
            </a:r>
            <a:br>
              <a:rPr lang="en-US" altLang="ko-KR" u="sng" dirty="0"/>
            </a:br>
            <a:r>
              <a:rPr lang="en-US" altLang="ko-KR" u="sng" dirty="0"/>
              <a:t>=</a:t>
            </a:r>
            <a:r>
              <a:rPr lang="en-US" altLang="ko-KR" dirty="0"/>
              <a:t>&gt; </a:t>
            </a:r>
            <a:r>
              <a:rPr lang="en-US" altLang="ko-KR" dirty="0">
                <a:hlinkClick r:id="rId4" action="ppaction://hlinksldjump"/>
              </a:rPr>
              <a:t>3.Training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A77D71-81C9-F51C-EB2C-360014D3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9B76A3-0E1F-400C-5921-C1DBB50C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76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내용 개체 틀 5">
            <a:extLst>
              <a:ext uri="{FF2B5EF4-FFF2-40B4-BE49-F238E27FC236}">
                <a16:creationId xmlns:a16="http://schemas.microsoft.com/office/drawing/2014/main" id="{7A7C2857-D2BF-9692-B8DE-5DAC6F2A7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5875"/>
          <a:stretch/>
        </p:blipFill>
        <p:spPr>
          <a:xfrm>
            <a:off x="77915" y="828845"/>
            <a:ext cx="6559951" cy="255098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F1E532-6894-DFCA-5367-6B749E6E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A24FEC3-D826-8AB2-EF70-B2B1873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Module Design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E1F8B-6190-833D-40EB-9AD34FA25306}"/>
              </a:ext>
            </a:extLst>
          </p:cNvPr>
          <p:cNvSpPr txBox="1"/>
          <p:nvPr/>
        </p:nvSpPr>
        <p:spPr>
          <a:xfrm>
            <a:off x="5249334" y="176565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1. In deep network, object localizing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2C6CF-0460-2FEF-6F95-72A540DD6DA9}"/>
              </a:ext>
            </a:extLst>
          </p:cNvPr>
          <p:cNvSpPr txBox="1"/>
          <p:nvPr/>
        </p:nvSpPr>
        <p:spPr>
          <a:xfrm>
            <a:off x="334006" y="4145450"/>
            <a:ext cx="6142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effectLst/>
              </a:rPr>
              <a:t>Selective Search</a:t>
            </a:r>
            <a:r>
              <a:rPr lang="ko-KR" altLang="en-US" sz="2000" dirty="0">
                <a:effectLst/>
              </a:rPr>
              <a:t> </a:t>
            </a:r>
            <a:r>
              <a:rPr lang="en-US" altLang="ko-KR" sz="2000" dirty="0">
                <a:effectLst/>
              </a:rPr>
              <a:t>[39]: Generate region proposals to detect object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866B7A-D3FE-CB6D-8463-9937C1938D35}"/>
              </a:ext>
            </a:extLst>
          </p:cNvPr>
          <p:cNvSpPr txBox="1"/>
          <p:nvPr/>
        </p:nvSpPr>
        <p:spPr>
          <a:xfrm>
            <a:off x="334006" y="4923056"/>
            <a:ext cx="56248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Maintain consistency in research, using </a:t>
            </a:r>
            <a:r>
              <a:rPr lang="en-US" altLang="ko-KR" sz="2000" b="1" dirty="0"/>
              <a:t>Selective Search</a:t>
            </a:r>
            <a:r>
              <a:rPr lang="en-US" altLang="ko-KR" sz="2000" dirty="0"/>
              <a:t> for comparison with previous detection methods.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8E770-C475-8F53-7D47-568A620407F4}"/>
              </a:ext>
            </a:extLst>
          </p:cNvPr>
          <p:cNvSpPr txBox="1"/>
          <p:nvPr/>
        </p:nvSpPr>
        <p:spPr>
          <a:xfrm>
            <a:off x="6609089" y="828845"/>
            <a:ext cx="5476219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Receive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B050"/>
                </a:solidFill>
              </a:rPr>
              <a:t>Extract approximately 2000 bottom-up region proposals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Calculate features for each proposal using CNN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Classify each region using class-specific linear SVM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R-CNN:</a:t>
            </a:r>
            <a:r>
              <a:rPr lang="ko-KR" altLang="en-US" dirty="0"/>
              <a:t> </a:t>
            </a:r>
            <a:r>
              <a:rPr lang="en-US" altLang="ko-KR" dirty="0"/>
              <a:t>PASCAL VOC 2010 -&gt;</a:t>
            </a:r>
            <a:r>
              <a:rPr lang="ko-KR" altLang="en-US" dirty="0"/>
              <a:t> </a:t>
            </a:r>
            <a:r>
              <a:rPr lang="en-US" altLang="ko-KR" dirty="0" err="1"/>
              <a:t>mAP</a:t>
            </a:r>
            <a:r>
              <a:rPr lang="en-US" altLang="ko-KR" dirty="0"/>
              <a:t> 53.7%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3701AA-7BB3-2C83-8A40-5755709DCD96}"/>
              </a:ext>
            </a:extLst>
          </p:cNvPr>
          <p:cNvSpPr/>
          <p:nvPr/>
        </p:nvSpPr>
        <p:spPr>
          <a:xfrm>
            <a:off x="1371599" y="828845"/>
            <a:ext cx="1049867" cy="37342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4067482-7DE0-F032-E84A-B5C1A3544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2" y="3477072"/>
            <a:ext cx="5021592" cy="32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D30CE-DE6B-BAFB-B1D8-7A776E4D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A07A848-D40D-B213-124A-0B1F4BBEC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5875"/>
          <a:stretch/>
        </p:blipFill>
        <p:spPr>
          <a:xfrm>
            <a:off x="77915" y="828845"/>
            <a:ext cx="6559951" cy="255098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F4B9D5-1457-91C8-05FC-FD7BF44B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C709789-4CA5-B427-1A9D-E5503E0E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Module Design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7DDF6-897E-EF30-DB46-4BE3AFA379D1}"/>
              </a:ext>
            </a:extLst>
          </p:cNvPr>
          <p:cNvSpPr txBox="1"/>
          <p:nvPr/>
        </p:nvSpPr>
        <p:spPr>
          <a:xfrm>
            <a:off x="6609089" y="828845"/>
            <a:ext cx="5476219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Receive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Extract approximately 2000 bottom-up region proposals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B050"/>
                </a:solidFill>
              </a:rPr>
              <a:t>Calculate features for each proposal using CNN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Classify each region using class-specific linear SVM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R-CNN:</a:t>
            </a:r>
            <a:r>
              <a:rPr lang="ko-KR" altLang="en-US" dirty="0"/>
              <a:t> </a:t>
            </a:r>
            <a:r>
              <a:rPr lang="en-US" altLang="ko-KR" dirty="0"/>
              <a:t>PASCAL VOC 2010 -&gt;</a:t>
            </a:r>
            <a:r>
              <a:rPr lang="ko-KR" altLang="en-US" dirty="0"/>
              <a:t> </a:t>
            </a:r>
            <a:r>
              <a:rPr lang="en-US" altLang="ko-KR" dirty="0" err="1"/>
              <a:t>mAP</a:t>
            </a:r>
            <a:r>
              <a:rPr lang="en-US" altLang="ko-KR" dirty="0"/>
              <a:t> 53.7%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7760B-BEC2-60F3-5B4B-3A606E7BA44E}"/>
              </a:ext>
            </a:extLst>
          </p:cNvPr>
          <p:cNvSpPr txBox="1"/>
          <p:nvPr/>
        </p:nvSpPr>
        <p:spPr>
          <a:xfrm>
            <a:off x="77915" y="4715498"/>
            <a:ext cx="1008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u="sng" dirty="0"/>
              <a:t>Extract 4096-dimension</a:t>
            </a:r>
            <a:r>
              <a:rPr lang="ko-KR" altLang="en-US" u="sng" dirty="0"/>
              <a:t> </a:t>
            </a:r>
            <a:r>
              <a:rPr lang="en-US" altLang="ko-KR" u="sng" dirty="0"/>
              <a:t>feature vector         from</a:t>
            </a:r>
            <a:r>
              <a:rPr lang="ko-KR" altLang="en-US" u="sng" dirty="0"/>
              <a:t> </a:t>
            </a:r>
            <a:r>
              <a:rPr lang="en-US" altLang="ko-KR" u="sng" dirty="0"/>
              <a:t>each</a:t>
            </a:r>
            <a:r>
              <a:rPr lang="ko-KR" altLang="en-US" u="sng" dirty="0"/>
              <a:t> </a:t>
            </a:r>
            <a:r>
              <a:rPr lang="en-US" altLang="ko-KR" u="sng" dirty="0"/>
              <a:t>region</a:t>
            </a:r>
            <a:r>
              <a:rPr lang="ko-KR" altLang="en-US" u="sng" dirty="0"/>
              <a:t> </a:t>
            </a:r>
            <a:r>
              <a:rPr lang="en-US" altLang="ko-KR" u="sng" dirty="0"/>
              <a:t>proposals(#2000)</a:t>
            </a:r>
            <a:endParaRPr lang="ko-KR" altLang="en-US" u="sng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F8E849F-9AE1-7041-2846-8E2A35E96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7266" y="6222726"/>
            <a:ext cx="304800" cy="14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AD152B-A7A1-87C1-24AD-1C710C006AE5}"/>
              </a:ext>
            </a:extLst>
          </p:cNvPr>
          <p:cNvSpPr/>
          <p:nvPr/>
        </p:nvSpPr>
        <p:spPr>
          <a:xfrm>
            <a:off x="1371599" y="828845"/>
            <a:ext cx="1049867" cy="37342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5C5F371-D36E-F906-E743-1D64E889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161" y="4474333"/>
            <a:ext cx="1101116" cy="8294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84D52E8-0EF0-EC79-BAA0-E58C7CE29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770" y="4465665"/>
            <a:ext cx="518398" cy="7692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DE9220-A79D-5092-77C4-5FBA73C8F1A3}"/>
              </a:ext>
            </a:extLst>
          </p:cNvPr>
          <p:cNvSpPr txBox="1"/>
          <p:nvPr/>
        </p:nvSpPr>
        <p:spPr>
          <a:xfrm>
            <a:off x="5249334" y="176565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1. In deep network, object localizing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2D1697-8BB5-6A0F-635B-51D82FB56B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9603"/>
          <a:stretch/>
        </p:blipFill>
        <p:spPr>
          <a:xfrm>
            <a:off x="9744277" y="3414290"/>
            <a:ext cx="2320087" cy="27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6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11666FD6-6F4A-21ED-3FBD-9F42F2EF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0"/>
          <a:stretch/>
        </p:blipFill>
        <p:spPr>
          <a:xfrm>
            <a:off x="410030" y="861760"/>
            <a:ext cx="6864953" cy="2460576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9DA725-48AF-D6BF-3770-4AE28335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5230" y="1218401"/>
            <a:ext cx="4633940" cy="174729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Model: </a:t>
            </a:r>
            <a:r>
              <a:rPr lang="en-US" altLang="ko-KR" sz="2000" dirty="0" err="1"/>
              <a:t>AlexNet</a:t>
            </a:r>
            <a:endParaRPr lang="en-US" altLang="ko-KR" sz="2000" dirty="0"/>
          </a:p>
          <a:p>
            <a:r>
              <a:rPr lang="en-US" altLang="ko-KR" sz="2000" b="1" dirty="0"/>
              <a:t>Using a fine-tuned model for feature vector extraction.</a:t>
            </a:r>
          </a:p>
          <a:p>
            <a:r>
              <a:rPr lang="en-US" altLang="ko-KR" sz="2000" dirty="0"/>
              <a:t>Domain-specific feature vector extraction is possible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281434-159E-03DE-88EF-C0DF0FED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55F9BA-8E26-0494-0ED5-ECD498D7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Module Design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C34C8-C8F9-A402-9E53-8EE2AE6D2C28}"/>
              </a:ext>
            </a:extLst>
          </p:cNvPr>
          <p:cNvSpPr txBox="1"/>
          <p:nvPr/>
        </p:nvSpPr>
        <p:spPr>
          <a:xfrm>
            <a:off x="4666647" y="-4078"/>
            <a:ext cx="6913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solidFill>
                  <a:schemeClr val="accent4"/>
                </a:solidFill>
              </a:rPr>
              <a:t>2. Sparse annotated detection data-&gt; high-capacity model(CNN) train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D8DDDD71-FB47-A5CF-E82E-7349DF47972E}"/>
              </a:ext>
            </a:extLst>
          </p:cNvPr>
          <p:cNvSpPr txBox="1"/>
          <p:nvPr/>
        </p:nvSpPr>
        <p:spPr>
          <a:xfrm>
            <a:off x="78650" y="3801011"/>
            <a:ext cx="75277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calculate Feature Vector&gt;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the image data of the corresponding region into a format compatible with CNN - a size of 227x227 is required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Expand the size of the bounding box - increase by p=16 pixels to include surrounding pixels.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2. Wrap it to 227x227 (figure 2)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features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Mean-subtract image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>
                <a:latin typeface="Arial" panose="020B0604020202020204" pitchFamily="34" charset="0"/>
              </a:rPr>
              <a:t>Forward propagation – 5 Conv+2 FC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그림 7170">
            <a:extLst>
              <a:ext uri="{FF2B5EF4-FFF2-40B4-BE49-F238E27FC236}">
                <a16:creationId xmlns:a16="http://schemas.microsoft.com/office/drawing/2014/main" id="{7993AE70-9221-C7B7-0DDF-5EF95EBE82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64" t="4235" r="2071"/>
          <a:stretch/>
        </p:blipFill>
        <p:spPr>
          <a:xfrm>
            <a:off x="6889983" y="4964694"/>
            <a:ext cx="4907269" cy="1574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FD3062-6930-0424-643D-8E65E082BD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9603"/>
          <a:stretch/>
        </p:blipFill>
        <p:spPr>
          <a:xfrm>
            <a:off x="2697993" y="2545299"/>
            <a:ext cx="918977" cy="11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9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9E016-176F-A3C6-C33D-481AA2B8C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EBB20E5D-F511-7F0B-7C44-F8E9C7CF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21" y="3424486"/>
            <a:ext cx="7677152" cy="26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31C581-2E00-F187-1AB6-4259175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4950" y="6365899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19F5E8C-0F2F-C4E0-FF59-20561501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Module Design</a:t>
            </a:r>
            <a:endParaRPr lang="ko-KR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D7008DA-AFB5-F010-63F4-C408B273B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7266" y="6222726"/>
            <a:ext cx="304800" cy="14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9960A-B29A-95CA-DDE6-42FA4684DDF6}"/>
              </a:ext>
            </a:extLst>
          </p:cNvPr>
          <p:cNvSpPr txBox="1"/>
          <p:nvPr/>
        </p:nvSpPr>
        <p:spPr>
          <a:xfrm>
            <a:off x="6609089" y="828845"/>
            <a:ext cx="5476219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Receive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Extract approximately 2000 bottom-up region proposals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Calculate features for each proposal using CNN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b="0" i="0" dirty="0">
                <a:solidFill>
                  <a:srgbClr val="00B050"/>
                </a:solidFill>
                <a:effectLst/>
                <a:latin typeface="-apple-system"/>
              </a:rPr>
              <a:t>Classify each region using class-specific linear SVM</a:t>
            </a:r>
            <a:endParaRPr lang="ko-KR" altLang="en-US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R-CNN:</a:t>
            </a:r>
            <a:r>
              <a:rPr lang="ko-KR" altLang="en-US" dirty="0"/>
              <a:t> </a:t>
            </a:r>
            <a:r>
              <a:rPr lang="en-US" altLang="ko-KR" dirty="0"/>
              <a:t>PASCAL VOC 2010 -&gt;</a:t>
            </a:r>
            <a:r>
              <a:rPr lang="ko-KR" altLang="en-US" dirty="0"/>
              <a:t> </a:t>
            </a:r>
            <a:r>
              <a:rPr lang="en-US" altLang="ko-KR" dirty="0" err="1"/>
              <a:t>mAP</a:t>
            </a:r>
            <a:r>
              <a:rPr lang="en-US" altLang="ko-KR" dirty="0"/>
              <a:t> 53.7%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10B2E-0408-1A34-301C-93D5F90EB79B}"/>
              </a:ext>
            </a:extLst>
          </p:cNvPr>
          <p:cNvSpPr txBox="1"/>
          <p:nvPr/>
        </p:nvSpPr>
        <p:spPr>
          <a:xfrm>
            <a:off x="2421466" y="5758105"/>
            <a:ext cx="8149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SVM (Support Vector Machine)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Find the optimal vector for classifying each class.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Memory overflow</a:t>
            </a:r>
            <a:r>
              <a:rPr lang="ko-KR" altLang="en-US" dirty="0"/>
              <a:t>→ </a:t>
            </a:r>
            <a:r>
              <a:rPr lang="en-US" altLang="ko-KR" dirty="0"/>
              <a:t>Using </a:t>
            </a:r>
            <a:r>
              <a:rPr lang="en-US" altLang="ko-KR" b="1" dirty="0"/>
              <a:t>standard hard negative mining method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D4341E8-E3A4-49E5-D29E-F8AEC6F3B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5" y="5208731"/>
            <a:ext cx="2102648" cy="1456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636BCD-F98F-8C3A-2AAE-E269F49A08B5}"/>
              </a:ext>
            </a:extLst>
          </p:cNvPr>
          <p:cNvSpPr txBox="1"/>
          <p:nvPr/>
        </p:nvSpPr>
        <p:spPr>
          <a:xfrm>
            <a:off x="5249334" y="176565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1. In deep network, object localizing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564C6A-57EF-8EDB-2FEE-901BD318B6D4}"/>
              </a:ext>
            </a:extLst>
          </p:cNvPr>
          <p:cNvSpPr txBox="1"/>
          <p:nvPr/>
        </p:nvSpPr>
        <p:spPr>
          <a:xfrm>
            <a:off x="320727" y="3732272"/>
            <a:ext cx="420147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Classification layer</a:t>
            </a:r>
            <a:r>
              <a:rPr lang="en-US" altLang="ko-KR" sz="2000" dirty="0"/>
              <a:t>: 1000 -&gt; N+1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class+background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800" dirty="0"/>
              <a:t>VOC: 20, ILSVRC 2013: 200</a:t>
            </a:r>
          </a:p>
        </p:txBody>
      </p:sp>
      <p:pic>
        <p:nvPicPr>
          <p:cNvPr id="7168" name="그림 7167">
            <a:extLst>
              <a:ext uri="{FF2B5EF4-FFF2-40B4-BE49-F238E27FC236}">
                <a16:creationId xmlns:a16="http://schemas.microsoft.com/office/drawing/2014/main" id="{73156291-B6A7-2F0F-99A7-3220A6AB1B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289"/>
          <a:stretch/>
        </p:blipFill>
        <p:spPr>
          <a:xfrm>
            <a:off x="487440" y="630150"/>
            <a:ext cx="5312226" cy="27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0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DFEF5C-5E33-7652-E0B7-00643C33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1603375"/>
          </a:xfrm>
        </p:spPr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The same process applies to SVM</a:t>
            </a:r>
          </a:p>
          <a:p>
            <a:pPr lvl="1"/>
            <a:r>
              <a:rPr lang="en-US" altLang="ko-KR" dirty="0"/>
              <a:t>Then, remove duplicate detections based on greedy NMS and </a:t>
            </a:r>
            <a:r>
              <a:rPr lang="en-US" altLang="ko-KR" dirty="0" err="1"/>
              <a:t>IoU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95C334-056B-9BFE-9ECD-F595394C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829C264-8099-D8CA-97F3-FBD6F768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Test-Time detection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7DCA8B52-16AE-A48F-8E4F-6DC1718D5907}"/>
              </a:ext>
            </a:extLst>
          </p:cNvPr>
          <p:cNvSpPr txBox="1">
            <a:spLocks/>
          </p:cNvSpPr>
          <p:nvPr/>
        </p:nvSpPr>
        <p:spPr>
          <a:xfrm>
            <a:off x="702426" y="2935287"/>
            <a:ext cx="10515600" cy="323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Run-tine analysis (detection effective features)</a:t>
            </a:r>
          </a:p>
          <a:p>
            <a:pPr lvl="1"/>
            <a:r>
              <a:rPr lang="en-US" altLang="ko-KR" dirty="0"/>
              <a:t>1. Shared CNN parameters</a:t>
            </a:r>
          </a:p>
          <a:p>
            <a:pPr lvl="2"/>
            <a:r>
              <a:rPr lang="en-US" altLang="ko-KR" dirty="0"/>
              <a:t>Time effective</a:t>
            </a:r>
          </a:p>
          <a:p>
            <a:pPr lvl="2"/>
            <a:r>
              <a:rPr lang="en-US" altLang="ko-KR" u="sng" dirty="0"/>
              <a:t>Time spent on calculating region proposals and features</a:t>
            </a:r>
            <a:r>
              <a:rPr lang="en-US" altLang="ko-KR" dirty="0"/>
              <a:t> is distributed across all classes, making it efficient</a:t>
            </a:r>
          </a:p>
          <a:p>
            <a:pPr lvl="1"/>
            <a:r>
              <a:rPr lang="en-US" altLang="ko-KR" dirty="0"/>
              <a:t>2. 1.5GB lower-dimensional features</a:t>
            </a:r>
          </a:p>
        </p:txBody>
      </p:sp>
    </p:spTree>
    <p:extLst>
      <p:ext uri="{BB962C8B-B14F-4D97-AF65-F5344CB8AC3E}">
        <p14:creationId xmlns:p14="http://schemas.microsoft.com/office/powerpoint/2010/main" val="168486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6599A7-A22A-4D2B-F761-8EC5D695F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40" y="5679036"/>
            <a:ext cx="10515600" cy="1354628"/>
          </a:xfrm>
        </p:spPr>
        <p:txBody>
          <a:bodyPr>
            <a:normAutofit/>
          </a:bodyPr>
          <a:lstStyle/>
          <a:p>
            <a:r>
              <a:rPr lang="en-US" altLang="ko-KR" dirty="0"/>
              <a:t>VOC 2010: 35.1% ~ 53.7% </a:t>
            </a:r>
            <a:r>
              <a:rPr lang="en-US" altLang="ko-KR" dirty="0" err="1"/>
              <a:t>mAP</a:t>
            </a:r>
            <a:endParaRPr lang="en-US" altLang="ko-KR" dirty="0"/>
          </a:p>
          <a:p>
            <a:r>
              <a:rPr lang="en-US" altLang="ko-KR" dirty="0"/>
              <a:t>VOC 2011/12 test:</a:t>
            </a:r>
            <a:r>
              <a:rPr lang="ko-KR" altLang="en-US" dirty="0"/>
              <a:t> </a:t>
            </a:r>
            <a:r>
              <a:rPr lang="en-US" altLang="ko-KR" dirty="0"/>
              <a:t>53.3% </a:t>
            </a:r>
            <a:r>
              <a:rPr lang="en-US" altLang="ko-KR" dirty="0" err="1"/>
              <a:t>mAP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757389-6672-8A19-5A25-A86402C3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7FDC8C8-79EB-2265-BF04-BA755D61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Result – Pascal VOC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A3DDDC-0631-1D3F-25C3-16E6B834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" y="877137"/>
            <a:ext cx="10601325" cy="25908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8E93C12-2DD2-FF77-8E57-EDEB4CA1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3540328"/>
            <a:ext cx="8962073" cy="213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1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166225</TotalTime>
  <Words>883</Words>
  <Application>Microsoft Office PowerPoint</Application>
  <PresentationFormat>와이드스크린</PresentationFormat>
  <Paragraphs>130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Spoqa Han Sans</vt:lpstr>
      <vt:lpstr>맑은 고딕</vt:lpstr>
      <vt:lpstr>Arial</vt:lpstr>
      <vt:lpstr>Office 테마</vt:lpstr>
      <vt:lpstr>R-CNN (1)</vt:lpstr>
      <vt:lpstr>Index</vt:lpstr>
      <vt:lpstr>1. Introduction</vt:lpstr>
      <vt:lpstr>2. Module Design</vt:lpstr>
      <vt:lpstr>2. Module Design</vt:lpstr>
      <vt:lpstr>2. Module Design</vt:lpstr>
      <vt:lpstr>2. Module Design</vt:lpstr>
      <vt:lpstr>3. Test-Time detection</vt:lpstr>
      <vt:lpstr>4. Result – Pascal VOC</vt:lpstr>
      <vt:lpstr>5. Result – ILSVRC 2013 detection</vt:lpstr>
      <vt:lpstr>6. Visualizing, ablation, and modes of error</vt:lpstr>
      <vt:lpstr>6. Visualizing, ablation, and modes of error</vt:lpstr>
      <vt:lpstr>7.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187</cp:revision>
  <dcterms:created xsi:type="dcterms:W3CDTF">2024-03-07T04:24:07Z</dcterms:created>
  <dcterms:modified xsi:type="dcterms:W3CDTF">2024-10-28T08:00:59Z</dcterms:modified>
</cp:coreProperties>
</file>