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395" r:id="rId3"/>
    <p:sldId id="427" r:id="rId4"/>
    <p:sldId id="429" r:id="rId5"/>
    <p:sldId id="421" r:id="rId6"/>
    <p:sldId id="430" r:id="rId7"/>
    <p:sldId id="423" r:id="rId8"/>
    <p:sldId id="431" r:id="rId9"/>
    <p:sldId id="42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2CC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4" autoAdjust="0"/>
    <p:restoredTop sz="81948" autoAdjust="0"/>
  </p:normalViewPr>
  <p:slideViewPr>
    <p:cSldViewPr snapToGrid="0">
      <p:cViewPr varScale="1">
        <p:scale>
          <a:sx n="75" d="100"/>
          <a:sy n="75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55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4B820-CEAE-EE8F-D6A5-FC1FDDE96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23FE86-C45B-F9BD-A301-E2B64C716C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F8B043-C998-D030-5529-E17C81B40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1372B8-80B9-3BD7-1E63-9B943984B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94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9246D-1FA1-BE44-8662-C1DAC1EBD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7669C4-FFC4-834A-665A-0220718CCD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348EB6-B71E-55A3-2CDF-69F4616A5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릿지 회귀</a:t>
            </a:r>
            <a:r>
              <a:rPr lang="en-US" altLang="ko-KR"/>
              <a:t>: </a:t>
            </a:r>
            <a:r>
              <a:rPr lang="ko-KR" altLang="en-US"/>
              <a:t>계수 값이 매우 크고</a:t>
            </a:r>
            <a:r>
              <a:rPr lang="en-US" altLang="ko-KR"/>
              <a:t>, </a:t>
            </a:r>
            <a:r>
              <a:rPr lang="ko-KR" altLang="en-US"/>
              <a:t>들쭉날쭉해서 분산 값이 클 때 이를 규</a:t>
            </a:r>
            <a:r>
              <a:rPr lang="en-US" altLang="ko-KR"/>
              <a:t>wp</a:t>
            </a:r>
            <a:r>
              <a:rPr lang="ko-KR" altLang="en-US"/>
              <a:t>하기 위한 방법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C257B-FAFB-2B17-7CE0-4FDF40BF2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5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/>
              <a:t>R : </a:t>
            </a:r>
            <a:r>
              <a:rPr lang="ko-KR" altLang="en-US" b="1"/>
              <a:t>선택된 </a:t>
            </a:r>
            <a:r>
              <a:rPr lang="en-US" altLang="ko-KR" b="1"/>
              <a:t>region </a:t>
            </a:r>
            <a:r>
              <a:rPr lang="ko-KR" altLang="en-US" b="1"/>
              <a:t>후보들</a:t>
            </a:r>
            <a:endParaRPr lang="ko-KR" altLang="en-US"/>
          </a:p>
          <a:p>
            <a:r>
              <a:rPr lang="en-US" altLang="ko-KR" b="1"/>
              <a:t>S : region</a:t>
            </a:r>
            <a:r>
              <a:rPr lang="ko-KR" altLang="en-US" b="1"/>
              <a:t>들의 유사도 집합</a:t>
            </a:r>
            <a:endParaRPr lang="ko-KR" altLang="en-US"/>
          </a:p>
          <a:p>
            <a:pPr>
              <a:buFont typeface="+mj-lt"/>
              <a:buAutoNum type="arabicPeriod"/>
            </a:pPr>
            <a:r>
              <a:rPr lang="en-US" altLang="ko-KR"/>
              <a:t>r1,r2,…rn</a:t>
            </a:r>
            <a:r>
              <a:rPr lang="ko-KR" altLang="en-US"/>
              <a:t>들을 초기화</a:t>
            </a:r>
          </a:p>
          <a:p>
            <a:pPr>
              <a:buFont typeface="+mj-lt"/>
              <a:buAutoNum type="arabicPeriod"/>
            </a:pPr>
            <a:r>
              <a:rPr lang="ko-KR" altLang="en-US"/>
              <a:t>가장 유사성이 높은 </a:t>
            </a:r>
            <a:r>
              <a:rPr lang="en-US" altLang="ko-KR"/>
              <a:t>s(ri, rj)</a:t>
            </a:r>
            <a:r>
              <a:rPr lang="ko-KR" altLang="en-US"/>
              <a:t>을 선택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/>
              <a:t>색상</a:t>
            </a:r>
            <a:r>
              <a:rPr lang="en-US" altLang="ko-KR"/>
              <a:t>, </a:t>
            </a:r>
            <a:r>
              <a:rPr lang="ko-KR" altLang="en-US"/>
              <a:t>질감</a:t>
            </a:r>
            <a:r>
              <a:rPr lang="en-US" altLang="ko-KR"/>
              <a:t>, </a:t>
            </a:r>
            <a:r>
              <a:rPr lang="ko-KR" altLang="en-US"/>
              <a:t>크기 및 모양 호환성을 기반으로 </a:t>
            </a:r>
            <a:r>
              <a:rPr lang="en-US" altLang="ko-KR"/>
              <a:t>4</a:t>
            </a:r>
            <a:r>
              <a:rPr lang="ko-KR" altLang="en-US"/>
              <a:t>가지 유사성 측정</a:t>
            </a:r>
          </a:p>
          <a:p>
            <a:pPr>
              <a:buFont typeface="+mj-lt"/>
              <a:buAutoNum type="arabicPeriod" startAt="3"/>
            </a:pPr>
            <a:r>
              <a:rPr lang="ko-KR" altLang="en-US"/>
              <a:t>선택된 </a:t>
            </a:r>
            <a:r>
              <a:rPr lang="en-US" altLang="ko-KR"/>
              <a:t>ri, rj</a:t>
            </a:r>
            <a:r>
              <a:rPr lang="ko-KR" altLang="en-US"/>
              <a:t>의 영역을 </a:t>
            </a:r>
            <a:r>
              <a:rPr lang="en-US" altLang="ko-KR"/>
              <a:t>rt</a:t>
            </a:r>
            <a:r>
              <a:rPr lang="ko-KR" altLang="en-US"/>
              <a:t>로 합침</a:t>
            </a:r>
          </a:p>
          <a:p>
            <a:pPr>
              <a:buFont typeface="+mj-lt"/>
              <a:buAutoNum type="arabicPeriod" startAt="3"/>
            </a:pPr>
            <a:r>
              <a:rPr lang="ko-KR" altLang="en-US"/>
              <a:t>유사성 집합 </a:t>
            </a:r>
            <a:r>
              <a:rPr lang="en-US" altLang="ko-KR"/>
              <a:t>S</a:t>
            </a:r>
            <a:r>
              <a:rPr lang="ko-KR" altLang="en-US"/>
              <a:t>에서 이미 합쳐진 </a:t>
            </a:r>
            <a:r>
              <a:rPr lang="en-US" altLang="ko-KR"/>
              <a:t>s(ri, r∗), s(r∗, rj)</a:t>
            </a:r>
            <a:r>
              <a:rPr lang="ko-KR" altLang="en-US"/>
              <a:t>을 제거</a:t>
            </a:r>
          </a:p>
          <a:p>
            <a:pPr>
              <a:buFont typeface="+mj-lt"/>
              <a:buAutoNum type="arabicPeriod" startAt="3"/>
            </a:pPr>
            <a:r>
              <a:rPr lang="ko-KR" altLang="en-US"/>
              <a:t>합쳐진 </a:t>
            </a:r>
            <a:r>
              <a:rPr lang="en-US" altLang="ko-KR"/>
              <a:t>rt</a:t>
            </a:r>
            <a:r>
              <a:rPr lang="ko-KR" altLang="en-US"/>
              <a:t>와 나머지 </a:t>
            </a:r>
            <a:r>
              <a:rPr lang="en-US" altLang="ko-KR"/>
              <a:t>region</a:t>
            </a:r>
            <a:r>
              <a:rPr lang="ko-KR" altLang="en-US"/>
              <a:t>들의 새로운 유사성 집합</a:t>
            </a:r>
            <a:r>
              <a:rPr lang="en-US" altLang="ko-KR"/>
              <a:t>(St)</a:t>
            </a:r>
            <a:r>
              <a:rPr lang="ko-KR" altLang="en-US"/>
              <a:t>를 계산</a:t>
            </a:r>
          </a:p>
          <a:p>
            <a:pPr>
              <a:buFont typeface="+mj-lt"/>
              <a:buAutoNum type="arabicPeriod" startAt="3"/>
            </a:pPr>
            <a:r>
              <a:rPr lang="ko-KR" altLang="en-US"/>
              <a:t>새로운 유사성 집합</a:t>
            </a:r>
            <a:r>
              <a:rPr lang="en-US" altLang="ko-KR"/>
              <a:t>(St), </a:t>
            </a:r>
            <a:r>
              <a:rPr lang="ko-KR" altLang="en-US"/>
              <a:t>합쳐진 </a:t>
            </a:r>
            <a:r>
              <a:rPr lang="en-US" altLang="ko-KR"/>
              <a:t>region( rt)</a:t>
            </a:r>
            <a:r>
              <a:rPr lang="ko-KR" altLang="en-US"/>
              <a:t>을 원래 집합</a:t>
            </a:r>
            <a:r>
              <a:rPr lang="en-US" altLang="ko-KR"/>
              <a:t>(S, R)</a:t>
            </a:r>
            <a:r>
              <a:rPr lang="ko-KR" altLang="en-US"/>
              <a:t>에 포함시킴</a:t>
            </a:r>
          </a:p>
          <a:p>
            <a:pPr>
              <a:buFont typeface="+mj-lt"/>
              <a:buAutoNum type="arabicPeriod" startAt="3"/>
            </a:pPr>
            <a:r>
              <a:rPr lang="ko-KR" altLang="en-US"/>
              <a:t>하나의 </a:t>
            </a:r>
            <a:r>
              <a:rPr lang="en-US" altLang="ko-KR"/>
              <a:t>region</a:t>
            </a:r>
            <a:r>
              <a:rPr lang="ko-KR" altLang="en-US"/>
              <a:t>이 될때까지 반복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28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32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5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modern-manual.tistory.com/entry/Ridge-regression%EB%8A%A5%ED%98%95-%ED%9A%8C%EA%B7%80-%EA%B0%84%EB%8B%A8%ED%95%9C-%EC%84%A4%EB%AA%85%EA%B3%BC-%EC%9E%A5%EC%A0%90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/opencv_contrib/blob/4.x/modules/ximgproc/src/selectivesearchsegmentation.cpp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herbwood.tistory.com/6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github.com/object-detection-algorithm/R-CNN/tree/mast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R-CNN (2)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Rich feature hierarchies for accurate object detection and semantic segmentation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2024-11-04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73F771-1735-AB05-3867-A34BC638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52" y="1038490"/>
            <a:ext cx="10515600" cy="47146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Bounding box regression</a:t>
            </a:r>
          </a:p>
          <a:p>
            <a:pPr>
              <a:lnSpc>
                <a:spcPct val="150000"/>
              </a:lnSpc>
            </a:pPr>
            <a:r>
              <a:rPr lang="en-US" altLang="ko-KR"/>
              <a:t>2. Selective Search</a:t>
            </a:r>
          </a:p>
          <a:p>
            <a:pPr>
              <a:lnSpc>
                <a:spcPct val="150000"/>
              </a:lnSpc>
            </a:pPr>
            <a:r>
              <a:rPr lang="en-US" altLang="ko-KR"/>
              <a:t>3. Prepare Dataset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To do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E3695-D5C6-D7C3-C811-E728A7062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151B79-174A-6960-2026-6C8C2F5C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1E597E1-5712-56CA-3B23-25BF5D30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Bounding box regression</a:t>
            </a:r>
            <a:endParaRPr lang="ko-KR" altLang="en-US" dirty="0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C0E8D3CE-944A-6900-DBD7-A5B826750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21" y="692437"/>
            <a:ext cx="3950207" cy="253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194253-733B-5374-3C66-B7E7FAA835ED}"/>
              </a:ext>
            </a:extLst>
          </p:cNvPr>
          <p:cNvSpPr txBox="1"/>
          <p:nvPr/>
        </p:nvSpPr>
        <p:spPr>
          <a:xfrm>
            <a:off x="3377305" y="1262639"/>
            <a:ext cx="601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Goals: To match P(proposal box)to</a:t>
            </a:r>
            <a:r>
              <a:rPr lang="ko-KR" altLang="en-US"/>
              <a:t> </a:t>
            </a:r>
            <a:r>
              <a:rPr lang="en-US" altLang="ko-KR"/>
              <a:t>G(ground-truth box)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83A6C5-A39C-862B-4319-C56BB16073A6}"/>
              </a:ext>
            </a:extLst>
          </p:cNvPr>
          <p:cNvSpPr txBox="1"/>
          <p:nvPr/>
        </p:nvSpPr>
        <p:spPr>
          <a:xfrm>
            <a:off x="3377305" y="1631305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Function: </a:t>
            </a:r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A26F885-C8F7-A4B5-04FD-AC88EB99266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5575389" y="1590203"/>
            <a:ext cx="1884937" cy="140763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7ABAD00-E8BC-B971-8729-536A2F4912FE}"/>
              </a:ext>
            </a:extLst>
          </p:cNvPr>
          <p:cNvSpPr txBox="1"/>
          <p:nvPr/>
        </p:nvSpPr>
        <p:spPr>
          <a:xfrm>
            <a:off x="7821780" y="1855073"/>
            <a:ext cx="3643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x,y</a:t>
            </a:r>
            <a:r>
              <a:rPr lang="ko-KR" altLang="en-US" sz="1400"/>
              <a:t> </a:t>
            </a:r>
            <a:r>
              <a:rPr lang="en-US" altLang="ko-KR" sz="1400"/>
              <a:t>–</a:t>
            </a:r>
            <a:r>
              <a:rPr lang="ko-KR" altLang="en-US" sz="1400"/>
              <a:t> </a:t>
            </a:r>
            <a:r>
              <a:rPr lang="en-US" altLang="ko-KR" sz="1400"/>
              <a:t>move</a:t>
            </a:r>
            <a:r>
              <a:rPr lang="ko-KR" altLang="en-US" sz="1400"/>
              <a:t> </a:t>
            </a:r>
            <a:r>
              <a:rPr lang="en-US" altLang="ko-KR" sz="1400"/>
              <a:t>coordinates</a:t>
            </a:r>
          </a:p>
          <a:p>
            <a:r>
              <a:rPr lang="en-US" altLang="ko-KR" sz="1400"/>
              <a:t>w, h – exponential calculation (image size)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F3A3037-F56A-D97D-C226-C8F88858AA6B}"/>
              </a:ext>
            </a:extLst>
          </p:cNvPr>
          <p:cNvGrpSpPr/>
          <p:nvPr/>
        </p:nvGrpSpPr>
        <p:grpSpPr>
          <a:xfrm>
            <a:off x="4868880" y="3096999"/>
            <a:ext cx="4298806" cy="1196242"/>
            <a:chOff x="-411224" y="2753530"/>
            <a:chExt cx="4632951" cy="1392466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6876B07-DA6A-0368-C8D7-2863B770B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3490" b="6900"/>
            <a:stretch/>
          </p:blipFill>
          <p:spPr>
            <a:xfrm>
              <a:off x="261223" y="2753530"/>
              <a:ext cx="3523073" cy="445874"/>
            </a:xfrm>
            <a:prstGeom prst="rect">
              <a:avLst/>
            </a:prstGeom>
          </p:spPr>
        </p:pic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8C41696-F141-5B76-6C68-EE2F95EDB58E}"/>
                </a:ext>
              </a:extLst>
            </p:cNvPr>
            <p:cNvCxnSpPr>
              <a:cxnSpLocks/>
            </p:cNvCxnSpPr>
            <p:nvPr/>
          </p:nvCxnSpPr>
          <p:spPr>
            <a:xfrm>
              <a:off x="2022759" y="3228432"/>
              <a:ext cx="551543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6F6BED0-F8B4-8441-A671-C3C2950E53B5}"/>
                </a:ext>
              </a:extLst>
            </p:cNvPr>
            <p:cNvCxnSpPr>
              <a:cxnSpLocks/>
            </p:cNvCxnSpPr>
            <p:nvPr/>
          </p:nvCxnSpPr>
          <p:spPr>
            <a:xfrm>
              <a:off x="2690417" y="3228432"/>
              <a:ext cx="928194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111BE5A-5A2F-3D0A-7286-54F4A3553E0C}"/>
                </a:ext>
              </a:extLst>
            </p:cNvPr>
            <p:cNvSpPr txBox="1"/>
            <p:nvPr/>
          </p:nvSpPr>
          <p:spPr>
            <a:xfrm>
              <a:off x="2978820" y="3264162"/>
              <a:ext cx="1242907" cy="752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CNN network</a:t>
              </a:r>
            </a:p>
            <a:p>
              <a:r>
                <a:rPr lang="en-US" altLang="ko-KR" sz="1200">
                  <a:solidFill>
                    <a:schemeClr val="accent1"/>
                  </a:solidFill>
                </a:rPr>
                <a:t>pool5 :</a:t>
              </a:r>
            </a:p>
            <a:p>
              <a:r>
                <a:rPr lang="en-US" altLang="ko-KR" sz="1200">
                  <a:solidFill>
                    <a:schemeClr val="accent1"/>
                  </a:solidFill>
                </a:rPr>
                <a:t>feature vector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9CF9DA-44B6-DE0D-2ADB-D7346A6E11D5}"/>
                </a:ext>
              </a:extLst>
            </p:cNvPr>
            <p:cNvSpPr txBox="1"/>
            <p:nvPr/>
          </p:nvSpPr>
          <p:spPr>
            <a:xfrm>
              <a:off x="1754295" y="3339906"/>
              <a:ext cx="1224525" cy="53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accent2"/>
                  </a:solidFill>
                </a:rPr>
                <a:t>Trainable</a:t>
              </a:r>
            </a:p>
            <a:p>
              <a:r>
                <a:rPr lang="en-US" altLang="ko-KR" sz="1200">
                  <a:solidFill>
                    <a:schemeClr val="accent2"/>
                  </a:solidFill>
                </a:rPr>
                <a:t>wieght</a:t>
              </a:r>
              <a:r>
                <a:rPr lang="ko-KR" altLang="en-US" sz="1200">
                  <a:solidFill>
                    <a:schemeClr val="accent2"/>
                  </a:solidFill>
                </a:rPr>
                <a:t> </a:t>
              </a:r>
              <a:r>
                <a:rPr lang="en-US" altLang="ko-KR" sz="1200">
                  <a:solidFill>
                    <a:schemeClr val="accent2"/>
                  </a:solidFill>
                </a:rPr>
                <a:t>vector</a:t>
              </a:r>
              <a:endParaRPr lang="ko-KR" altLang="en-US" sz="1200">
                <a:solidFill>
                  <a:schemeClr val="accent2"/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5367598-14B5-27B2-7656-80A9C9BCA528}"/>
                </a:ext>
              </a:extLst>
            </p:cNvPr>
            <p:cNvCxnSpPr>
              <a:cxnSpLocks/>
            </p:cNvCxnSpPr>
            <p:nvPr/>
          </p:nvCxnSpPr>
          <p:spPr>
            <a:xfrm>
              <a:off x="389896" y="3228752"/>
              <a:ext cx="86334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320E1F5-3872-ED7E-7A49-9126E6AB8F7E}"/>
                </a:ext>
              </a:extLst>
            </p:cNvPr>
            <p:cNvSpPr txBox="1"/>
            <p:nvPr/>
          </p:nvSpPr>
          <p:spPr>
            <a:xfrm>
              <a:off x="-411224" y="3608603"/>
              <a:ext cx="2507494" cy="537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00B050"/>
                  </a:solidFill>
                </a:rPr>
                <a:t>Regulating bounding box</a:t>
              </a:r>
            </a:p>
            <a:p>
              <a:r>
                <a:rPr lang="en-US" altLang="ko-KR" sz="1200">
                  <a:solidFill>
                    <a:srgbClr val="00B050"/>
                  </a:solidFill>
                </a:rPr>
                <a:t>transformation Linear function</a:t>
              </a:r>
              <a:endParaRPr lang="ko-KR" altLang="en-US" sz="1200">
                <a:solidFill>
                  <a:srgbClr val="00B05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048290D-E1F9-D6BC-CBD8-5E1E5118FB56}"/>
                </a:ext>
              </a:extLst>
            </p:cNvPr>
            <p:cNvSpPr/>
            <p:nvPr/>
          </p:nvSpPr>
          <p:spPr>
            <a:xfrm>
              <a:off x="328033" y="2753530"/>
              <a:ext cx="1020333" cy="499630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EFD300-F10F-AC7A-7D19-11CD6546D46E}"/>
                </a:ext>
              </a:extLst>
            </p:cNvPr>
            <p:cNvSpPr txBox="1"/>
            <p:nvPr/>
          </p:nvSpPr>
          <p:spPr>
            <a:xfrm>
              <a:off x="249259" y="3254424"/>
              <a:ext cx="673212" cy="394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accent6">
                      <a:lumMod val="75000"/>
                    </a:schemeClr>
                  </a:solidFill>
                </a:rPr>
                <a:t>Goal</a:t>
              </a:r>
              <a:endParaRPr lang="ko-KR" alt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82A8EF23-E417-E2E6-6575-27E5D6E4AFB9}"/>
              </a:ext>
            </a:extLst>
          </p:cNvPr>
          <p:cNvGrpSpPr/>
          <p:nvPr/>
        </p:nvGrpSpPr>
        <p:grpSpPr>
          <a:xfrm>
            <a:off x="901441" y="4388048"/>
            <a:ext cx="9444653" cy="2409608"/>
            <a:chOff x="1190164" y="3982587"/>
            <a:chExt cx="10943711" cy="2691073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226A75FA-9FD2-6AAC-E61E-0F6FDACF3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574302" y="3982587"/>
              <a:ext cx="9559573" cy="1337953"/>
            </a:xfrm>
            <a:prstGeom prst="rect">
              <a:avLst/>
            </a:prstGeom>
          </p:spPr>
        </p:pic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3727BA9-A6DB-D4EE-B976-F7B6DF8F0D6D}"/>
                </a:ext>
              </a:extLst>
            </p:cNvPr>
            <p:cNvCxnSpPr/>
            <p:nvPr/>
          </p:nvCxnSpPr>
          <p:spPr>
            <a:xfrm>
              <a:off x="2755493" y="4906578"/>
              <a:ext cx="551543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B176D8-2E06-D496-E3BE-49C816129BA0}"/>
                </a:ext>
              </a:extLst>
            </p:cNvPr>
            <p:cNvSpPr txBox="1"/>
            <p:nvPr/>
          </p:nvSpPr>
          <p:spPr>
            <a:xfrm>
              <a:off x="1190164" y="4864728"/>
              <a:ext cx="3095710" cy="584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accent2"/>
                  </a:solidFill>
                </a:rPr>
                <a:t>regularized leat squares</a:t>
              </a:r>
            </a:p>
            <a:p>
              <a:r>
                <a:rPr lang="en-US" altLang="ko-KR" sz="1400">
                  <a:solidFill>
                    <a:schemeClr val="accent2"/>
                  </a:solidFill>
                </a:rPr>
                <a:t>Training Loss</a:t>
              </a:r>
              <a:endParaRPr lang="ko-KR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70C0C92-9FE2-B119-60AE-802ED29FBD1B}"/>
                </a:ext>
              </a:extLst>
            </p:cNvPr>
            <p:cNvCxnSpPr>
              <a:cxnSpLocks/>
            </p:cNvCxnSpPr>
            <p:nvPr/>
          </p:nvCxnSpPr>
          <p:spPr>
            <a:xfrm>
              <a:off x="9260579" y="4906578"/>
              <a:ext cx="1389023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3A7C16-3030-4056-91FF-54F62D12F3B8}"/>
                </a:ext>
              </a:extLst>
            </p:cNvPr>
            <p:cNvSpPr txBox="1"/>
            <p:nvPr/>
          </p:nvSpPr>
          <p:spPr>
            <a:xfrm>
              <a:off x="9260579" y="4906578"/>
              <a:ext cx="2014348" cy="824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rgbClr val="7030A0"/>
                  </a:solidFill>
                </a:rPr>
                <a:t>Prevent Overfitting</a:t>
              </a:r>
              <a:br>
                <a:rPr lang="en-US" altLang="ko-KR" sz="1400">
                  <a:solidFill>
                    <a:srgbClr val="7030A0"/>
                  </a:solidFill>
                </a:rPr>
              </a:br>
              <a:r>
                <a:rPr lang="en-US" altLang="ko-KR" sz="1400">
                  <a:solidFill>
                    <a:srgbClr val="7030A0"/>
                  </a:solidFill>
                </a:rPr>
                <a:t>regularization term</a:t>
              </a:r>
            </a:p>
            <a:p>
              <a:r>
                <a:rPr lang="en-US" altLang="ko-KR" sz="1400">
                  <a:solidFill>
                    <a:srgbClr val="7030A0"/>
                  </a:solidFill>
                </a:rPr>
                <a:t>lambda = 1000</a:t>
              </a:r>
              <a:endParaRPr lang="ko-KR" altLang="en-US" sz="1400">
                <a:solidFill>
                  <a:srgbClr val="7030A0"/>
                </a:solidFill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9FD63770-A1A5-4C25-5948-536315D86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15689" y="5511448"/>
              <a:ext cx="1752845" cy="1162212"/>
            </a:xfrm>
            <a:prstGeom prst="rect">
              <a:avLst/>
            </a:prstGeom>
          </p:spPr>
        </p:pic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24DE0C75-AD08-AD4B-C657-AE1EB0CE70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7316" y="4906578"/>
              <a:ext cx="158290" cy="541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C585AD-AD25-E9D1-E7A8-7020387AC43D}"/>
                </a:ext>
              </a:extLst>
            </p:cNvPr>
            <p:cNvSpPr txBox="1"/>
            <p:nvPr/>
          </p:nvSpPr>
          <p:spPr>
            <a:xfrm>
              <a:off x="1552155" y="5492389"/>
              <a:ext cx="2593347" cy="670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solidFill>
                    <a:schemeClr val="accent2">
                      <a:lumMod val="75000"/>
                    </a:schemeClr>
                  </a:solidFill>
                </a:rPr>
                <a:t>To train Weight: </a:t>
              </a:r>
            </a:p>
            <a:p>
              <a:r>
                <a:rPr lang="en-US" altLang="ko-KR" sz="1100">
                  <a:solidFill>
                    <a:schemeClr val="accent2">
                      <a:lumMod val="75000"/>
                    </a:schemeClr>
                  </a:solidFill>
                </a:rPr>
                <a:t>Using regularized least squares </a:t>
              </a:r>
            </a:p>
            <a:p>
              <a:r>
                <a:rPr lang="en-US" altLang="ko-KR" sz="1100">
                  <a:solidFill>
                    <a:schemeClr val="accent2">
                      <a:lumMod val="75000"/>
                    </a:schemeClr>
                  </a:solidFill>
                </a:rPr>
                <a:t>objective(ridge regression)</a:t>
              </a:r>
              <a:endParaRPr lang="ko-KR" altLang="en-US" sz="11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A4FF7D0-C018-069A-B58D-FD818100AB19}"/>
                </a:ext>
              </a:extLst>
            </p:cNvPr>
            <p:cNvSpPr txBox="1"/>
            <p:nvPr/>
          </p:nvSpPr>
          <p:spPr>
            <a:xfrm>
              <a:off x="5880141" y="5145105"/>
              <a:ext cx="1431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solidFill>
                    <a:srgbClr val="002060"/>
                  </a:solidFill>
                </a:rPr>
                <a:t>regression</a:t>
              </a:r>
              <a:r>
                <a:rPr lang="ko-KR" altLang="en-US" sz="1100">
                  <a:solidFill>
                    <a:srgbClr val="002060"/>
                  </a:solidFill>
                </a:rPr>
                <a:t> </a:t>
              </a:r>
              <a:r>
                <a:rPr lang="en-US" altLang="ko-KR" sz="1100">
                  <a:solidFill>
                    <a:srgbClr val="002060"/>
                  </a:solidFill>
                </a:rPr>
                <a:t>targets</a:t>
              </a:r>
              <a:r>
                <a:rPr lang="ko-KR" altLang="en-US" sz="1100">
                  <a:solidFill>
                    <a:srgbClr val="002060"/>
                  </a:solidFill>
                </a:rPr>
                <a:t> </a:t>
              </a:r>
              <a:r>
                <a:rPr lang="en-US" altLang="ko-KR" sz="1100">
                  <a:solidFill>
                    <a:srgbClr val="002060"/>
                  </a:solidFill>
                </a:rPr>
                <a:t>t</a:t>
              </a:r>
              <a:endParaRPr lang="ko-KR" altLang="en-US" sz="1100">
                <a:solidFill>
                  <a:srgbClr val="002060"/>
                </a:solidFill>
              </a:endParaRPr>
            </a:p>
          </p:txBody>
        </p:sp>
      </p:grp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369BE8B-7776-FCF3-7573-3DBB0B41AC03}"/>
              </a:ext>
            </a:extLst>
          </p:cNvPr>
          <p:cNvSpPr txBox="1"/>
          <p:nvPr/>
        </p:nvSpPr>
        <p:spPr>
          <a:xfrm>
            <a:off x="177619" y="3356666"/>
            <a:ext cx="322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Goal:  Find optimal  </a:t>
            </a:r>
            <a:endParaRPr lang="ko-KR" altLang="en-US"/>
          </a:p>
        </p:txBody>
      </p:sp>
      <p:pic>
        <p:nvPicPr>
          <p:cNvPr id="1030" name="그림 1029">
            <a:extLst>
              <a:ext uri="{FF2B5EF4-FFF2-40B4-BE49-F238E27FC236}">
                <a16:creationId xmlns:a16="http://schemas.microsoft.com/office/drawing/2014/main" id="{743B2A6D-EFD7-00D7-13C4-E76E842188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3490" r="70156" b="17035"/>
          <a:stretch/>
        </p:blipFill>
        <p:spPr>
          <a:xfrm>
            <a:off x="2318987" y="3381589"/>
            <a:ext cx="975590" cy="334275"/>
          </a:xfrm>
          <a:prstGeom prst="rect">
            <a:avLst/>
          </a:prstGeom>
        </p:spPr>
      </p:pic>
      <p:sp>
        <p:nvSpPr>
          <p:cNvPr id="1032" name="TextBox 1031">
            <a:extLst>
              <a:ext uri="{FF2B5EF4-FFF2-40B4-BE49-F238E27FC236}">
                <a16:creationId xmlns:a16="http://schemas.microsoft.com/office/drawing/2014/main" id="{1D1A6BA2-4EAE-B821-F4A8-CEEEB00E9E33}"/>
              </a:ext>
            </a:extLst>
          </p:cNvPr>
          <p:cNvSpPr txBox="1"/>
          <p:nvPr/>
        </p:nvSpPr>
        <p:spPr>
          <a:xfrm>
            <a:off x="3377305" y="792872"/>
            <a:ext cx="567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Result: mAP</a:t>
            </a:r>
            <a:r>
              <a:rPr lang="ko-KR" altLang="en-US"/>
              <a:t>가 </a:t>
            </a:r>
            <a:r>
              <a:rPr lang="en-US" altLang="ko-KR"/>
              <a:t>3point increase. Good for localization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8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94D0E-3E90-4275-4E57-2DA067F71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6B17D2-8351-4432-538C-FD0843E3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EA87283-32D5-66BD-522D-47610CB6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cf.</a:t>
            </a:r>
            <a:r>
              <a:rPr lang="ko-KR" altLang="en-US"/>
              <a:t> </a:t>
            </a:r>
            <a:r>
              <a:rPr lang="en-US" altLang="ko-KR"/>
              <a:t>Ridge</a:t>
            </a:r>
            <a:r>
              <a:rPr lang="ko-KR" altLang="en-US"/>
              <a:t> </a:t>
            </a:r>
            <a:r>
              <a:rPr lang="en-US" altLang="ko-KR"/>
              <a:t>regression</a:t>
            </a:r>
            <a:endParaRPr lang="ko-KR" altLang="en-US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1F11C61D-0555-9B1F-6530-D02D732087C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8093" y="1005177"/>
            <a:ext cx="7664107" cy="1167490"/>
          </a:xfrm>
          <a:prstGeom prst="rect">
            <a:avLst/>
          </a:prstGeom>
        </p:spPr>
      </p:pic>
      <p:sp>
        <p:nvSpPr>
          <p:cNvPr id="1026" name="TextBox 1025">
            <a:extLst>
              <a:ext uri="{FF2B5EF4-FFF2-40B4-BE49-F238E27FC236}">
                <a16:creationId xmlns:a16="http://schemas.microsoft.com/office/drawing/2014/main" id="{72A15CEE-86FB-7C44-0BC9-52E538B28015}"/>
              </a:ext>
            </a:extLst>
          </p:cNvPr>
          <p:cNvSpPr txBox="1"/>
          <p:nvPr/>
        </p:nvSpPr>
        <p:spPr>
          <a:xfrm>
            <a:off x="94196" y="6404953"/>
            <a:ext cx="7156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>
                <a:hlinkClick r:id="rId4"/>
              </a:rPr>
              <a:t>https://modern-manual.tistory.com/entry/Ridge-regression%EB%8A%A5%ED%98%95-%ED%9A%8C%EA%B7%80-%EA%B0%84%EB%8B%A8%ED%95%9C-%EC%84%A4%EB%AA%85%EA%B3%BC-%EC%9E%A5%EC%A0%90</a:t>
            </a:r>
            <a:endParaRPr lang="en-US" altLang="ko-KR" sz="500"/>
          </a:p>
          <a:p>
            <a:r>
              <a:rPr lang="en-US" altLang="ko-KR" sz="1100"/>
              <a:t>ridge </a:t>
            </a:r>
            <a:r>
              <a:rPr lang="ko-KR" altLang="en-US" sz="1100"/>
              <a:t>회귀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606C2-50C4-F099-68C6-BD7C589DDE66}"/>
              </a:ext>
            </a:extLst>
          </p:cNvPr>
          <p:cNvSpPr txBox="1"/>
          <p:nvPr/>
        </p:nvSpPr>
        <p:spPr>
          <a:xfrm>
            <a:off x="573334" y="2564807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Basic Linear Model</a:t>
            </a:r>
            <a:endParaRPr lang="ko-KR" altLang="en-US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4251E4-5C68-4552-DE82-8BA6A1998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838" y="2374883"/>
            <a:ext cx="3865189" cy="5561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EE972A-C083-F1CB-BFCD-9BED55EDD9D1}"/>
              </a:ext>
            </a:extLst>
          </p:cNvPr>
          <p:cNvSpPr txBox="1"/>
          <p:nvPr/>
        </p:nvSpPr>
        <p:spPr>
          <a:xfrm>
            <a:off x="573335" y="2999535"/>
            <a:ext cx="5415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Least squares</a:t>
            </a:r>
          </a:p>
          <a:p>
            <a:r>
              <a:rPr lang="en-US" altLang="ko-KR" sz="1400"/>
              <a:t>Method for finding the coefficients that minimize the error in a linear model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081BB4-AC7A-2EF7-125C-C3609E367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1679" y="3199660"/>
            <a:ext cx="4226682" cy="528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767B91-95DA-ECF2-90F4-3114CC01A6B0}"/>
              </a:ext>
            </a:extLst>
          </p:cNvPr>
          <p:cNvSpPr txBox="1"/>
          <p:nvPr/>
        </p:nvSpPr>
        <p:spPr>
          <a:xfrm>
            <a:off x="573334" y="3778803"/>
            <a:ext cx="5522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Ridge Regression</a:t>
            </a:r>
          </a:p>
          <a:p>
            <a:r>
              <a:rPr lang="en-US" altLang="ko-KR" sz="1400"/>
              <a:t>Incorporates the sum of the squares of each coefficient into the equation</a:t>
            </a:r>
          </a:p>
          <a:p>
            <a:r>
              <a:rPr lang="en-US" altLang="ko-KR" sz="1400"/>
              <a:t>Makes the size of the coefficients also minimized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64A9135-E675-2FCA-26FD-DECB53D77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3838" y="4102430"/>
            <a:ext cx="2196762" cy="542239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B9697FD-DB08-C0BB-6C76-1572B4348BCE}"/>
              </a:ext>
            </a:extLst>
          </p:cNvPr>
          <p:cNvCxnSpPr>
            <a:cxnSpLocks/>
          </p:cNvCxnSpPr>
          <p:nvPr/>
        </p:nvCxnSpPr>
        <p:spPr>
          <a:xfrm>
            <a:off x="7432057" y="4660634"/>
            <a:ext cx="11938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8415BD3-CD66-F363-349E-DC7FFC63FDBE}"/>
              </a:ext>
            </a:extLst>
          </p:cNvPr>
          <p:cNvCxnSpPr>
            <a:cxnSpLocks/>
          </p:cNvCxnSpPr>
          <p:nvPr/>
        </p:nvCxnSpPr>
        <p:spPr>
          <a:xfrm>
            <a:off x="7762492" y="1924595"/>
            <a:ext cx="11938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D693046-FDE0-63F0-B4A0-336A60639134}"/>
              </a:ext>
            </a:extLst>
          </p:cNvPr>
          <p:cNvCxnSpPr>
            <a:cxnSpLocks/>
          </p:cNvCxnSpPr>
          <p:nvPr/>
        </p:nvCxnSpPr>
        <p:spPr>
          <a:xfrm>
            <a:off x="8147595" y="4579602"/>
            <a:ext cx="37125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26CE0C8-FF26-06B9-2563-B88A14FEF264}"/>
              </a:ext>
            </a:extLst>
          </p:cNvPr>
          <p:cNvCxnSpPr>
            <a:cxnSpLocks/>
          </p:cNvCxnSpPr>
          <p:nvPr/>
        </p:nvCxnSpPr>
        <p:spPr>
          <a:xfrm>
            <a:off x="7988136" y="1854926"/>
            <a:ext cx="851064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057DD1E-DEE4-EB79-BA83-D546CEAD742D}"/>
              </a:ext>
            </a:extLst>
          </p:cNvPr>
          <p:cNvCxnSpPr>
            <a:cxnSpLocks/>
          </p:cNvCxnSpPr>
          <p:nvPr/>
        </p:nvCxnSpPr>
        <p:spPr>
          <a:xfrm>
            <a:off x="5580615" y="1844766"/>
            <a:ext cx="515385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A49ACA-ECCC-3C37-BAC4-E5C2BF8B8824}"/>
              </a:ext>
            </a:extLst>
          </p:cNvPr>
          <p:cNvSpPr txBox="1"/>
          <p:nvPr/>
        </p:nvSpPr>
        <p:spPr>
          <a:xfrm>
            <a:off x="573334" y="5000264"/>
            <a:ext cx="111850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Advantages</a:t>
            </a:r>
          </a:p>
          <a:p>
            <a:r>
              <a:rPr lang="en-US" altLang="ko-KR" sz="1600"/>
              <a:t>When the coefficient values of linear regression are very large, and the variance is very large – penalizes the coefficients themselves. Allows for smooth coefficient selection.</a:t>
            </a:r>
          </a:p>
        </p:txBody>
      </p:sp>
    </p:spTree>
    <p:extLst>
      <p:ext uri="{BB962C8B-B14F-4D97-AF65-F5344CB8AC3E}">
        <p14:creationId xmlns:p14="http://schemas.microsoft.com/office/powerpoint/2010/main" val="30601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6E458-FE0D-B698-A639-AECA0C0A5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BB9B44-1AFD-4DCD-2B13-D2ED4C05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8D66F31-EC05-A55B-6A03-290E6DA2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Selective Search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DF9992-2409-8C41-E31F-51FB13103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27" y="882896"/>
            <a:ext cx="5293548" cy="24757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557FEA-02EA-83F1-B285-0170A547A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01" y="724461"/>
            <a:ext cx="4945061" cy="4308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F8BDA0-8E70-11A7-F31F-FCAA0C316376}"/>
              </a:ext>
            </a:extLst>
          </p:cNvPr>
          <p:cNvSpPr txBox="1"/>
          <p:nvPr/>
        </p:nvSpPr>
        <p:spPr>
          <a:xfrm>
            <a:off x="419100" y="3835283"/>
            <a:ext cx="2708276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/>
              <a:t>Color Similarity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/>
              <a:t>Texture Similarity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/>
              <a:t>Size Similarity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/>
              <a:t>Shape Compatibility</a:t>
            </a:r>
          </a:p>
          <a:p>
            <a:pPr>
              <a:lnSpc>
                <a:spcPct val="200000"/>
              </a:lnSpc>
            </a:pPr>
            <a:r>
              <a:rPr lang="en-US" altLang="ko-KR"/>
              <a:t>     Final Similarity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10FBFE-146C-7612-44F8-7CC789D42AC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2360" t="74646" r="31150" b="2105"/>
          <a:stretch/>
        </p:blipFill>
        <p:spPr>
          <a:xfrm>
            <a:off x="3440757" y="3935433"/>
            <a:ext cx="2331913" cy="5434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AA78B9-2076-3D1F-1C6E-8FD00A2A1B0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1692" t="74280" r="29965" b="-719"/>
          <a:stretch/>
        </p:blipFill>
        <p:spPr>
          <a:xfrm>
            <a:off x="3364556" y="4473748"/>
            <a:ext cx="2331913" cy="5790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90DDC2A-019C-1CC4-073F-627FD836BA6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7749" t="64301" r="27065" b="18927"/>
          <a:stretch/>
        </p:blipFill>
        <p:spPr>
          <a:xfrm>
            <a:off x="3440757" y="5111905"/>
            <a:ext cx="2708277" cy="4090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63D0427-7075-A856-0D9B-F688A5D3EFB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9539" t="75062" r="16253"/>
          <a:stretch/>
        </p:blipFill>
        <p:spPr>
          <a:xfrm>
            <a:off x="3447626" y="5603659"/>
            <a:ext cx="3581401" cy="4830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6E8900C-385E-7932-85CA-D449D4BAF75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7217" t="32890" r="2233" b="44427"/>
          <a:stretch/>
        </p:blipFill>
        <p:spPr>
          <a:xfrm>
            <a:off x="3364556" y="6216296"/>
            <a:ext cx="6922444" cy="3776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A30578-5B94-9172-5566-C77008B7046B}"/>
              </a:ext>
            </a:extLst>
          </p:cNvPr>
          <p:cNvSpPr txBox="1"/>
          <p:nvPr/>
        </p:nvSpPr>
        <p:spPr>
          <a:xfrm>
            <a:off x="127000" y="2489050"/>
            <a:ext cx="19939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sz="1400" b="1"/>
              <a:t> Capture All Scales</a:t>
            </a:r>
            <a:r>
              <a:rPr lang="en-US" altLang="ko-KR" sz="1400"/>
              <a:t> </a:t>
            </a:r>
          </a:p>
          <a:p>
            <a:pPr>
              <a:buFont typeface="+mj-lt"/>
              <a:buAutoNum type="arabicPeriod"/>
            </a:pPr>
            <a:r>
              <a:rPr lang="en-US" altLang="ko-KR" sz="1400" b="1"/>
              <a:t> Diversification</a:t>
            </a:r>
            <a:r>
              <a:rPr lang="en-US" altLang="ko-KR" sz="1400"/>
              <a:t> </a:t>
            </a:r>
          </a:p>
          <a:p>
            <a:pPr>
              <a:buFont typeface="+mj-lt"/>
              <a:buAutoNum type="arabicPeriod"/>
            </a:pPr>
            <a:r>
              <a:rPr lang="en-US" altLang="ko-KR" sz="1400" b="1"/>
              <a:t> Fast to Compute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32047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5326DDF-0424-69F8-EC28-EAE247E37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681037"/>
            <a:ext cx="10515600" cy="302948"/>
          </a:xfrm>
        </p:spPr>
        <p:txBody>
          <a:bodyPr>
            <a:normAutofit lnSpcReduction="10000"/>
          </a:bodyPr>
          <a:lstStyle/>
          <a:p>
            <a:r>
              <a:rPr lang="en-US" altLang="ko-KR" sz="1600">
                <a:hlinkClick r:id="rId3"/>
              </a:rPr>
              <a:t>https://github.com/opencv/opencv_contrib/blob/4.x/modules/ximgproc/src/selectivesearchsegmentation.cpp</a:t>
            </a:r>
            <a:endParaRPr lang="en-US" altLang="ko-KR" sz="1600"/>
          </a:p>
          <a:p>
            <a:endParaRPr lang="ko-KR" altLang="en-US" sz="16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31DFD3-1FEB-1D71-678B-E5536AD8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02D05D8-C7CD-5682-A041-2D4C85AE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Selective Search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CBA2E7-0879-29F1-AFD4-D289CDB7D1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926" t="18333" r="8889" b="18217"/>
          <a:stretch/>
        </p:blipFill>
        <p:spPr>
          <a:xfrm>
            <a:off x="8610600" y="4016150"/>
            <a:ext cx="3591451" cy="2841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FA3223-D1E4-10F8-CAF5-4488B8C03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1123102"/>
            <a:ext cx="3581400" cy="28644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56481A-1347-0D8D-3C38-0149096E4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89" y="983985"/>
            <a:ext cx="7502611" cy="58740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08C3F5C-FE42-0BBE-1973-6305B676F2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1600" y="1300343"/>
            <a:ext cx="4630695" cy="2562684"/>
          </a:xfrm>
          <a:prstGeom prst="rect">
            <a:avLst/>
          </a:prstGeom>
        </p:spPr>
      </p:pic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35516636-4C3F-3C7F-D231-1EAD17C9A9AC}"/>
              </a:ext>
            </a:extLst>
          </p:cNvPr>
          <p:cNvSpPr txBox="1">
            <a:spLocks/>
          </p:cNvSpPr>
          <p:nvPr/>
        </p:nvSpPr>
        <p:spPr>
          <a:xfrm>
            <a:off x="8508296" y="3051981"/>
            <a:ext cx="1373007" cy="36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/>
              <a:t>fast mode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01709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74545-889D-C9F8-FBCE-FAA89CF11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A85658-95C5-EB28-0CC0-055C2C778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42" y="872989"/>
            <a:ext cx="5220258" cy="842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>
                <a:hlinkClick r:id="rId3"/>
              </a:rPr>
              <a:t>https://herbwood.tistory.com/6</a:t>
            </a:r>
            <a:endParaRPr lang="en-US" altLang="ko-KR" sz="1800"/>
          </a:p>
          <a:p>
            <a:r>
              <a:rPr lang="en-US" altLang="ko-KR" sz="1800">
                <a:hlinkClick r:id="rId4"/>
              </a:rPr>
              <a:t>https://github.com/object-detection-algorithm/R-CNN/tree/master</a:t>
            </a:r>
            <a:endParaRPr lang="en-US" altLang="ko-KR" sz="1800"/>
          </a:p>
          <a:p>
            <a:endParaRPr lang="ko-KR" altLang="en-US" sz="18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F7CAF2-44C8-E350-CA2D-98CFD341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A5581CA-850F-5302-B591-6BD8E907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Prepare Dataset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1ACD35-05F0-285A-3957-94097963A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419" y="1753490"/>
            <a:ext cx="1969828" cy="27515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AC42DD-397C-665B-35A4-699B63B1FD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862" y="4317683"/>
            <a:ext cx="6623337" cy="25403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864202-B375-86E8-169D-B187339BA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2714" y="655781"/>
            <a:ext cx="3899285" cy="62022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913887-DCD3-5EF9-FE20-3E45A41F4F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3247" y="676594"/>
            <a:ext cx="2959468" cy="394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0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A34474F-C295-8466-86C6-D0D74CA8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99" y="795315"/>
            <a:ext cx="10515600" cy="1097879"/>
          </a:xfrm>
        </p:spPr>
        <p:txBody>
          <a:bodyPr/>
          <a:lstStyle/>
          <a:p>
            <a:r>
              <a:rPr lang="en-US" altLang="ko-KR"/>
              <a:t>Negative/Positive</a:t>
            </a:r>
            <a:r>
              <a:rPr lang="ko-KR" altLang="en-US"/>
              <a:t> </a:t>
            </a:r>
            <a:r>
              <a:rPr lang="en-US" altLang="ko-KR"/>
              <a:t>Rect</a:t>
            </a:r>
            <a:r>
              <a:rPr lang="ko-KR" altLang="en-US"/>
              <a:t> </a:t>
            </a:r>
            <a:r>
              <a:rPr lang="en-US" altLang="ko-KR"/>
              <a:t>Divide 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0F79B5-0B0D-CBA5-D81E-086AF861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07126A5-0D95-DBBE-559F-81B2F817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Prepare Dataset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EC486E-4E88-EF50-483F-22C128D90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9" y="1222848"/>
            <a:ext cx="6721698" cy="19779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A9D2D6-576D-41DE-A14E-507CEF94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99" y="3200783"/>
            <a:ext cx="1855829" cy="39916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6DDD30-96AD-DA15-5F25-091CDFBCB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328" y="3200783"/>
            <a:ext cx="1855829" cy="4683121"/>
          </a:xfrm>
          <a:prstGeom prst="rect">
            <a:avLst/>
          </a:prstGeom>
        </p:spPr>
      </p:pic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53DA5BFB-D36A-D037-F1C2-D6B76489F6C5}"/>
              </a:ext>
            </a:extLst>
          </p:cNvPr>
          <p:cNvSpPr txBox="1">
            <a:spLocks/>
          </p:cNvSpPr>
          <p:nvPr/>
        </p:nvSpPr>
        <p:spPr>
          <a:xfrm>
            <a:off x="3688783" y="3312746"/>
            <a:ext cx="4332667" cy="1097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002355 0/1.xml</a:t>
            </a:r>
          </a:p>
          <a:p>
            <a:pPr lvl="1"/>
            <a:r>
              <a:rPr lang="en-US" altLang="ko-KR"/>
              <a:t>1: positive</a:t>
            </a:r>
          </a:p>
          <a:p>
            <a:pPr lvl="1"/>
            <a:r>
              <a:rPr lang="en-US" altLang="ko-KR"/>
              <a:t>0: negative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B76492-B67D-3974-02A1-3C29EAF7A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949" y="681037"/>
            <a:ext cx="3833552" cy="28751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C65060-1325-1C5D-F8CA-B5F3FD9B6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5905" y="2255238"/>
            <a:ext cx="2463886" cy="44662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B8A4C0-11D6-6CB6-8D59-C7EC926FF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100" y="3846311"/>
            <a:ext cx="3178202" cy="28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4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E96B1-0C98-0A31-21D4-BFD005728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B5D57D-7D10-0644-37C6-FAB2CEE6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trike="sngStrike"/>
              <a:t>Extract only Car data</a:t>
            </a:r>
          </a:p>
          <a:p>
            <a:r>
              <a:rPr lang="en-US" altLang="ko-KR"/>
              <a:t>Prepare the dataset</a:t>
            </a:r>
          </a:p>
          <a:p>
            <a:r>
              <a:rPr lang="en-US" altLang="ko-KR"/>
              <a:t>Fine-tune AlexNet</a:t>
            </a:r>
          </a:p>
          <a:p>
            <a:r>
              <a:rPr lang="en-US" altLang="ko-KR"/>
              <a:t>Train SVM, extract the model</a:t>
            </a:r>
          </a:p>
          <a:p>
            <a:r>
              <a:rPr lang="en-US" altLang="ko-KR"/>
              <a:t>Attach BBox regression</a:t>
            </a:r>
          </a:p>
          <a:p>
            <a:r>
              <a:rPr lang="en-US" altLang="ko-KR"/>
              <a:t>Final detection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8C56AA-0636-B582-F280-788EA95A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6255FA-F539-F6C0-97EA-4C5D1570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 Do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9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170685</TotalTime>
  <Words>541</Words>
  <Application>Microsoft Office PowerPoint</Application>
  <PresentationFormat>와이드스크린</PresentationFormat>
  <Paragraphs>95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R-CNN (2)</vt:lpstr>
      <vt:lpstr>Index</vt:lpstr>
      <vt:lpstr>Bounding box regression</vt:lpstr>
      <vt:lpstr>cf. Ridge regression</vt:lpstr>
      <vt:lpstr>Selective Search</vt:lpstr>
      <vt:lpstr>Selective Search</vt:lpstr>
      <vt:lpstr>Prepare Dataset</vt:lpstr>
      <vt:lpstr>Prepare Dataset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197</cp:revision>
  <dcterms:created xsi:type="dcterms:W3CDTF">2024-03-07T04:24:07Z</dcterms:created>
  <dcterms:modified xsi:type="dcterms:W3CDTF">2024-11-04T07:59:47Z</dcterms:modified>
</cp:coreProperties>
</file>