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830" r:id="rId2"/>
  </p:sldMasterIdLst>
  <p:notesMasterIdLst>
    <p:notesMasterId r:id="rId11"/>
  </p:notesMasterIdLst>
  <p:handoutMasterIdLst>
    <p:handoutMasterId r:id="rId12"/>
  </p:handoutMasterIdLst>
  <p:sldIdLst>
    <p:sldId id="661" r:id="rId3"/>
    <p:sldId id="967" r:id="rId4"/>
    <p:sldId id="4443" r:id="rId5"/>
    <p:sldId id="4447" r:id="rId6"/>
    <p:sldId id="4445" r:id="rId7"/>
    <p:sldId id="4448" r:id="rId8"/>
    <p:sldId id="4446" r:id="rId9"/>
    <p:sldId id="898" r:id="rId1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18FC"/>
    <a:srgbClr val="15127C"/>
    <a:srgbClr val="1E1AB0"/>
    <a:srgbClr val="0E02B0"/>
    <a:srgbClr val="1103C9"/>
    <a:srgbClr val="4920F8"/>
    <a:srgbClr val="FFFF00"/>
    <a:srgbClr val="FFFF99"/>
    <a:srgbClr val="7F7F7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5" autoAdjust="0"/>
    <p:restoredTop sz="96296" autoAdjust="0"/>
  </p:normalViewPr>
  <p:slideViewPr>
    <p:cSldViewPr>
      <p:cViewPr varScale="1">
        <p:scale>
          <a:sx n="75" d="100"/>
          <a:sy n="75" d="100"/>
        </p:scale>
        <p:origin x="54" y="1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309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63" y="1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0860F-028A-4283-AF5A-F8B1DC8125AD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9779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63" y="9429779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82619-EE40-4E47-8ED1-6ED5EE3967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5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634951-330F-4AD3-B740-BDDB3FC2B95C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7EB60B-71C3-4909-85FD-B5E98959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30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3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1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3352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646451" y="221"/>
            <a:ext cx="11545549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19403" y="0"/>
            <a:ext cx="1147259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0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9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2174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1131904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806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4386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BE6DDA-23BE-744D-8DF8-F443EB1EAB8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04012" y="763178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5766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1" y="221"/>
            <a:ext cx="11355900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55900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263352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93897BFA-69B5-0F19-AEAA-E6141B5763E0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599" y="221"/>
            <a:ext cx="11319049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186258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338658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5D676B40-CAA5-F673-B99A-4932B182FCCA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76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0427" y="221"/>
            <a:ext cx="1132822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8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153984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306384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B1F48-E434-675A-AF93-A7CF74F8915B}"/>
              </a:ext>
            </a:extLst>
          </p:cNvPr>
          <p:cNvSpPr/>
          <p:nvPr userDrawn="1"/>
        </p:nvSpPr>
        <p:spPr>
          <a:xfrm>
            <a:off x="448026" y="2614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사각형: 잘린 위쪽 모서리 4">
            <a:extLst>
              <a:ext uri="{FF2B5EF4-FFF2-40B4-BE49-F238E27FC236}">
                <a16:creationId xmlns:a16="http://schemas.microsoft.com/office/drawing/2014/main" id="{4ABBE146-B200-F336-7B16-A5880D6F54C3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21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0" y="221"/>
            <a:ext cx="11355900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8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58086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210486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B1F48-E434-675A-AF93-A7CF74F8915B}"/>
              </a:ext>
            </a:extLst>
          </p:cNvPr>
          <p:cNvSpPr/>
          <p:nvPr userDrawn="1"/>
        </p:nvSpPr>
        <p:spPr>
          <a:xfrm>
            <a:off x="352128" y="-1460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77D639-4FA5-1C19-15F4-787B47119233}"/>
              </a:ext>
            </a:extLst>
          </p:cNvPr>
          <p:cNvSpPr/>
          <p:nvPr userDrawn="1"/>
        </p:nvSpPr>
        <p:spPr>
          <a:xfrm>
            <a:off x="493770" y="-1460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사각형: 잘린 위쪽 모서리 5">
            <a:extLst>
              <a:ext uri="{FF2B5EF4-FFF2-40B4-BE49-F238E27FC236}">
                <a16:creationId xmlns:a16="http://schemas.microsoft.com/office/drawing/2014/main" id="{79697533-F4B9-5B8B-681B-99089A530D0C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8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571480"/>
          </a:xfrm>
          <a:prstGeom prst="rect">
            <a:avLst/>
          </a:prstGeom>
          <a:solidFill>
            <a:srgbClr val="15127C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584BBDB9-21E4-3C5C-8BD8-A5E649A7BF48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0" y="2852936"/>
            <a:ext cx="12192000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4365104"/>
            <a:ext cx="12192000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24944"/>
            <a:ext cx="2879212" cy="14401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6222" y="2928399"/>
            <a:ext cx="1665484" cy="144016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1705" y="2924288"/>
            <a:ext cx="1745747" cy="1440159"/>
          </a:xfrm>
          <a:prstGeom prst="rect">
            <a:avLst/>
          </a:prstGeom>
        </p:spPr>
      </p:pic>
      <p:pic>
        <p:nvPicPr>
          <p:cNvPr id="21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568" y="2924287"/>
            <a:ext cx="3275432" cy="14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53" y="2928400"/>
            <a:ext cx="3419116" cy="14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13169" y="69539"/>
            <a:ext cx="1133872" cy="3635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8251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1713857"/>
            <a:ext cx="2114317" cy="104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ttp://cfs13.tistory.com/image/33/tistory/2008/11/07/16/41/4913f13b3d3d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885481"/>
            <a:ext cx="2114319" cy="10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548680"/>
            <a:ext cx="2114319" cy="103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9" y="4090121"/>
            <a:ext cx="2114317" cy="106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http://www.techlicious.com/images/av/ea-active-2-364px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0" b="18469"/>
          <a:stretch/>
        </p:blipFill>
        <p:spPr bwMode="auto">
          <a:xfrm>
            <a:off x="1910079" y="5314257"/>
            <a:ext cx="2114316" cy="106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50" y="144016"/>
            <a:ext cx="11713301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764704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764704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764704"/>
            <a:ext cx="3119669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3119669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39350" y="908720"/>
            <a:ext cx="11713301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2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Rectangle 23"/>
          <p:cNvSpPr>
            <a:spLocks noChangeArrowheads="1"/>
          </p:cNvSpPr>
          <p:nvPr userDrawn="1"/>
        </p:nvSpPr>
        <p:spPr bwMode="auto">
          <a:xfrm>
            <a:off x="4934859" y="6614069"/>
            <a:ext cx="2035605" cy="18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00" tIns="46000" rIns="92000" bIns="46000" anchor="ctr"/>
          <a:lstStyle/>
          <a:p>
            <a:pPr algn="ctr"/>
            <a:fld id="{BCA6365A-A6D8-4C5D-8B65-3F43B4140DAB}" type="slidenum">
              <a:rPr lang="en-US" altLang="ko-KR" sz="14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pPr algn="ctr"/>
              <a:t>‹#›</a:t>
            </a:fld>
            <a:r>
              <a:rPr lang="en-US" altLang="ko-KR" sz="1400" b="0" dirty="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/8</a:t>
            </a: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549" y="21605"/>
            <a:ext cx="927953" cy="7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8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952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68705D-D306-3044-AB3E-9550C37B4F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9727" y="2888457"/>
            <a:ext cx="345371" cy="323056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92C6AA0-D312-F948-810E-C69B2B694E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9792" y="3713647"/>
            <a:ext cx="345371" cy="32305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8A7E03B-C183-C14E-B0EC-E46E29C594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20208" y="4594594"/>
            <a:ext cx="345371" cy="323056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8901E7A-AF26-CA4A-A3BC-A89E9216B3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94488" y="5453237"/>
            <a:ext cx="345371" cy="323056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41507213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81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81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689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678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966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952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9525"/>
            <a:ext cx="122047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1"/>
            </a:lvl1pPr>
          </a:lstStyle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669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2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894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827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558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11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57148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57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1524000" y="4581128"/>
            <a:ext cx="9144000" cy="41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http://ivpl.sookmyung.ac.kr</a:t>
            </a:r>
            <a:endParaRPr lang="ko-KR" alt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27614" y="45531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4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2852936"/>
            <a:ext cx="12192000" cy="72008"/>
          </a:xfrm>
          <a:prstGeom prst="rect">
            <a:avLst/>
          </a:prstGeom>
          <a:solidFill>
            <a:srgbClr val="110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직사각형 14"/>
          <p:cNvSpPr/>
          <p:nvPr/>
        </p:nvSpPr>
        <p:spPr>
          <a:xfrm>
            <a:off x="0" y="4365104"/>
            <a:ext cx="12192000" cy="72008"/>
          </a:xfrm>
          <a:prstGeom prst="rect">
            <a:avLst/>
          </a:prstGeom>
          <a:solidFill>
            <a:srgbClr val="0E0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직사각형 15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24944"/>
            <a:ext cx="2879212" cy="144016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6222" y="2928399"/>
            <a:ext cx="1665484" cy="144016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1705" y="2924288"/>
            <a:ext cx="1745747" cy="1440159"/>
          </a:xfrm>
          <a:prstGeom prst="rect">
            <a:avLst/>
          </a:prstGeom>
        </p:spPr>
      </p:pic>
      <p:pic>
        <p:nvPicPr>
          <p:cNvPr id="1026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568" y="2924287"/>
            <a:ext cx="3275432" cy="14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53" y="2928400"/>
            <a:ext cx="3419116" cy="14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0B8DC2-256E-CCE3-DA64-D3589836152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21795" y="9157"/>
            <a:ext cx="1133872" cy="3635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BA5243-B254-EF46-D0A5-55C47F44FC3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" y="9958"/>
            <a:ext cx="587059" cy="4854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76" y="1107781"/>
            <a:ext cx="2111984" cy="1056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15972" y="2353419"/>
            <a:ext cx="2106088" cy="1071165"/>
          </a:xfrm>
          <a:prstGeom prst="rect">
            <a:avLst/>
          </a:prstGeom>
        </p:spPr>
      </p:pic>
      <p:pic>
        <p:nvPicPr>
          <p:cNvPr id="14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3634062"/>
            <a:ext cx="2111983" cy="10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4919198"/>
            <a:ext cx="2111984" cy="106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rgbClr val="492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76" y="1107781"/>
            <a:ext cx="2111984" cy="1056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15972" y="2353419"/>
            <a:ext cx="2106088" cy="1071165"/>
          </a:xfrm>
          <a:prstGeom prst="rect">
            <a:avLst/>
          </a:prstGeom>
        </p:spPr>
      </p:pic>
      <p:pic>
        <p:nvPicPr>
          <p:cNvPr id="14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3634062"/>
            <a:ext cx="2111983" cy="10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4919198"/>
            <a:ext cx="2111984" cy="106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7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221"/>
            <a:ext cx="646451" cy="546127"/>
          </a:xfrm>
          <a:prstGeom prst="rect">
            <a:avLst/>
          </a:prstGeom>
          <a:solidFill>
            <a:srgbClr val="EE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646451" y="221"/>
            <a:ext cx="11545549" cy="5461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19403" y="0"/>
            <a:ext cx="1147259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ED90-7364-4FDE-8BAE-ADE34AC1B1DA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9" r:id="rId7"/>
    <p:sldLayoutId id="2147483888" r:id="rId8"/>
    <p:sldLayoutId id="2147483680" r:id="rId9"/>
    <p:sldLayoutId id="2147483882" r:id="rId10"/>
    <p:sldLayoutId id="2147483887" r:id="rId11"/>
    <p:sldLayoutId id="2147483891" r:id="rId12"/>
    <p:sldLayoutId id="2147483892" r:id="rId13"/>
    <p:sldLayoutId id="2147483893" r:id="rId14"/>
    <p:sldLayoutId id="2147483894" r:id="rId15"/>
    <p:sldLayoutId id="2147483681" r:id="rId16"/>
    <p:sldLayoutId id="2147483883" r:id="rId17"/>
    <p:sldLayoutId id="2147483884" r:id="rId18"/>
    <p:sldLayoutId id="2147483885" r:id="rId19"/>
    <p:sldLayoutId id="2147483889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2" r:id="rId26"/>
    <p:sldLayoutId id="2147483693" r:id="rId27"/>
    <p:sldLayoutId id="2147483654" r:id="rId28"/>
    <p:sldLayoutId id="2147483881" r:id="rId29"/>
    <p:sldLayoutId id="2147483886" r:id="rId30"/>
    <p:sldLayoutId id="2147483890" r:id="rId3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2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9" r:id="rId6"/>
    <p:sldLayoutId id="2147483844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3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1765" y="1196752"/>
            <a:ext cx="10988469" cy="59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 fontAlgn="base" latinLnBrk="0"/>
            <a:r>
              <a:rPr lang="en-US" altLang="ko-KR" sz="3200" b="1"/>
              <a:t>R-CNN (3)</a:t>
            </a:r>
            <a:endParaRPr lang="ko-KR" altLang="en-US" sz="3200" b="1" dirty="0">
              <a:solidFill>
                <a:srgbClr val="2818FC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0" y="4437112"/>
            <a:ext cx="9144000" cy="38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2024-11-18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24000" y="4941168"/>
            <a:ext cx="9144000" cy="149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Sein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Choi</a:t>
            </a:r>
          </a:p>
          <a:p>
            <a:pPr algn="ctr"/>
            <a:r>
              <a:rPr lang="en-US" altLang="ko-KR" b="1">
                <a:solidFill>
                  <a:srgbClr val="0E02B0"/>
                </a:solidFill>
              </a:rPr>
              <a:t>I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ntelligent </a:t>
            </a:r>
            <a:r>
              <a:rPr lang="en-US" altLang="ko-KR" b="1" dirty="0">
                <a:solidFill>
                  <a:srgbClr val="0E02B0"/>
                </a:solidFill>
              </a:rPr>
              <a:t>V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ision </a:t>
            </a:r>
            <a:r>
              <a:rPr lang="en-US" altLang="ko-KR" b="1" dirty="0">
                <a:solidFill>
                  <a:srgbClr val="0E02B0"/>
                </a:solidFill>
              </a:rPr>
              <a:t>P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rocessing </a:t>
            </a:r>
            <a:r>
              <a:rPr lang="en-US" altLang="ko-KR" b="1" dirty="0">
                <a:solidFill>
                  <a:srgbClr val="0E02B0"/>
                </a:solidFill>
              </a:rPr>
              <a:t>L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ab. (</a:t>
            </a:r>
            <a:r>
              <a:rPr lang="en-US" altLang="ko-KR" b="1" dirty="0">
                <a:solidFill>
                  <a:srgbClr val="0E02B0"/>
                </a:solidFill>
              </a:rPr>
              <a:t>IVPL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https://ivpl.sookmyung.ac.kr 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Div. of AI Engineering, Sookmyung Women’s University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: csi1806@sookmyung.ac.kr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671F0-B806-614E-915E-7B1C3A4F15E3}"/>
              </a:ext>
            </a:extLst>
          </p:cNvPr>
          <p:cNvSpPr txBox="1"/>
          <p:nvPr/>
        </p:nvSpPr>
        <p:spPr>
          <a:xfrm>
            <a:off x="601766" y="2025838"/>
            <a:ext cx="10988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Rich feature hierarchies for accurate object detection and semantic segmentation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5062" y="2090523"/>
            <a:ext cx="6283506" cy="189133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R-CNN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Finetuning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SVM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4943872" y="1556793"/>
            <a:ext cx="1927056" cy="461649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  <a:latin typeface="+mn-ea"/>
              </a:rPr>
              <a:t>Contents</a:t>
            </a:r>
            <a:endParaRPr lang="ko-KR" altLang="en-US" sz="2400" b="1" dirty="0">
              <a:solidFill>
                <a:srgbClr val="FF6600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087888" y="2007685"/>
            <a:ext cx="5580112" cy="0"/>
          </a:xfrm>
          <a:prstGeom prst="line">
            <a:avLst/>
          </a:prstGeom>
          <a:ln w="1905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2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C0D701-5676-9251-C5C7-A7F3F16A4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R-CNN Finetuning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B1079B-09AD-AB5C-44D2-BDCB9F7248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548680"/>
            <a:ext cx="7940204" cy="27875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BEED1C-43BB-8CFB-F595-0D8E015401FF}"/>
              </a:ext>
            </a:extLst>
          </p:cNvPr>
          <p:cNvSpPr/>
          <p:nvPr/>
        </p:nvSpPr>
        <p:spPr>
          <a:xfrm>
            <a:off x="2639616" y="692696"/>
            <a:ext cx="230425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90C827-EBE0-297C-FDB0-B042FD958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2694248"/>
            <a:ext cx="4176464" cy="36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6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89B79-E721-186F-0D32-C55BFE20F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8EE845B-8B78-5BCC-D345-891844BCC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R-CNN Finetuning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24E948-03AB-13B5-A33E-23C786BC92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548680"/>
            <a:ext cx="7940204" cy="27875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6B2B21F-C9A1-C72A-D2B1-B09D8D175F20}"/>
              </a:ext>
            </a:extLst>
          </p:cNvPr>
          <p:cNvSpPr/>
          <p:nvPr/>
        </p:nvSpPr>
        <p:spPr>
          <a:xfrm flipH="1">
            <a:off x="5303912" y="1097360"/>
            <a:ext cx="1008112" cy="89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AEED50-C42E-1F77-8611-9339A7338C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3912" y="3104964"/>
            <a:ext cx="676875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6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EAC61D-850A-F403-3FDF-F41732399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SVM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76FD62-668F-FF38-76E1-8C4273A7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007" y="2578061"/>
            <a:ext cx="5961986" cy="17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9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5F815-29E4-4E16-6C9C-091183FD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7058804-335B-0301-1A61-CFE1114E4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Output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940A49-BB05-71CD-D477-D7A651F3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59EB0-11E6-7E2B-C8B5-08ECFCD247D8}"/>
              </a:ext>
            </a:extLst>
          </p:cNvPr>
          <p:cNvSpPr txBox="1"/>
          <p:nvPr/>
        </p:nvSpPr>
        <p:spPr>
          <a:xfrm>
            <a:off x="3791744" y="5345668"/>
            <a:ext cx="4752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000091.jpg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2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FB9317-0849-026A-C4A1-FE394ADA9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To do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12C1C-858E-4907-64A1-698063D7359E}"/>
              </a:ext>
            </a:extLst>
          </p:cNvPr>
          <p:cNvSpPr txBox="1"/>
          <p:nvPr/>
        </p:nvSpPr>
        <p:spPr>
          <a:xfrm>
            <a:off x="1127448" y="1628800"/>
            <a:ext cx="6096000" cy="3344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trike="sngStrike"/>
              <a:t>Extract only Car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trike="sngStrike"/>
              <a:t>Prepare the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trike="sngStrike"/>
              <a:t>Fine-tune AlexNet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trike="sngStrike"/>
              <a:t>Train SVM, extract the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Attach BBox regression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Final detection</a:t>
            </a:r>
          </a:p>
        </p:txBody>
      </p:sp>
    </p:spTree>
    <p:extLst>
      <p:ext uri="{BB962C8B-B14F-4D97-AF65-F5344CB8AC3E}">
        <p14:creationId xmlns:p14="http://schemas.microsoft.com/office/powerpoint/2010/main" val="4423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022849" y="2636912"/>
            <a:ext cx="8208912" cy="109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3AC4D2"/>
                </a:solidFill>
              </a:rPr>
              <a:t>Thank you for your attention.!!!</a:t>
            </a:r>
          </a:p>
          <a:p>
            <a:pPr algn="ctr"/>
            <a:r>
              <a:rPr lang="en-US" altLang="ko-KR" sz="3200" b="1" dirty="0" err="1">
                <a:solidFill>
                  <a:srgbClr val="3AC4D2"/>
                </a:solidFill>
              </a:rPr>
              <a:t>QnA</a:t>
            </a:r>
            <a:endParaRPr lang="en-US" altLang="ko-KR" sz="3200" b="1" dirty="0">
              <a:solidFill>
                <a:srgbClr val="3AC4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PT-Doomin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PT-Doomin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PPT-Doomin Style</Template>
  <TotalTime>21496</TotalTime>
  <Words>98</Words>
  <Application>Microsoft Office PowerPoint</Application>
  <PresentationFormat>와이드스크린</PresentationFormat>
  <Paragraphs>30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Arial Black</vt:lpstr>
      <vt:lpstr>Lato Light</vt:lpstr>
      <vt:lpstr>Times New Roman</vt:lpstr>
      <vt:lpstr>Wingdings</vt:lpstr>
      <vt:lpstr>PPT-Doomin Style</vt:lpstr>
      <vt:lpstr>4_PPT-Doomin Style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sein choi</cp:lastModifiedBy>
  <cp:revision>1817</cp:revision>
  <cp:lastPrinted>2015-03-27T06:32:35Z</cp:lastPrinted>
  <dcterms:created xsi:type="dcterms:W3CDTF">2013-03-09T07:47:17Z</dcterms:created>
  <dcterms:modified xsi:type="dcterms:W3CDTF">2024-11-18T08:02:25Z</dcterms:modified>
</cp:coreProperties>
</file>