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395" r:id="rId3"/>
    <p:sldId id="476" r:id="rId4"/>
    <p:sldId id="473" r:id="rId5"/>
    <p:sldId id="479" r:id="rId6"/>
    <p:sldId id="474" r:id="rId7"/>
    <p:sldId id="478" r:id="rId8"/>
    <p:sldId id="47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4472C4"/>
    <a:srgbClr val="FF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7" autoAdjust="0"/>
    <p:restoredTop sz="93697" autoAdjust="0"/>
  </p:normalViewPr>
  <p:slideViewPr>
    <p:cSldViewPr snapToGrid="0">
      <p:cViewPr varScale="1">
        <p:scale>
          <a:sx n="67" d="100"/>
          <a:sy n="67" d="100"/>
        </p:scale>
        <p:origin x="10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7C4F2-DA80-4C96-9710-C8EF5A95F347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505CA-08AA-4CF8-A0B2-69FFBEE0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2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432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581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606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989A2-E6AA-F19F-1EF9-EFF570201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C34DEE-4600-0B3A-7ADD-99830B1C1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49174-D9BB-FAEA-A322-DA3BF06B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23D4-8C4C-4EF9-B298-D5B0898CBB10}" type="datetime1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170D8-7F3D-F9E9-8680-8B0DC6CB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68A15-9375-C17F-A859-93CDC2C1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7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9A0B-7D16-58F1-5F26-8B95FBF6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8D52E-30E1-F3BD-D40C-EA1176443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5D32A-F7A2-1FA6-486F-4BF5F783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4F00-8F8F-461E-8067-48A20B1CEE86}" type="datetime1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1FC6DA-7EFC-74BB-1773-D3AB033B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2B758-DBF9-F20D-C6B7-9D36466E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9608DC-0201-0FCF-8664-C0CDD6FDF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77D8D2-F0F7-DEAC-3B08-3901A065C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BDE18-4AC2-0AD0-DA1E-84F306B7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E17-CD8C-49DE-8239-FC91CDD3E7A3}" type="datetime1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FF070-848C-9146-1F18-6FF793D5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968E8-72C6-8F31-4421-AD3B78C6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62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F269E-6787-0AC5-20FF-277B4BEA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4E599-C959-0815-15B4-CF255A7D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946-7682-4D6E-A4AF-15DEB6CA6F00}" type="datetime1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68718-A5F9-2245-3470-704C8DAF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76394-9C80-2962-AD69-51011AE0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99D415-D1A2-EC89-3A5F-E80AEACE5D47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C568B0-2704-2C03-F57A-089D23682CD9}"/>
              </a:ext>
            </a:extLst>
          </p:cNvPr>
          <p:cNvSpPr/>
          <p:nvPr userDrawn="1"/>
        </p:nvSpPr>
        <p:spPr>
          <a:xfrm>
            <a:off x="0" y="-1"/>
            <a:ext cx="800499" cy="681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E91367-A60E-377E-2DFB-3A22D94AF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68103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08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BD044-3EC6-EE2D-358F-4709F37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8D040-CE90-1B26-8C66-6A582B98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3203E-BB78-1340-5956-6C0135DE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9EE6-397A-4268-9E86-90D4EE1A8497}" type="datetime1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D85C8-0EF3-1D3C-BD4C-6FE5EDD0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07F2F-FC40-0341-E2BD-814D7B19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0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7E7CB-9182-896C-8BA2-076ED9FF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8F8B90-284F-4B03-72FC-3F421B8A6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29E53-449C-1EA1-4413-C293D2077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AC6D4C-0392-0CC3-B816-509112D3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09BB-7058-4071-8488-D2F9CB71F04E}" type="datetime1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E63F2-5FBE-EDE1-A92C-FD07FE9E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3E341-6FE0-6736-C857-9F51AD6D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DD7A6-B2CB-0768-13A0-40285818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42CF7-F4FF-6E9B-E74D-1239CCDA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061BC7-CF12-E384-D300-FEFA91AE8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C5BC33-3EF7-8CE7-A65B-04B1DA002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09DEFE-95A0-DDE6-B3D7-58AEE9E3D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E4F9B3-4285-F7C7-F857-21D2B31A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AD37-90CA-4850-8F12-1DC3BE28F3D1}" type="datetime1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CA9A31-E481-2052-36CD-49F41283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398874-06DD-1FAF-BFE1-046AFA6A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2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90FBE-6406-0DAB-D2CB-B5C8DFD2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B5CD20-5BEE-B9B9-11A6-2F096416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F803-F22B-457A-BE59-A33AE206A8C8}" type="datetime1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BBA30B-4D76-A230-A199-B88D7296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BD98FE-D3A1-C740-BC10-881B31A6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4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2E6C2A-EE80-F70A-0FC4-45DF6751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64D-EB7C-45C7-8B3C-5A9CCDC884B8}" type="datetime1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0DD15C-8B91-48BB-3AF5-DE51E39A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7C2744-AB2F-B2B2-ABD2-14D8FBC1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11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EEA80-AB23-3B01-0DC4-D1C3A689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C38F7-9075-96E7-84A4-E1C77FD38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F97730-789D-FFE4-71CA-2AB91BA09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58F6E0-31E6-28A0-F3F8-928B8229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112F-140F-4384-9395-3DE2D97B29A3}" type="datetime1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92E5E-C2F3-7129-4791-99B50D47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8804F0-862A-6D51-8B00-E30947BC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2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3F4FE-09E6-442F-7B08-95A3DB99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126EB5-A8AC-A4E4-6AD8-48A66913C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604649-3A7B-A896-F33A-E0E69EAC2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BB4B52-9E84-FC4D-8A26-7D708885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A509-93E9-41D0-B404-AC73D99EFC86}" type="datetime1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071C0-A84A-864B-90FE-36BC1F76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D5DF27-3449-B187-CB82-B125E3BC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5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2289CC-5218-7EC4-EA16-68DF4894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C6E1C-18F5-B566-6000-BEDE119EB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5594A-910E-50F7-027F-CA2D7CE62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4DE36-4BCC-47CC-84FD-821E9EA95BC8}" type="datetime1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2E4DE-CD25-4E08-3FBC-8EAE72451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39DDD-0E21-F26E-24FE-39B7A8F7B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41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428B8-E024-F6E1-B783-241244F43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Noisy </a:t>
            </a:r>
            <a:r>
              <a:rPr lang="en-US" altLang="ko-KR"/>
              <a:t>Student Training (2)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BA08E-6C74-936E-F7A4-4AAAC478A2B2}"/>
              </a:ext>
            </a:extLst>
          </p:cNvPr>
          <p:cNvSpPr txBox="1"/>
          <p:nvPr/>
        </p:nvSpPr>
        <p:spPr>
          <a:xfrm>
            <a:off x="9818558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2115686 </a:t>
            </a:r>
            <a:r>
              <a:rPr lang="ko-KR" altLang="en-US" dirty="0" err="1"/>
              <a:t>최세인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DBC7048-5864-9D17-9AC0-1DF84D7B3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Self-training with Noisy Student improves ImageNet classification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120BF-34F2-9CB3-43B7-ADBEFEA0A27B}"/>
              </a:ext>
            </a:extLst>
          </p:cNvPr>
          <p:cNvSpPr txBox="1"/>
          <p:nvPr/>
        </p:nvSpPr>
        <p:spPr>
          <a:xfrm>
            <a:off x="7256112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2024-08-19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39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F476AC1-0CCE-F544-02FA-5E772FBF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936"/>
            <a:ext cx="10515600" cy="58340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1. Expreimental plan</a:t>
            </a:r>
          </a:p>
          <a:p>
            <a:pPr>
              <a:lnSpc>
                <a:spcPct val="150000"/>
              </a:lnSpc>
            </a:pPr>
            <a:r>
              <a:rPr lang="en-US" altLang="ko-KR"/>
              <a:t>2. Teacher Model Train</a:t>
            </a:r>
          </a:p>
          <a:p>
            <a:pPr>
              <a:lnSpc>
                <a:spcPct val="150000"/>
              </a:lnSpc>
            </a:pPr>
            <a:r>
              <a:rPr lang="en-US" altLang="ko-KR"/>
              <a:t>3. Make Pseudo Label</a:t>
            </a:r>
          </a:p>
          <a:p>
            <a:pPr>
              <a:lnSpc>
                <a:spcPct val="150000"/>
              </a:lnSpc>
            </a:pPr>
            <a:r>
              <a:rPr lang="en-US" altLang="ko-KR"/>
              <a:t>4. Student Model Train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E2F2B6-E048-CF98-1D2E-D3B8F0DD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AB17CCB-C56E-E9EC-EA26-1EF43F40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7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A5FC280-90EF-78DA-0E1E-B9867356B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75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/>
              <a:t>1. Teacher Model Train</a:t>
            </a:r>
          </a:p>
          <a:p>
            <a:r>
              <a:rPr lang="en-US" altLang="ko-KR" sz="2400"/>
              <a:t>2. Make Pseudo Label, filtering&amp;balancing</a:t>
            </a:r>
          </a:p>
          <a:p>
            <a:r>
              <a:rPr lang="en-US" altLang="ko-KR" sz="2400"/>
              <a:t>3. Student Model Train</a:t>
            </a:r>
          </a:p>
          <a:p>
            <a:r>
              <a:rPr lang="en-US" altLang="ko-KR" sz="2400"/>
              <a:t>4. 3 Iterations of Student Model Train</a:t>
            </a:r>
            <a:endParaRPr lang="ko-KR" altLang="en-US" sz="24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A96E8C6-6477-E6A2-6FDC-48490D5F1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0E011F5-3FDB-1533-58BA-76B6D725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Expreimental plan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878A28-437C-6271-A955-6DDDE4397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189" y="3002610"/>
            <a:ext cx="8051571" cy="21134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6C6416-8CD5-8F25-FFF5-01CEE71C0E5B}"/>
              </a:ext>
            </a:extLst>
          </p:cNvPr>
          <p:cNvSpPr txBox="1"/>
          <p:nvPr/>
        </p:nvSpPr>
        <p:spPr>
          <a:xfrm>
            <a:off x="1061225" y="5263450"/>
            <a:ext cx="102925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"The reason for splitting ImageNet </a:t>
            </a:r>
            <a:endParaRPr lang="en-US" altLang="ko-KR"/>
          </a:p>
          <a:p>
            <a:r>
              <a:rPr lang="en-US" altLang="ko-KR"/>
              <a:t>	To </a:t>
            </a:r>
            <a:r>
              <a:rPr lang="ko-KR" altLang="en-US"/>
              <a:t>clearly know that all datasets have 1,000 classes</a:t>
            </a:r>
            <a:endParaRPr lang="en-US" altLang="ko-KR"/>
          </a:p>
          <a:p>
            <a:r>
              <a:rPr lang="en-US" altLang="ko-KR"/>
              <a:t>	A</a:t>
            </a:r>
            <a:r>
              <a:rPr lang="ko-KR" altLang="en-US"/>
              <a:t>llowing us to check whether the pseudo labels are predicted accurately by reviewing the class names."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41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76FE0D4-276B-D81B-AC59-8C26087E8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28" y="927635"/>
            <a:ext cx="10515600" cy="681037"/>
          </a:xfrm>
        </p:spPr>
        <p:txBody>
          <a:bodyPr>
            <a:normAutofit/>
          </a:bodyPr>
          <a:lstStyle/>
          <a:p>
            <a:r>
              <a:rPr lang="en-US" altLang="ko-KR" sz="2000"/>
              <a:t>Model : EfficientNet-B0</a:t>
            </a:r>
            <a:endParaRPr lang="ko-KR" altLang="en-US" sz="20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334ED85-712F-27DD-EC77-ABCE9F5B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A095FC3-2FD9-1061-EE28-AA37FE6FC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Teacher Model Train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10F74C9-2D5A-F38A-648E-8CBED85931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008"/>
          <a:stretch/>
        </p:blipFill>
        <p:spPr>
          <a:xfrm>
            <a:off x="7294757" y="977042"/>
            <a:ext cx="4637625" cy="5877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1E1AFDD-7F97-BC18-0DDA-1184E73B93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749"/>
          <a:stretch/>
        </p:blipFill>
        <p:spPr>
          <a:xfrm>
            <a:off x="7294756" y="1586123"/>
            <a:ext cx="4637625" cy="633557"/>
          </a:xfrm>
          <a:prstGeom prst="rect">
            <a:avLst/>
          </a:prstGeom>
        </p:spPr>
      </p:pic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4A06AA99-F103-DFBA-C665-5DD517719A98}"/>
              </a:ext>
            </a:extLst>
          </p:cNvPr>
          <p:cNvSpPr txBox="1">
            <a:spLocks/>
          </p:cNvSpPr>
          <p:nvPr/>
        </p:nvSpPr>
        <p:spPr>
          <a:xfrm>
            <a:off x="120428" y="1483050"/>
            <a:ext cx="6847779" cy="997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/>
              <a:t>Dataset</a:t>
            </a:r>
          </a:p>
          <a:p>
            <a:pPr lvl="1"/>
            <a:r>
              <a:rPr lang="en-US" altLang="ko-KR" sz="1600"/>
              <a:t>Split ImageNet into 70:30, and use the 30% as labeled data.</a:t>
            </a:r>
          </a:p>
          <a:p>
            <a:pPr lvl="1"/>
            <a:r>
              <a:rPr lang="en-US" altLang="ko-KR" sz="1600"/>
              <a:t>Use ‘Small Folder’ Image</a:t>
            </a:r>
            <a:endParaRPr lang="ko-KR" altLang="en-US" sz="1600"/>
          </a:p>
        </p:txBody>
      </p:sp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6363FCDA-C010-D03E-A3D6-613776AC15B0}"/>
              </a:ext>
            </a:extLst>
          </p:cNvPr>
          <p:cNvSpPr txBox="1">
            <a:spLocks/>
          </p:cNvSpPr>
          <p:nvPr/>
        </p:nvSpPr>
        <p:spPr>
          <a:xfrm>
            <a:off x="42370" y="2829603"/>
            <a:ext cx="5314862" cy="89744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/>
              <a:t>Add Noise</a:t>
            </a:r>
          </a:p>
          <a:p>
            <a:pPr lvl="1"/>
            <a:r>
              <a:rPr lang="en-US" altLang="ko-KR" sz="1600"/>
              <a:t>Add dropout and stochastic depth to the last layer of the model</a:t>
            </a:r>
          </a:p>
          <a:p>
            <a:pPr lvl="1"/>
            <a:r>
              <a:rPr lang="en-US" altLang="ko-KR" sz="1600"/>
              <a:t>Include random noise in the dataset preparation.</a:t>
            </a:r>
            <a:endParaRPr lang="ko-KR" altLang="en-US" sz="1600"/>
          </a:p>
        </p:txBody>
      </p:sp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64A772ED-B758-F579-8996-33EA04364C6E}"/>
              </a:ext>
            </a:extLst>
          </p:cNvPr>
          <p:cNvSpPr txBox="1">
            <a:spLocks/>
          </p:cNvSpPr>
          <p:nvPr/>
        </p:nvSpPr>
        <p:spPr>
          <a:xfrm>
            <a:off x="42369" y="5428715"/>
            <a:ext cx="10515600" cy="997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/>
              <a:t>Goal</a:t>
            </a:r>
          </a:p>
          <a:p>
            <a:pPr lvl="1"/>
            <a:r>
              <a:rPr lang="en-US" altLang="ko-KR" sz="1600"/>
              <a:t>Set the test accuracy to around 70% </a:t>
            </a:r>
          </a:p>
          <a:p>
            <a:pPr lvl="1"/>
            <a:r>
              <a:rPr lang="en-US" altLang="ko-KR" sz="1600"/>
              <a:t>(approximately 77% in the paper)</a:t>
            </a:r>
            <a:endParaRPr lang="ko-KR" altLang="en-US" sz="1600"/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5B666B26-000B-F811-257B-CB139EC18455}"/>
              </a:ext>
            </a:extLst>
          </p:cNvPr>
          <p:cNvSpPr txBox="1">
            <a:spLocks/>
          </p:cNvSpPr>
          <p:nvPr/>
        </p:nvSpPr>
        <p:spPr>
          <a:xfrm>
            <a:off x="42369" y="4289508"/>
            <a:ext cx="6847779" cy="897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/>
              <a:t>Epochs, optimizer Setting</a:t>
            </a:r>
          </a:p>
          <a:p>
            <a:pPr lvl="1"/>
            <a:r>
              <a:rPr lang="en-US" altLang="ko-KR" sz="1600"/>
              <a:t>100 epochs </a:t>
            </a:r>
            <a:endParaRPr lang="ko-KR" altLang="en-US" sz="16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CB87260-5DC1-6198-40D2-F179FC5E2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074" y="2410685"/>
            <a:ext cx="6465307" cy="194916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C44D26B-97FF-C5E3-69C8-03BF8FF8E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300" y="4433394"/>
            <a:ext cx="7502723" cy="176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1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76FE0D4-276B-D81B-AC59-8C26087E8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28" y="927635"/>
            <a:ext cx="10515600" cy="681037"/>
          </a:xfrm>
        </p:spPr>
        <p:txBody>
          <a:bodyPr>
            <a:normAutofit/>
          </a:bodyPr>
          <a:lstStyle/>
          <a:p>
            <a:r>
              <a:rPr lang="en-US" altLang="ko-KR" sz="2000"/>
              <a:t>Model : EfficientNet-B0</a:t>
            </a:r>
            <a:endParaRPr lang="ko-KR" altLang="en-US" sz="20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334ED85-712F-27DD-EC77-ABCE9F5B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A095FC3-2FD9-1061-EE28-AA37FE6FC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Teacher Model Train</a:t>
            </a:r>
            <a:endParaRPr lang="ko-KR" altLang="en-US"/>
          </a:p>
        </p:txBody>
      </p:sp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6363FCDA-C010-D03E-A3D6-613776AC15B0}"/>
              </a:ext>
            </a:extLst>
          </p:cNvPr>
          <p:cNvSpPr txBox="1">
            <a:spLocks/>
          </p:cNvSpPr>
          <p:nvPr/>
        </p:nvSpPr>
        <p:spPr>
          <a:xfrm>
            <a:off x="42370" y="2829603"/>
            <a:ext cx="5314862" cy="89744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/>
              <a:t>Add Noise</a:t>
            </a:r>
          </a:p>
          <a:p>
            <a:pPr lvl="1"/>
            <a:r>
              <a:rPr lang="en-US" altLang="ko-KR" sz="1600"/>
              <a:t>Add dropout and stochastic depth to the last layer of the model</a:t>
            </a:r>
          </a:p>
          <a:p>
            <a:pPr lvl="1"/>
            <a:r>
              <a:rPr lang="en-US" altLang="ko-KR" sz="1600"/>
              <a:t>Include random noise in the dataset preparation.</a:t>
            </a:r>
            <a:endParaRPr lang="ko-KR" altLang="en-US" sz="1600"/>
          </a:p>
        </p:txBody>
      </p:sp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64A772ED-B758-F579-8996-33EA04364C6E}"/>
              </a:ext>
            </a:extLst>
          </p:cNvPr>
          <p:cNvSpPr txBox="1">
            <a:spLocks/>
          </p:cNvSpPr>
          <p:nvPr/>
        </p:nvSpPr>
        <p:spPr>
          <a:xfrm>
            <a:off x="42369" y="5428715"/>
            <a:ext cx="10515600" cy="997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/>
              <a:t>Goal</a:t>
            </a:r>
          </a:p>
          <a:p>
            <a:pPr lvl="1"/>
            <a:r>
              <a:rPr lang="en-US" altLang="ko-KR" sz="1600"/>
              <a:t>Set the test accuracy to around 70% </a:t>
            </a:r>
          </a:p>
          <a:p>
            <a:pPr lvl="1"/>
            <a:r>
              <a:rPr lang="en-US" altLang="ko-KR" sz="1600"/>
              <a:t>(approximately 77% in the paper)</a:t>
            </a:r>
            <a:endParaRPr lang="ko-KR" altLang="en-US" sz="1600"/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5B666B26-000B-F811-257B-CB139EC18455}"/>
              </a:ext>
            </a:extLst>
          </p:cNvPr>
          <p:cNvSpPr txBox="1">
            <a:spLocks/>
          </p:cNvSpPr>
          <p:nvPr/>
        </p:nvSpPr>
        <p:spPr>
          <a:xfrm>
            <a:off x="42369" y="4289508"/>
            <a:ext cx="6847779" cy="897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/>
              <a:t>Epochs, optimizer Setting</a:t>
            </a:r>
          </a:p>
          <a:p>
            <a:pPr lvl="1"/>
            <a:r>
              <a:rPr lang="en-US" altLang="ko-KR" sz="1600"/>
              <a:t>100 epochs </a:t>
            </a:r>
            <a:endParaRPr lang="ko-KR" altLang="en-US" sz="16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7611B3-43E9-B8CF-9BCA-649344584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557" y="2472246"/>
            <a:ext cx="8153295" cy="271470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F11D988-9FA3-1609-787B-7143D987B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847" y="5633817"/>
            <a:ext cx="3766357" cy="905094"/>
          </a:xfrm>
          <a:prstGeom prst="rect">
            <a:avLst/>
          </a:prstGeom>
        </p:spPr>
      </p:pic>
      <p:sp>
        <p:nvSpPr>
          <p:cNvPr id="16" name="내용 개체 틀 1">
            <a:extLst>
              <a:ext uri="{FF2B5EF4-FFF2-40B4-BE49-F238E27FC236}">
                <a16:creationId xmlns:a16="http://schemas.microsoft.com/office/drawing/2014/main" id="{02ADFF0D-47AB-48F8-DEBC-6FE8DF7C6EA4}"/>
              </a:ext>
            </a:extLst>
          </p:cNvPr>
          <p:cNvSpPr txBox="1">
            <a:spLocks/>
          </p:cNvSpPr>
          <p:nvPr/>
        </p:nvSpPr>
        <p:spPr>
          <a:xfrm>
            <a:off x="8181204" y="6203667"/>
            <a:ext cx="1524494" cy="740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/>
              <a:t>-&gt; Table 11</a:t>
            </a:r>
            <a:endParaRPr lang="ko-KR" altLang="en-US" sz="1050"/>
          </a:p>
        </p:txBody>
      </p:sp>
      <p:sp>
        <p:nvSpPr>
          <p:cNvPr id="18" name="내용 개체 틀 1">
            <a:extLst>
              <a:ext uri="{FF2B5EF4-FFF2-40B4-BE49-F238E27FC236}">
                <a16:creationId xmlns:a16="http://schemas.microsoft.com/office/drawing/2014/main" id="{43596190-A37B-A892-42C1-AEE5CCA50160}"/>
              </a:ext>
            </a:extLst>
          </p:cNvPr>
          <p:cNvSpPr txBox="1">
            <a:spLocks/>
          </p:cNvSpPr>
          <p:nvPr/>
        </p:nvSpPr>
        <p:spPr>
          <a:xfrm>
            <a:off x="120428" y="1483050"/>
            <a:ext cx="6847779" cy="997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/>
              <a:t>Dataset</a:t>
            </a:r>
          </a:p>
          <a:p>
            <a:pPr lvl="1"/>
            <a:r>
              <a:rPr lang="en-US" altLang="ko-KR" sz="1600"/>
              <a:t>Split ImageNet into 70:30, and use the 30% as labeled data.</a:t>
            </a:r>
          </a:p>
          <a:p>
            <a:pPr lvl="1"/>
            <a:r>
              <a:rPr lang="en-US" altLang="ko-KR" sz="1600"/>
              <a:t>Use ‘Small Folder’ Image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24166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0B4E0B3-9BB0-8F49-335C-F2169874B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940" y="840736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000"/>
              <a:t>Training</a:t>
            </a:r>
          </a:p>
          <a:p>
            <a:pPr lvl="1"/>
            <a:r>
              <a:rPr lang="en-US" altLang="ko-KR" sz="1800"/>
              <a:t>The training is </a:t>
            </a:r>
            <a:r>
              <a:rPr lang="en-US" altLang="ko-KR" sz="1800" b="1"/>
              <a:t>progressing slowly</a:t>
            </a:r>
            <a:r>
              <a:rPr lang="en-US" altLang="ko-KR" sz="1800"/>
              <a:t>  (the paper mentions training for about 350 epochs.)</a:t>
            </a:r>
            <a:endParaRPr lang="ko-KR" altLang="en-US" sz="18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3A1E3E8-9FD1-7F05-CFE8-AE3A6B83C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DE73209-E4B1-3545-8E21-B2D579DD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Teacher Model Train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306AA5-1612-B8A6-4152-AF27E02733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715"/>
          <a:stretch/>
        </p:blipFill>
        <p:spPr>
          <a:xfrm>
            <a:off x="6479517" y="3480949"/>
            <a:ext cx="5409544" cy="20241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F6BACFC-D3AA-1ECD-A031-61394D5CCF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287" r="48874" b="4485"/>
          <a:stretch/>
        </p:blipFill>
        <p:spPr>
          <a:xfrm>
            <a:off x="6784104" y="1494293"/>
            <a:ext cx="2879146" cy="20476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B37218C-3C71-A98F-CF64-AFE210CDA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715"/>
          <a:stretch/>
        </p:blipFill>
        <p:spPr>
          <a:xfrm>
            <a:off x="546698" y="3580793"/>
            <a:ext cx="5689060" cy="21286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010EFD8-25A0-88FE-3E40-9A02A1CF2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905" y="5505059"/>
            <a:ext cx="8542562" cy="12164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4BC80B6-A790-BEDC-66F1-7E3EF7B803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558"/>
          <a:stretch/>
        </p:blipFill>
        <p:spPr>
          <a:xfrm>
            <a:off x="480027" y="1533533"/>
            <a:ext cx="5689060" cy="20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40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B8DCB6F-3D14-BA08-5EB2-0AE05EF75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6236" y="4913623"/>
            <a:ext cx="5730798" cy="1807852"/>
          </a:xfrm>
        </p:spPr>
        <p:txBody>
          <a:bodyPr>
            <a:normAutofit/>
          </a:bodyPr>
          <a:lstStyle/>
          <a:p>
            <a:r>
              <a:rPr lang="en-US" altLang="ko-KR" sz="1600" b="1"/>
              <a:t>'African elephant</a:t>
            </a:r>
            <a:r>
              <a:rPr lang="en-US" altLang="ko-KR" sz="1600"/>
              <a:t>': the model usually recognizes 'elephant,' but it confuses 'Indian' and 'African,' and has not yet accurately classified the class. </a:t>
            </a:r>
          </a:p>
          <a:p>
            <a:r>
              <a:rPr lang="en-US" altLang="ko-KR" sz="1600" b="1"/>
              <a:t>'Electric Ray': </a:t>
            </a:r>
            <a:r>
              <a:rPr lang="en-US" altLang="ko-KR" sz="1600"/>
              <a:t>the accuracy is low. </a:t>
            </a:r>
          </a:p>
          <a:p>
            <a:r>
              <a:rPr lang="en-US" altLang="ko-KR" sz="1600"/>
              <a:t>The issue is likely due to using model weights with a </a:t>
            </a:r>
            <a:r>
              <a:rPr lang="en-US" altLang="ko-KR" sz="1600" b="1"/>
              <a:t>validation accuracy of 15% </a:t>
            </a:r>
            <a:r>
              <a:rPr lang="en-US" altLang="ko-KR" sz="1600"/>
              <a:t>temporarily.</a:t>
            </a:r>
            <a:endParaRPr lang="ko-KR" altLang="en-US" sz="16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51534CF-3680-E5FC-AC4D-78144869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C46AE1A-DBBF-92D9-C594-7D77151C5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Make Pseudo Label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A6642A-20AE-5C3E-B2D5-8615709155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5"/>
          <a:stretch/>
        </p:blipFill>
        <p:spPr>
          <a:xfrm>
            <a:off x="0" y="2785538"/>
            <a:ext cx="6096000" cy="375337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BB506EF-1C30-E1A8-86EA-728082ECB612}"/>
              </a:ext>
            </a:extLst>
          </p:cNvPr>
          <p:cNvSpPr/>
          <p:nvPr/>
        </p:nvSpPr>
        <p:spPr>
          <a:xfrm>
            <a:off x="138461" y="2785538"/>
            <a:ext cx="1182029" cy="3753374"/>
          </a:xfrm>
          <a:prstGeom prst="rect">
            <a:avLst/>
          </a:prstGeom>
          <a:solidFill>
            <a:srgbClr val="FFF2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773304-AFFA-9F6C-86B9-5A973A090002}"/>
              </a:ext>
            </a:extLst>
          </p:cNvPr>
          <p:cNvSpPr txBox="1"/>
          <p:nvPr/>
        </p:nvSpPr>
        <p:spPr>
          <a:xfrm>
            <a:off x="419100" y="2488889"/>
            <a:ext cx="6588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image_path</a:t>
            </a:r>
            <a:r>
              <a:rPr lang="en-US" altLang="ko-KR" sz="1200" b="1"/>
              <a:t>                         </a:t>
            </a:r>
            <a:r>
              <a:rPr lang="en-US" altLang="ko-KR" sz="1200" b="1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iteration_1_pseudo label</a:t>
            </a:r>
            <a:r>
              <a:rPr lang="en-US" altLang="ko-KR" sz="1200" b="1"/>
              <a:t>     </a:t>
            </a:r>
            <a:r>
              <a:rPr lang="en-US" altLang="ko-KR" sz="1200" b="1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iteration_1_confidence</a:t>
            </a:r>
            <a:r>
              <a:rPr lang="en-US" altLang="ko-KR" sz="1200" b="1"/>
              <a:t> </a:t>
            </a:r>
            <a:endParaRPr lang="ko-KR" altLang="en-US" sz="1200" b="1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19B6AB8-FFCB-4DE8-7C74-387E463FA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648" y="3938676"/>
            <a:ext cx="1518776" cy="1856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110CF71-46D7-7654-E305-FB8E6A0517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4114" y="4853552"/>
            <a:ext cx="1209844" cy="22863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DF490E2-29B1-D8C1-0393-108B0D6C4C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9377" y="5480158"/>
            <a:ext cx="1114581" cy="19052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1DC908F-0D4E-A674-8D0A-A40540A0D4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9376" y="5716168"/>
            <a:ext cx="1114581" cy="19052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7D553A6-E311-73F4-052E-7C3C5E1419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6009" y="5926345"/>
            <a:ext cx="1286054" cy="21910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D2163CB-5E60-6E2C-E5E1-B22C345D9D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20219" y="6165617"/>
            <a:ext cx="1571844" cy="200053"/>
          </a:xfrm>
          <a:prstGeom prst="rect">
            <a:avLst/>
          </a:prstGeom>
          <a:ln w="41275">
            <a:solidFill>
              <a:srgbClr val="FF0000"/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0B13A71-2CC3-0DF0-744E-0EB6B9C9529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079" b="28665"/>
          <a:stretch/>
        </p:blipFill>
        <p:spPr>
          <a:xfrm>
            <a:off x="6615461" y="2765888"/>
            <a:ext cx="5154785" cy="1807852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D7153B-5C1F-487C-C1E2-A05A65EB79DF}"/>
              </a:ext>
            </a:extLst>
          </p:cNvPr>
          <p:cNvSpPr/>
          <p:nvPr/>
        </p:nvSpPr>
        <p:spPr>
          <a:xfrm>
            <a:off x="6713034" y="2765888"/>
            <a:ext cx="803817" cy="1807852"/>
          </a:xfrm>
          <a:prstGeom prst="rect">
            <a:avLst/>
          </a:prstGeom>
          <a:solidFill>
            <a:srgbClr val="FFF2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1ED8DE3-5F52-6B9F-35FF-A0082CD0C7B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65634" y="2996888"/>
            <a:ext cx="1543265" cy="200053"/>
          </a:xfrm>
          <a:prstGeom prst="rect">
            <a:avLst/>
          </a:prstGeom>
        </p:spPr>
      </p:pic>
      <p:sp>
        <p:nvSpPr>
          <p:cNvPr id="27" name="내용 개체 틀 1">
            <a:extLst>
              <a:ext uri="{FF2B5EF4-FFF2-40B4-BE49-F238E27FC236}">
                <a16:creationId xmlns:a16="http://schemas.microsoft.com/office/drawing/2014/main" id="{CD5BA534-B71F-1BD1-EFB8-D4B111DA6AB2}"/>
              </a:ext>
            </a:extLst>
          </p:cNvPr>
          <p:cNvSpPr txBox="1">
            <a:spLocks/>
          </p:cNvSpPr>
          <p:nvPr/>
        </p:nvSpPr>
        <p:spPr>
          <a:xfrm>
            <a:off x="419100" y="757467"/>
            <a:ext cx="11351145" cy="1807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/>
              <a:t>Load the trained model weights and perform </a:t>
            </a:r>
            <a:r>
              <a:rPr lang="en-US" altLang="ko-KR" sz="1600" b="1"/>
              <a:t>pseudo labeling</a:t>
            </a:r>
            <a:r>
              <a:rPr lang="en-US" altLang="ko-KR" sz="1600"/>
              <a:t> on the </a:t>
            </a:r>
            <a:r>
              <a:rPr lang="en-US" altLang="ko-KR" sz="1600" b="1"/>
              <a:t>70%</a:t>
            </a:r>
            <a:r>
              <a:rPr lang="en-US" altLang="ko-KR" sz="1600"/>
              <a:t> split of the ImageNet dataset.</a:t>
            </a:r>
          </a:p>
          <a:p>
            <a:r>
              <a:rPr lang="en-US" altLang="ko-KR" sz="1600" b="1"/>
              <a:t>Filtering</a:t>
            </a:r>
            <a:r>
              <a:rPr lang="en-US" altLang="ko-KR" sz="1600"/>
              <a:t> - Calculate the confidence for each dataset and keep only those with a confidence of 0.3 or higher.</a:t>
            </a:r>
          </a:p>
          <a:p>
            <a:r>
              <a:rPr lang="en-US" altLang="ko-KR" sz="1600" b="1"/>
              <a:t>Balancing</a:t>
            </a:r>
            <a:r>
              <a:rPr lang="en-US" altLang="ko-KR" sz="1600"/>
              <a:t> - Ensure that each class has 800 samples (arbitrarily designated) in the dataset, creating a final pseudo labeled dataset of 1000 * 800 = 8M. If any class has fewer than 800 samples, randomly duplicate them.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011E58-C26C-E324-B4AD-CECEDA20B0BB}"/>
              </a:ext>
            </a:extLst>
          </p:cNvPr>
          <p:cNvSpPr txBox="1"/>
          <p:nvPr/>
        </p:nvSpPr>
        <p:spPr>
          <a:xfrm>
            <a:off x="758993" y="2270459"/>
            <a:ext cx="63942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/>
              <a:t>The pseudo labeled data is saved in a CSV file as follows.</a:t>
            </a:r>
          </a:p>
        </p:txBody>
      </p:sp>
    </p:spTree>
    <p:extLst>
      <p:ext uri="{BB962C8B-B14F-4D97-AF65-F5344CB8AC3E}">
        <p14:creationId xmlns:p14="http://schemas.microsoft.com/office/powerpoint/2010/main" val="2559449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639F0B7-8732-E0CA-79EA-F6081FFB5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83025"/>
            <a:ext cx="10515600" cy="2071791"/>
          </a:xfrm>
        </p:spPr>
        <p:txBody>
          <a:bodyPr/>
          <a:lstStyle/>
          <a:p>
            <a:r>
              <a:rPr lang="en-US" altLang="ko-KR"/>
              <a:t>1 epochs – about 3H 40 minutes</a:t>
            </a:r>
          </a:p>
          <a:p>
            <a:pPr lvl="1"/>
            <a:r>
              <a:rPr lang="en-US" altLang="ko-KR"/>
              <a:t>Dataset</a:t>
            </a:r>
            <a:r>
              <a:rPr lang="ko-KR" altLang="en-US"/>
              <a:t> </a:t>
            </a:r>
            <a:r>
              <a:rPr lang="en-US" altLang="ko-KR"/>
              <a:t>: labeled 30%(369,604) + pseudo 1000classes*800(8M) </a:t>
            </a:r>
          </a:p>
          <a:p>
            <a:pPr lvl="1"/>
            <a:r>
              <a:rPr lang="en-US" altLang="ko-KR"/>
              <a:t>Total</a:t>
            </a:r>
            <a:r>
              <a:rPr lang="ko-KR" altLang="en-US"/>
              <a:t> </a:t>
            </a:r>
            <a:r>
              <a:rPr lang="en-US" altLang="ko-KR"/>
              <a:t>8.36M 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76332C5-E1CB-5E5C-46B7-7C152829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63C7A7C-D3CB-1F0C-22EC-E4A02EB6F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Student Model Train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0C6E8F-A7C7-387B-09AA-C7E625D5B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61" y="5303557"/>
            <a:ext cx="9192908" cy="4001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B21BDDF-8B46-06DB-B1E3-3E83F7A82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42" y="903184"/>
            <a:ext cx="10802858" cy="7430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D43FBE-D5EE-1B4C-80D5-6E989CF1E40E}"/>
              </a:ext>
            </a:extLst>
          </p:cNvPr>
          <p:cNvSpPr txBox="1"/>
          <p:nvPr/>
        </p:nvSpPr>
        <p:spPr>
          <a:xfrm>
            <a:off x="1078705" y="1646238"/>
            <a:ext cx="90527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The number of unique images with a confidence of 0.3 or higher from the 70% split of ImageNet is 179,408</a:t>
            </a:r>
          </a:p>
        </p:txBody>
      </p:sp>
    </p:spTree>
    <p:extLst>
      <p:ext uri="{BB962C8B-B14F-4D97-AF65-F5344CB8AC3E}">
        <p14:creationId xmlns:p14="http://schemas.microsoft.com/office/powerpoint/2010/main" val="1635736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Inception-v4</Template>
  <TotalTime>141167</TotalTime>
  <Words>486</Words>
  <Application>Microsoft Office PowerPoint</Application>
  <PresentationFormat>와이드스크린</PresentationFormat>
  <Paragraphs>71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Noisy Student Training (2)</vt:lpstr>
      <vt:lpstr>Index</vt:lpstr>
      <vt:lpstr>Expreimental plan</vt:lpstr>
      <vt:lpstr>Teacher Model Train</vt:lpstr>
      <vt:lpstr>Teacher Model Train</vt:lpstr>
      <vt:lpstr>Teacher Model Train</vt:lpstr>
      <vt:lpstr>Make Pseudo Label</vt:lpstr>
      <vt:lpstr>Student Model Train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Inception-v4(3)</dc:title>
  <dc:creator>sein choi</dc:creator>
  <cp:lastModifiedBy>sein choi</cp:lastModifiedBy>
  <cp:revision>152</cp:revision>
  <dcterms:created xsi:type="dcterms:W3CDTF">2024-03-07T04:24:07Z</dcterms:created>
  <dcterms:modified xsi:type="dcterms:W3CDTF">2024-08-19T05:49:37Z</dcterms:modified>
</cp:coreProperties>
</file>