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15" r:id="rId4"/>
    <p:sldId id="316" r:id="rId5"/>
    <p:sldId id="311" r:id="rId6"/>
    <p:sldId id="317" r:id="rId7"/>
    <p:sldId id="31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5184" autoAdjust="0"/>
  </p:normalViewPr>
  <p:slideViewPr>
    <p:cSldViewPr snapToGrid="0">
      <p:cViewPr>
        <p:scale>
          <a:sx n="60" d="100"/>
          <a:sy n="60" d="100"/>
        </p:scale>
        <p:origin x="864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Inception-v4(3)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Inception-v4, Inception-</a:t>
            </a:r>
            <a:r>
              <a:rPr lang="en-US" altLang="ko-KR" dirty="0" err="1"/>
              <a:t>ResNet</a:t>
            </a:r>
            <a:r>
              <a:rPr lang="en-US" altLang="ko-KR" dirty="0"/>
              <a:t> and the Impact of Residual Connections on Learning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2024-03-07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Result – Inception-v4 &amp; Cifar-10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Result – Inception-v4 &amp; ImageNet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Batch Normalization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3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8769-3F69-929A-D89A-93E293927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642F98-67DF-E903-3D20-5AC44B5C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C11A159-EBC3-1AC9-D900-9EED876F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 - Inception-v4 &amp; Cifar-10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433B7A-1CCD-8556-BB95-62E977327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3" y="1142702"/>
            <a:ext cx="7818798" cy="32540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59C07E-FCB8-BCBB-4BA8-B083EA14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18" y="1296592"/>
            <a:ext cx="1903458" cy="19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9FEBCC-36E4-631C-B6CA-E17DFBAA12E0}"/>
              </a:ext>
            </a:extLst>
          </p:cNvPr>
          <p:cNvSpPr txBox="1"/>
          <p:nvPr/>
        </p:nvSpPr>
        <p:spPr>
          <a:xfrm>
            <a:off x="8415645" y="988814"/>
            <a:ext cx="2629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299*299 Cifar-10 horse image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DE6F1-EA2C-067E-37A2-BB94877CDD2A}"/>
              </a:ext>
            </a:extLst>
          </p:cNvPr>
          <p:cNvSpPr txBox="1"/>
          <p:nvPr/>
        </p:nvSpPr>
        <p:spPr>
          <a:xfrm>
            <a:off x="209883" y="834925"/>
            <a:ext cx="5321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모델 구현이 </a:t>
            </a:r>
            <a:r>
              <a:rPr lang="ko-KR" altLang="en-US" sz="1400" dirty="0" err="1"/>
              <a:t>올바른지</a:t>
            </a:r>
            <a:r>
              <a:rPr lang="ko-KR" altLang="en-US" sz="1400" dirty="0"/>
              <a:t> 빠른 확인을 위하여 </a:t>
            </a:r>
            <a:r>
              <a:rPr lang="en-US" altLang="ko-KR" sz="1400" dirty="0"/>
              <a:t>Cifar-10 dataset </a:t>
            </a:r>
            <a:r>
              <a:rPr lang="ko-KR" altLang="en-US" sz="1400" dirty="0"/>
              <a:t>사용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DB8179-DA0E-E51C-792F-4CDACB61B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9" y="4917991"/>
            <a:ext cx="7207624" cy="16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E13ED-172A-5709-96CC-05A4D41075BD}"/>
              </a:ext>
            </a:extLst>
          </p:cNvPr>
          <p:cNvSpPr txBox="1"/>
          <p:nvPr/>
        </p:nvSpPr>
        <p:spPr>
          <a:xfrm>
            <a:off x="209883" y="4555558"/>
            <a:ext cx="3875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Trial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– train,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의 모든 </a:t>
            </a:r>
            <a:r>
              <a:rPr lang="en-US" altLang="ko-KR" sz="1400" dirty="0"/>
              <a:t>accuracy, loss </a:t>
            </a:r>
            <a:r>
              <a:rPr lang="ko-KR" altLang="en-US" sz="1400" dirty="0"/>
              <a:t>변화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3B842A-F1BB-48E0-31D8-7522E224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87" y="3275400"/>
            <a:ext cx="3915144" cy="309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8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8769-3F69-929A-D89A-93E293927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642F98-67DF-E903-3D20-5AC44B5C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C11A159-EBC3-1AC9-D900-9EED876F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 - Inception-v4 &amp; Cifar-10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C6AC8-5B86-EC2A-5E51-7D6DC7D7DC16}"/>
              </a:ext>
            </a:extLst>
          </p:cNvPr>
          <p:cNvSpPr txBox="1"/>
          <p:nvPr/>
        </p:nvSpPr>
        <p:spPr>
          <a:xfrm>
            <a:off x="209883" y="884511"/>
            <a:ext cx="4985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Trial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 </a:t>
            </a:r>
            <a:r>
              <a:rPr lang="en-US" altLang="ko-KR" sz="1400" dirty="0"/>
              <a:t>– inception</a:t>
            </a:r>
            <a:r>
              <a:rPr lang="ko-KR" altLang="en-US" sz="1400" dirty="0"/>
              <a:t> </a:t>
            </a:r>
            <a:r>
              <a:rPr lang="en-US" altLang="ko-KR" sz="1400" dirty="0"/>
              <a:t>block</a:t>
            </a:r>
            <a:r>
              <a:rPr lang="ko-KR" altLang="en-US" sz="1400" dirty="0"/>
              <a:t> 중 </a:t>
            </a:r>
            <a:r>
              <a:rPr lang="en-US" altLang="ko-KR" sz="1400" dirty="0"/>
              <a:t>(1,7), (7,1) conv</a:t>
            </a:r>
            <a:r>
              <a:rPr lang="ko-KR" altLang="en-US" sz="1400" dirty="0"/>
              <a:t> </a:t>
            </a:r>
            <a:r>
              <a:rPr lang="en-US" altLang="ko-KR" sz="1400" dirty="0"/>
              <a:t>layer</a:t>
            </a:r>
            <a:r>
              <a:rPr lang="ko-KR" altLang="en-US" sz="1400" dirty="0"/>
              <a:t> 순서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8CC6A-1EFC-5FEE-925E-CC96DA928C1B}"/>
              </a:ext>
            </a:extLst>
          </p:cNvPr>
          <p:cNvSpPr txBox="1"/>
          <p:nvPr/>
        </p:nvSpPr>
        <p:spPr>
          <a:xfrm>
            <a:off x="7382436" y="884511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Significant</a:t>
            </a:r>
            <a:r>
              <a:rPr lang="ko-KR" altLang="en-US" sz="1400" dirty="0"/>
              <a:t>한 변화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296815-C1EF-F4B0-A88F-472DA8746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/>
          <a:stretch/>
        </p:blipFill>
        <p:spPr bwMode="auto">
          <a:xfrm>
            <a:off x="209884" y="1248647"/>
            <a:ext cx="7172552" cy="140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AFC42-CBC2-1D93-AA93-8C202347E5BB}"/>
              </a:ext>
            </a:extLst>
          </p:cNvPr>
          <p:cNvSpPr txBox="1"/>
          <p:nvPr/>
        </p:nvSpPr>
        <p:spPr>
          <a:xfrm>
            <a:off x="209883" y="2850353"/>
            <a:ext cx="44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Trial</a:t>
            </a:r>
            <a:r>
              <a:rPr lang="ko-KR" altLang="en-US" sz="1400" dirty="0"/>
              <a:t> </a:t>
            </a:r>
            <a:r>
              <a:rPr lang="en-US" altLang="ko-KR" sz="1400" dirty="0"/>
              <a:t>3 - </a:t>
            </a:r>
            <a:r>
              <a:rPr lang="ko-KR" altLang="en-US" sz="1400" dirty="0"/>
              <a:t>모든 </a:t>
            </a:r>
            <a:r>
              <a:rPr lang="en-US" altLang="ko-KR" sz="1400" dirty="0"/>
              <a:t>conv layer</a:t>
            </a:r>
            <a:r>
              <a:rPr lang="ko-KR" altLang="en-US" sz="1400" dirty="0"/>
              <a:t>에 </a:t>
            </a:r>
            <a:r>
              <a:rPr lang="en-US" altLang="ko-KR" sz="1400" dirty="0"/>
              <a:t>batch normalization </a:t>
            </a:r>
            <a:r>
              <a:rPr lang="ko-KR" altLang="en-US" sz="1400" dirty="0"/>
              <a:t>적용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296063-E143-43B0-D0FA-560AD744E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4"/>
          <a:stretch/>
        </p:blipFill>
        <p:spPr bwMode="auto">
          <a:xfrm>
            <a:off x="7382436" y="3142979"/>
            <a:ext cx="3566169" cy="257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952B3-A6BD-A59B-D073-36C786F62D91}"/>
              </a:ext>
            </a:extLst>
          </p:cNvPr>
          <p:cNvSpPr txBox="1"/>
          <p:nvPr/>
        </p:nvSpPr>
        <p:spPr>
          <a:xfrm>
            <a:off x="7382436" y="2835202"/>
            <a:ext cx="4327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50epoch Train, loss</a:t>
            </a:r>
            <a:r>
              <a:rPr lang="ko-KR" altLang="en-US" sz="1400" dirty="0"/>
              <a:t>값 긍정적인 방향으로 변화 확인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76364A6-4F28-BB65-FA61-61ED9255A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7" r="57688"/>
          <a:stretch/>
        </p:blipFill>
        <p:spPr bwMode="auto">
          <a:xfrm>
            <a:off x="6595478" y="5719923"/>
            <a:ext cx="4520910" cy="77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ED0E53-641D-5613-02B7-EE2257011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83" y="3177103"/>
            <a:ext cx="6707271" cy="9276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F40FF8-0315-8474-E5A9-FD50D644A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883" y="4309135"/>
            <a:ext cx="3805599" cy="741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06F227-0495-B33E-BBA1-B26A5A6375AA}"/>
              </a:ext>
            </a:extLst>
          </p:cNvPr>
          <p:cNvSpPr txBox="1"/>
          <p:nvPr/>
        </p:nvSpPr>
        <p:spPr>
          <a:xfrm>
            <a:off x="209883" y="5050485"/>
            <a:ext cx="43624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Inception-v4, </a:t>
            </a:r>
            <a:r>
              <a:rPr lang="ko-KR" altLang="en-US" sz="800" dirty="0" err="1"/>
              <a:t>Inception-ResNet</a:t>
            </a:r>
            <a:r>
              <a:rPr lang="ko-KR" altLang="en-US" sz="800" dirty="0"/>
              <a:t> and </a:t>
            </a:r>
            <a:r>
              <a:rPr lang="ko-KR" altLang="en-US" sz="800" dirty="0" err="1"/>
              <a:t>the</a:t>
            </a:r>
            <a:r>
              <a:rPr lang="ko-KR" altLang="en-US" sz="800" dirty="0"/>
              <a:t> </a:t>
            </a:r>
            <a:r>
              <a:rPr lang="ko-KR" altLang="en-US" sz="800" dirty="0" err="1"/>
              <a:t>Impact</a:t>
            </a:r>
            <a:r>
              <a:rPr lang="ko-KR" altLang="en-US" sz="800" dirty="0"/>
              <a:t> of </a:t>
            </a:r>
            <a:r>
              <a:rPr lang="ko-KR" altLang="en-US" sz="800" dirty="0" err="1"/>
              <a:t>Residual</a:t>
            </a:r>
            <a:r>
              <a:rPr lang="ko-KR" altLang="en-US" sz="800" dirty="0"/>
              <a:t> </a:t>
            </a:r>
            <a:r>
              <a:rPr lang="ko-KR" altLang="en-US" sz="800" dirty="0" err="1"/>
              <a:t>Connections</a:t>
            </a:r>
            <a:r>
              <a:rPr lang="ko-KR" altLang="en-US" sz="800" dirty="0"/>
              <a:t> </a:t>
            </a:r>
            <a:r>
              <a:rPr lang="ko-KR" altLang="en-US" sz="800" dirty="0" err="1"/>
              <a:t>on</a:t>
            </a:r>
            <a:r>
              <a:rPr lang="ko-KR" altLang="en-US" sz="800" dirty="0"/>
              <a:t> </a:t>
            </a:r>
            <a:r>
              <a:rPr lang="ko-KR" altLang="en-US" sz="800" dirty="0" err="1"/>
              <a:t>Learning</a:t>
            </a:r>
            <a:r>
              <a:rPr lang="en-US" altLang="ko-KR" sz="800" dirty="0"/>
              <a:t>(2017)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44984-D754-62DD-B257-0097763C288A}"/>
              </a:ext>
            </a:extLst>
          </p:cNvPr>
          <p:cNvSpPr txBox="1"/>
          <p:nvPr/>
        </p:nvSpPr>
        <p:spPr>
          <a:xfrm>
            <a:off x="4047574" y="4415982"/>
            <a:ext cx="2353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Residual inception</a:t>
            </a:r>
            <a:r>
              <a:rPr lang="ko-KR" altLang="en-US" sz="1100" dirty="0"/>
              <a:t>에 </a:t>
            </a:r>
            <a:r>
              <a:rPr lang="en-US" altLang="ko-KR" sz="1100" dirty="0"/>
              <a:t>BN</a:t>
            </a:r>
            <a:r>
              <a:rPr lang="ko-KR" altLang="en-US" sz="1100" dirty="0"/>
              <a:t>을 사용하였다는 것에서 아이디어 가져옴</a:t>
            </a:r>
          </a:p>
        </p:txBody>
      </p:sp>
    </p:spTree>
    <p:extLst>
      <p:ext uri="{BB962C8B-B14F-4D97-AF65-F5344CB8AC3E}">
        <p14:creationId xmlns:p14="http://schemas.microsoft.com/office/powerpoint/2010/main" val="102969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C58C5-3AD2-A284-989C-A5D4A0DD2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C9DFE0-BDA8-A3D1-9BCE-19C9488F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4813164-4BB0-C366-050A-A7C02D34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 - Inception-v4 &amp; ImageNet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15377-F4AA-942D-5224-F0C171C797CC}"/>
              </a:ext>
            </a:extLst>
          </p:cNvPr>
          <p:cNvSpPr txBox="1"/>
          <p:nvPr/>
        </p:nvSpPr>
        <p:spPr>
          <a:xfrm>
            <a:off x="209883" y="927423"/>
            <a:ext cx="3774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Cifar-10</a:t>
            </a:r>
            <a:r>
              <a:rPr lang="ko-KR" altLang="en-US" sz="1400" dirty="0"/>
              <a:t>의 </a:t>
            </a:r>
            <a:r>
              <a:rPr lang="en-US" altLang="ko-KR" sz="1400" dirty="0"/>
              <a:t>trial 3</a:t>
            </a:r>
            <a:r>
              <a:rPr lang="ko-KR" altLang="en-US" sz="1400" dirty="0"/>
              <a:t>의 설정으로 </a:t>
            </a:r>
            <a:r>
              <a:rPr lang="en-US" altLang="ko-KR" sz="1400" dirty="0"/>
              <a:t>ImageNet </a:t>
            </a:r>
            <a:r>
              <a:rPr lang="ko-KR" altLang="en-US" sz="1400" dirty="0"/>
              <a:t>학습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CE5C43-2238-1A0D-C533-2C1CC806B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3" y="1359093"/>
            <a:ext cx="7674086" cy="21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C703EA-37A3-2B6E-9502-FF8F17E51D34}"/>
              </a:ext>
            </a:extLst>
          </p:cNvPr>
          <p:cNvSpPr txBox="1"/>
          <p:nvPr/>
        </p:nvSpPr>
        <p:spPr>
          <a:xfrm>
            <a:off x="4836169" y="927422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Accuracy, loss </a:t>
            </a:r>
            <a:r>
              <a:rPr lang="ko-KR" altLang="en-US" sz="1400" dirty="0"/>
              <a:t>값 변화 없음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0AE4E-1B59-380B-1797-0D64FE943A58}"/>
              </a:ext>
            </a:extLst>
          </p:cNvPr>
          <p:cNvSpPr txBox="1"/>
          <p:nvPr/>
        </p:nvSpPr>
        <p:spPr>
          <a:xfrm>
            <a:off x="209883" y="3836029"/>
            <a:ext cx="1023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Trial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과 차이점</a:t>
            </a:r>
            <a:r>
              <a:rPr lang="en-US" altLang="ko-KR" sz="1400" dirty="0"/>
              <a:t>: loss</a:t>
            </a:r>
            <a:r>
              <a:rPr lang="ko-KR" altLang="en-US" sz="1400" dirty="0"/>
              <a:t>함수 적용 </a:t>
            </a:r>
            <a:r>
              <a:rPr lang="en-US" altLang="ko-KR" sz="1400" dirty="0"/>
              <a:t>( Cifar-10 : </a:t>
            </a:r>
            <a:r>
              <a:rPr lang="en-US" altLang="ko-KR" sz="1400" dirty="0" err="1"/>
              <a:t>categorical_crossentropy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r>
              <a:rPr lang="en-US" altLang="ko-KR" sz="1400" dirty="0"/>
              <a:t>, ImageNet : </a:t>
            </a:r>
            <a:r>
              <a:rPr lang="en-US" altLang="ko-KR" sz="1400" dirty="0" err="1"/>
              <a:t>sparse_categorical_crossentropy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r>
              <a:rPr lang="en-US" altLang="ko-KR" sz="1400" dirty="0"/>
              <a:t>) 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6E8C4-7772-34C6-B963-43E65061AEC4}"/>
              </a:ext>
            </a:extLst>
          </p:cNvPr>
          <p:cNvSpPr txBox="1"/>
          <p:nvPr/>
        </p:nvSpPr>
        <p:spPr>
          <a:xfrm>
            <a:off x="494026" y="4143806"/>
            <a:ext cx="9094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훈련 데이터의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label(target)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one-hot vector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이면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Noto Sans KR"/>
              </a:rPr>
              <a:t>CategoricalCrossentropy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훈련 데이터의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label(target)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이 정수이면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Noto Sans KR"/>
              </a:rPr>
              <a:t>Sparse_CategoricalCrossentropy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2E19F61-F4D6-8626-85A2-DF1646DE8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4158" b="86297"/>
          <a:stretch/>
        </p:blipFill>
        <p:spPr bwMode="auto">
          <a:xfrm>
            <a:off x="5499100" y="4143806"/>
            <a:ext cx="2181669" cy="22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615524-70CB-FAF4-9450-88F5811D24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742"/>
          <a:stretch/>
        </p:blipFill>
        <p:spPr>
          <a:xfrm>
            <a:off x="7883969" y="835094"/>
            <a:ext cx="2022031" cy="14741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5515DF-279C-B53E-D4F6-DF48EE214D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735"/>
          <a:stretch/>
        </p:blipFill>
        <p:spPr>
          <a:xfrm>
            <a:off x="9982200" y="1879171"/>
            <a:ext cx="2209800" cy="1771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6F15F4-3A7A-4764-BA54-69313227D4F5}"/>
              </a:ext>
            </a:extLst>
          </p:cNvPr>
          <p:cNvSpPr txBox="1"/>
          <p:nvPr/>
        </p:nvSpPr>
        <p:spPr>
          <a:xfrm>
            <a:off x="209883" y="5108864"/>
            <a:ext cx="9383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 do : ImageNet </a:t>
            </a:r>
            <a:r>
              <a:rPr lang="ko-KR" altLang="en-US" sz="1400" dirty="0"/>
              <a:t>전처리에서 </a:t>
            </a:r>
            <a:r>
              <a:rPr lang="en-US" altLang="ko-KR" sz="1400" dirty="0"/>
              <a:t>one-hot vector</a:t>
            </a:r>
            <a:r>
              <a:rPr lang="ko-KR" altLang="en-US" sz="1400" dirty="0"/>
              <a:t>로 </a:t>
            </a:r>
            <a:r>
              <a:rPr lang="en-US" altLang="ko-KR" sz="1400" dirty="0"/>
              <a:t>label </a:t>
            </a:r>
            <a:r>
              <a:rPr lang="ko-KR" altLang="en-US" sz="1400" dirty="0"/>
              <a:t>바꾸어 </a:t>
            </a:r>
            <a:r>
              <a:rPr lang="en-US" altLang="ko-KR" sz="1400" dirty="0" err="1"/>
              <a:t>categorical_crossentropy</a:t>
            </a:r>
            <a:r>
              <a:rPr lang="ko-KR" altLang="en-US" sz="1400" dirty="0"/>
              <a:t>로 </a:t>
            </a:r>
            <a:r>
              <a:rPr lang="en-US" altLang="ko-KR" sz="1400" dirty="0"/>
              <a:t>loss function</a:t>
            </a:r>
            <a:r>
              <a:rPr lang="ko-KR" altLang="en-US" sz="1400" dirty="0"/>
              <a:t> 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13183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8769-3F69-929A-D89A-93E293927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642F98-67DF-E903-3D20-5AC44B5C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C11A159-EBC3-1AC9-D900-9EED876F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 - Inception-v4 &amp; Cifar-10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AFC42-CBC2-1D93-AA93-8C202347E5BB}"/>
              </a:ext>
            </a:extLst>
          </p:cNvPr>
          <p:cNvSpPr txBox="1"/>
          <p:nvPr/>
        </p:nvSpPr>
        <p:spPr>
          <a:xfrm>
            <a:off x="209883" y="927423"/>
            <a:ext cx="6580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Trial</a:t>
            </a:r>
            <a:r>
              <a:rPr lang="ko-KR" altLang="en-US" sz="1400" dirty="0"/>
              <a:t> </a:t>
            </a:r>
            <a:r>
              <a:rPr lang="en-US" altLang="ko-KR" sz="1400" dirty="0"/>
              <a:t>4- </a:t>
            </a:r>
            <a:r>
              <a:rPr lang="ko-KR" altLang="en-US" sz="1400" dirty="0"/>
              <a:t>모든 </a:t>
            </a:r>
            <a:r>
              <a:rPr lang="en-US" altLang="ko-KR" sz="1400" dirty="0"/>
              <a:t>conv layer</a:t>
            </a:r>
            <a:r>
              <a:rPr lang="ko-KR" altLang="en-US" sz="1400" dirty="0"/>
              <a:t>에 </a:t>
            </a:r>
            <a:r>
              <a:rPr lang="en-US" altLang="ko-KR" sz="1400" dirty="0"/>
              <a:t>batch normalization +</a:t>
            </a:r>
            <a:r>
              <a:rPr lang="ko-KR" altLang="en-US" sz="1400" dirty="0"/>
              <a:t> </a:t>
            </a:r>
            <a:r>
              <a:rPr lang="en-US" altLang="ko-KR" sz="1400" dirty="0"/>
              <a:t>weight initialization(HE) </a:t>
            </a:r>
            <a:r>
              <a:rPr lang="ko-KR" altLang="en-US" sz="1400" dirty="0"/>
              <a:t>적용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952B3-A6BD-A59B-D073-36C786F62D91}"/>
              </a:ext>
            </a:extLst>
          </p:cNvPr>
          <p:cNvSpPr txBox="1"/>
          <p:nvPr/>
        </p:nvSpPr>
        <p:spPr>
          <a:xfrm>
            <a:off x="643924" y="1506181"/>
            <a:ext cx="4822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값 변화 추이는 보이나 </a:t>
            </a:r>
            <a:r>
              <a:rPr lang="en-US" altLang="ko-KR" sz="1400" dirty="0"/>
              <a:t>trial 3</a:t>
            </a:r>
            <a:r>
              <a:rPr lang="ko-KR" altLang="en-US" sz="1400" dirty="0"/>
              <a:t>보다 좋지 않은 </a:t>
            </a:r>
            <a:r>
              <a:rPr lang="en-US" altLang="ko-KR" sz="1400" dirty="0"/>
              <a:t>performance</a:t>
            </a:r>
            <a:endParaRPr lang="ko-KR" alt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AC7F2A-7A04-8654-FB27-E0BE9283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0" y="1773617"/>
            <a:ext cx="3547603" cy="26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BF8B060-EB70-EEE1-2AB3-B8FEDB496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95" r="57577"/>
          <a:stretch/>
        </p:blipFill>
        <p:spPr bwMode="auto">
          <a:xfrm>
            <a:off x="1003300" y="4490541"/>
            <a:ext cx="4462906" cy="7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1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B871B2-2292-5239-D283-A39105BF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10A1247-7561-D229-99D9-E7D72345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1B14D-628E-E8FC-E27D-9BBAB84A5736}"/>
              </a:ext>
            </a:extLst>
          </p:cNvPr>
          <p:cNvSpPr txBox="1"/>
          <p:nvPr/>
        </p:nvSpPr>
        <p:spPr>
          <a:xfrm>
            <a:off x="422275" y="921435"/>
            <a:ext cx="1067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err="1"/>
              <a:t>Batch</a:t>
            </a:r>
            <a:r>
              <a:rPr lang="ko-KR" altLang="en-US" b="1" dirty="0"/>
              <a:t> </a:t>
            </a:r>
            <a:r>
              <a:rPr lang="ko-KR" altLang="en-US" b="1" dirty="0" err="1"/>
              <a:t>normalization</a:t>
            </a:r>
            <a:r>
              <a:rPr lang="ko-KR" altLang="en-US" b="1" dirty="0"/>
              <a:t>: </a:t>
            </a:r>
            <a:r>
              <a:rPr lang="ko-KR" altLang="en-US" b="1" dirty="0" err="1"/>
              <a:t>Accelerating</a:t>
            </a:r>
            <a:r>
              <a:rPr lang="ko-KR" altLang="en-US" b="1" dirty="0"/>
              <a:t> </a:t>
            </a:r>
            <a:r>
              <a:rPr lang="ko-KR" altLang="en-US" b="1" dirty="0" err="1"/>
              <a:t>deep</a:t>
            </a:r>
            <a:r>
              <a:rPr lang="ko-KR" altLang="en-US" b="1" dirty="0"/>
              <a:t> </a:t>
            </a:r>
            <a:r>
              <a:rPr lang="ko-KR" altLang="en-US" b="1" dirty="0" err="1"/>
              <a:t>network</a:t>
            </a:r>
            <a:r>
              <a:rPr lang="ko-KR" altLang="en-US" b="1" dirty="0"/>
              <a:t> </a:t>
            </a:r>
            <a:r>
              <a:rPr lang="ko-KR" altLang="en-US" b="1" dirty="0" err="1"/>
              <a:t>training</a:t>
            </a:r>
            <a:r>
              <a:rPr lang="ko-KR" altLang="en-US" b="1" dirty="0"/>
              <a:t> </a:t>
            </a:r>
            <a:r>
              <a:rPr lang="ko-KR" altLang="en-US" b="1" dirty="0" err="1"/>
              <a:t>by</a:t>
            </a:r>
            <a:r>
              <a:rPr lang="ko-KR" altLang="en-US" b="1" dirty="0"/>
              <a:t> </a:t>
            </a:r>
            <a:r>
              <a:rPr lang="ko-KR" altLang="en-US" b="1" dirty="0" err="1"/>
              <a:t>reducing</a:t>
            </a:r>
            <a:r>
              <a:rPr lang="ko-KR" altLang="en-US" b="1" dirty="0"/>
              <a:t> </a:t>
            </a:r>
            <a:r>
              <a:rPr lang="ko-KR" altLang="en-US" b="1" dirty="0" err="1"/>
              <a:t>internal</a:t>
            </a:r>
            <a:r>
              <a:rPr lang="ko-KR" altLang="en-US" b="1" dirty="0"/>
              <a:t> </a:t>
            </a:r>
            <a:r>
              <a:rPr lang="ko-KR" altLang="en-US" b="1" dirty="0" err="1"/>
              <a:t>covariate</a:t>
            </a:r>
            <a:r>
              <a:rPr lang="ko-KR" altLang="en-US" b="1" dirty="0"/>
              <a:t> </a:t>
            </a:r>
            <a:r>
              <a:rPr lang="ko-KR" altLang="en-US" b="1" dirty="0" err="1"/>
              <a:t>shift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335B2-96E8-209A-29A7-B8FDA8B4D18B}"/>
              </a:ext>
            </a:extLst>
          </p:cNvPr>
          <p:cNvSpPr txBox="1"/>
          <p:nvPr/>
        </p:nvSpPr>
        <p:spPr>
          <a:xfrm>
            <a:off x="676275" y="1290767"/>
            <a:ext cx="4264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2"/>
              </a:rPr>
              <a:t>https://arxiv.org/pdf/1502.03167.pdf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993CD-DF15-E4DB-80D2-24B8023CA2C5}"/>
              </a:ext>
            </a:extLst>
          </p:cNvPr>
          <p:cNvSpPr txBox="1"/>
          <p:nvPr/>
        </p:nvSpPr>
        <p:spPr>
          <a:xfrm>
            <a:off x="422275" y="1844765"/>
            <a:ext cx="869632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Covariate</a:t>
            </a:r>
            <a:r>
              <a:rPr lang="ko-KR" altLang="en-US" dirty="0"/>
              <a:t> </a:t>
            </a:r>
            <a:r>
              <a:rPr lang="en-US" altLang="ko-KR" dirty="0"/>
              <a:t>Shift – </a:t>
            </a:r>
            <a:r>
              <a:rPr lang="ko-KR" altLang="en-US" dirty="0" err="1"/>
              <a:t>공변량</a:t>
            </a:r>
            <a:r>
              <a:rPr lang="ko-KR" altLang="en-US" dirty="0"/>
              <a:t> 분포의 변화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Input data</a:t>
            </a:r>
            <a:r>
              <a:rPr lang="ko-KR" altLang="en-US" dirty="0"/>
              <a:t>의 분포가 </a:t>
            </a:r>
            <a:r>
              <a:rPr lang="en-US" altLang="ko-KR" dirty="0"/>
              <a:t>train</a:t>
            </a:r>
            <a:r>
              <a:rPr lang="ko-KR" altLang="en-US" dirty="0"/>
              <a:t>시와 </a:t>
            </a:r>
            <a:r>
              <a:rPr lang="en-US" altLang="ko-KR" dirty="0"/>
              <a:t>test </a:t>
            </a:r>
            <a:r>
              <a:rPr lang="ko-KR" altLang="en-US" dirty="0"/>
              <a:t>시 다르게 나타나는 문제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91EEE-4693-CDE4-2396-1C7792B64BF2}"/>
              </a:ext>
            </a:extLst>
          </p:cNvPr>
          <p:cNvSpPr txBox="1"/>
          <p:nvPr/>
        </p:nvSpPr>
        <p:spPr>
          <a:xfrm>
            <a:off x="422275" y="2782669"/>
            <a:ext cx="1135380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Covariate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 </a:t>
            </a:r>
            <a:r>
              <a:rPr lang="ko-KR" altLang="en-US" dirty="0"/>
              <a:t>단위로 학습 할 때 나타나는 문제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Deep layer</a:t>
            </a:r>
            <a:r>
              <a:rPr lang="ko-KR" altLang="en-US" dirty="0"/>
              <a:t>일수록 </a:t>
            </a:r>
            <a:r>
              <a:rPr lang="ko-KR" altLang="en-US" u="sng" dirty="0"/>
              <a:t>변형이 누적되어 </a:t>
            </a:r>
            <a:r>
              <a:rPr lang="en-US" altLang="ko-KR" u="sng" dirty="0"/>
              <a:t>input data</a:t>
            </a:r>
            <a:r>
              <a:rPr lang="ko-KR" altLang="en-US" u="sng" dirty="0"/>
              <a:t>분포 많이 달라짐</a:t>
            </a:r>
            <a:r>
              <a:rPr lang="en-US" altLang="ko-KR" dirty="0"/>
              <a:t>. Gradient vanishing </a:t>
            </a:r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성능저하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900A0-CC4C-1CF0-E4E5-FCBA8C735B8E}"/>
              </a:ext>
            </a:extLst>
          </p:cNvPr>
          <p:cNvSpPr txBox="1"/>
          <p:nvPr/>
        </p:nvSpPr>
        <p:spPr>
          <a:xfrm>
            <a:off x="422275" y="4206457"/>
            <a:ext cx="1135380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Batch Normalization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</a:t>
            </a:r>
            <a:r>
              <a:rPr lang="en-US" altLang="ko-KR" dirty="0"/>
              <a:t> input layer</a:t>
            </a:r>
            <a:r>
              <a:rPr lang="ko-KR" altLang="en-US" dirty="0"/>
              <a:t>의 평균과 분산을 고정함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Gradient </a:t>
            </a:r>
            <a:r>
              <a:rPr lang="ko-KR" altLang="en-US" dirty="0"/>
              <a:t>의존성 줄여 높은 </a:t>
            </a:r>
            <a:r>
              <a:rPr lang="en-US" altLang="ko-KR" dirty="0" err="1"/>
              <a:t>lr</a:t>
            </a:r>
            <a:r>
              <a:rPr lang="ko-KR" altLang="en-US" dirty="0"/>
              <a:t>가능</a:t>
            </a:r>
            <a:r>
              <a:rPr lang="en-US" altLang="ko-KR" dirty="0"/>
              <a:t>, </a:t>
            </a:r>
            <a:r>
              <a:rPr lang="ko-KR" altLang="en-US" dirty="0"/>
              <a:t>효율적 수렴</a:t>
            </a:r>
            <a:r>
              <a:rPr lang="en-US" altLang="ko-KR" dirty="0"/>
              <a:t>, </a:t>
            </a:r>
            <a:r>
              <a:rPr lang="ko-KR" altLang="en-US" dirty="0"/>
              <a:t>정규화</a:t>
            </a:r>
            <a:r>
              <a:rPr lang="en-US" altLang="ko-KR" dirty="0"/>
              <a:t>, dropout </a:t>
            </a:r>
            <a:r>
              <a:rPr lang="ko-KR" altLang="en-US" dirty="0"/>
              <a:t>필요성 감소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3ADDB-D0B4-78C1-7835-12523FD33211}"/>
              </a:ext>
            </a:extLst>
          </p:cNvPr>
          <p:cNvSpPr txBox="1"/>
          <p:nvPr/>
        </p:nvSpPr>
        <p:spPr>
          <a:xfrm>
            <a:off x="422275" y="5936565"/>
            <a:ext cx="1533525" cy="23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여기까지 읽었습니다</a:t>
            </a:r>
            <a:r>
              <a:rPr lang="en-US" altLang="ko-KR" sz="900" dirty="0"/>
              <a:t>..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3504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105</TotalTime>
  <Words>341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KR</vt:lpstr>
      <vt:lpstr>맑은 고딕</vt:lpstr>
      <vt:lpstr>Arial</vt:lpstr>
      <vt:lpstr>Wingdings</vt:lpstr>
      <vt:lpstr>Office 테마</vt:lpstr>
      <vt:lpstr>Inception-v4(3)</vt:lpstr>
      <vt:lpstr>Index</vt:lpstr>
      <vt:lpstr>Result - Inception-v4 &amp; Cifar-10</vt:lpstr>
      <vt:lpstr>Result - Inception-v4 &amp; Cifar-10</vt:lpstr>
      <vt:lpstr>Result - Inception-v4 &amp; ImageNet</vt:lpstr>
      <vt:lpstr>Result - Inception-v4 &amp; Cifar-10</vt:lpstr>
      <vt:lpstr>Batch Normalization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5</cp:revision>
  <dcterms:created xsi:type="dcterms:W3CDTF">2024-03-07T04:24:07Z</dcterms:created>
  <dcterms:modified xsi:type="dcterms:W3CDTF">2024-03-07T06:09:38Z</dcterms:modified>
</cp:coreProperties>
</file>