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95" r:id="rId3"/>
    <p:sldId id="379" r:id="rId4"/>
    <p:sldId id="381" r:id="rId5"/>
    <p:sldId id="382" r:id="rId6"/>
    <p:sldId id="396" r:id="rId7"/>
    <p:sldId id="397" r:id="rId8"/>
    <p:sldId id="384" r:id="rId9"/>
    <p:sldId id="383" r:id="rId10"/>
    <p:sldId id="385" r:id="rId11"/>
    <p:sldId id="389" r:id="rId12"/>
    <p:sldId id="390" r:id="rId13"/>
    <p:sldId id="391" r:id="rId14"/>
    <p:sldId id="386" r:id="rId15"/>
    <p:sldId id="394" r:id="rId16"/>
    <p:sldId id="392" r:id="rId17"/>
    <p:sldId id="39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80559" autoAdjust="0"/>
  </p:normalViewPr>
  <p:slideViewPr>
    <p:cSldViewPr snapToGrid="0">
      <p:cViewPr varScale="1">
        <p:scale>
          <a:sx n="80" d="100"/>
          <a:sy n="80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4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의 </a:t>
            </a:r>
            <a:r>
              <a:rPr lang="en-US" altLang="ko-KR" dirty="0"/>
              <a:t>Residual Learning</a:t>
            </a:r>
            <a:r>
              <a:rPr lang="ko-KR" altLang="en-US" dirty="0"/>
              <a:t>은 </a:t>
            </a:r>
            <a:r>
              <a:rPr lang="en-US" altLang="ko-KR" dirty="0"/>
              <a:t>H(x)</a:t>
            </a:r>
            <a:r>
              <a:rPr lang="ko-KR" altLang="en-US" dirty="0"/>
              <a:t>가 아닌 </a:t>
            </a:r>
            <a:r>
              <a:rPr lang="ko-KR" altLang="en-US" b="1" dirty="0"/>
              <a:t>출력과 입력의 차인 </a:t>
            </a:r>
            <a:r>
              <a:rPr lang="en-US" altLang="ko-KR" b="1" dirty="0"/>
              <a:t>H(x) - x</a:t>
            </a:r>
            <a:r>
              <a:rPr lang="ko-KR" altLang="en-US" b="1" dirty="0"/>
              <a:t>를 얻도록 목표를 수정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Residual Function</a:t>
            </a:r>
            <a:r>
              <a:rPr lang="ko-KR" altLang="en-US" dirty="0"/>
              <a:t>인 </a:t>
            </a:r>
            <a:r>
              <a:rPr lang="en-US" altLang="ko-KR" b="1" dirty="0"/>
              <a:t>F(x) = H(x) - x</a:t>
            </a:r>
            <a:r>
              <a:rPr lang="ko-KR" altLang="en-US" b="1" dirty="0"/>
              <a:t>를 </a:t>
            </a:r>
            <a:r>
              <a:rPr lang="ko-KR" altLang="en-US" b="1" dirty="0" err="1"/>
              <a:t>최소화</a:t>
            </a:r>
            <a:r>
              <a:rPr lang="ko-KR" altLang="en-US" dirty="0" err="1"/>
              <a:t>시켜야</a:t>
            </a:r>
            <a:r>
              <a:rPr lang="ko-KR" altLang="en-US" dirty="0"/>
              <a:t> 하고 이는 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출력과 입력의 </a:t>
            </a:r>
            <a:r>
              <a:rPr lang="ko-KR" altLang="en-US" b="1" dirty="0" err="1"/>
              <a:t>차을</a:t>
            </a:r>
            <a:r>
              <a:rPr lang="ko-KR" altLang="en-US" b="1" dirty="0"/>
              <a:t> 줄인다는 의미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b="1" dirty="0"/>
              <a:t>x</a:t>
            </a:r>
            <a:r>
              <a:rPr lang="ko-KR" altLang="en-US" b="1" dirty="0"/>
              <a:t>의 값은 도중에 바꾸지 못하는 입력 값이므로 </a:t>
            </a:r>
            <a:r>
              <a:rPr lang="en-US" altLang="ko-KR" b="1" dirty="0"/>
              <a:t>F(x)</a:t>
            </a:r>
            <a:r>
              <a:rPr lang="ko-KR" altLang="en-US" b="1" dirty="0"/>
              <a:t>가 </a:t>
            </a:r>
            <a:r>
              <a:rPr lang="en-US" altLang="ko-KR" b="1" dirty="0"/>
              <a:t>0</a:t>
            </a:r>
            <a:r>
              <a:rPr lang="ko-KR" altLang="en-US" b="1" dirty="0"/>
              <a:t>이 되는 것이 최적의 해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결국 </a:t>
            </a:r>
            <a:r>
              <a:rPr lang="en-US" altLang="ko-KR" dirty="0"/>
              <a:t>0 = H(x) - x</a:t>
            </a:r>
            <a:r>
              <a:rPr lang="ko-KR" altLang="en-US" dirty="0"/>
              <a:t>로 </a:t>
            </a:r>
            <a:r>
              <a:rPr lang="en-US" altLang="ko-KR" dirty="0"/>
              <a:t>H(x) = x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H(x)</a:t>
            </a:r>
            <a:r>
              <a:rPr lang="ko-KR" altLang="en-US" b="1" dirty="0"/>
              <a:t>를 </a:t>
            </a:r>
            <a:r>
              <a:rPr lang="en-US" altLang="ko-KR" b="1" dirty="0"/>
              <a:t>x</a:t>
            </a:r>
            <a:r>
              <a:rPr lang="ko-KR" altLang="en-US" b="1" dirty="0"/>
              <a:t>로 </a:t>
            </a:r>
            <a:r>
              <a:rPr lang="en-US" altLang="ko-KR" b="1" dirty="0"/>
              <a:t>mapping </a:t>
            </a:r>
            <a:r>
              <a:rPr lang="ko-KR" altLang="en-US" b="1" dirty="0"/>
              <a:t>하는 것이 학습의 목표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7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9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7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4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9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2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ResNet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Deep Residual Learning for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2024-04-29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38ABE9-19DC-EC16-40FF-7F3629C1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Residual Learning</a:t>
            </a:r>
          </a:p>
          <a:p>
            <a:endParaRPr lang="en-US" altLang="ko-KR" dirty="0"/>
          </a:p>
          <a:p>
            <a:r>
              <a:rPr lang="en-US" altLang="ko-KR" dirty="0"/>
              <a:t>F(x)=H(x)-x   =     H(x)=F(x)+x</a:t>
            </a:r>
          </a:p>
          <a:p>
            <a:endParaRPr lang="en-US" altLang="ko-KR" dirty="0"/>
          </a:p>
          <a:p>
            <a:r>
              <a:rPr lang="en-US" altLang="ko-KR" dirty="0"/>
              <a:t>Residual learning reformulation</a:t>
            </a:r>
          </a:p>
          <a:p>
            <a:pPr lvl="1"/>
            <a:r>
              <a:rPr lang="en-US" altLang="ko-KR" dirty="0"/>
              <a:t>Identity mapping</a:t>
            </a:r>
            <a:r>
              <a:rPr lang="ko-KR" altLang="en-US" dirty="0"/>
              <a:t>이 </a:t>
            </a:r>
            <a:r>
              <a:rPr lang="en-US" altLang="ko-KR" dirty="0"/>
              <a:t>optimal</a:t>
            </a:r>
            <a:r>
              <a:rPr lang="ko-KR" altLang="en-US" dirty="0"/>
              <a:t>하면</a:t>
            </a:r>
            <a:r>
              <a:rPr lang="en-US" altLang="ko-KR" dirty="0"/>
              <a:t> –&gt; solve</a:t>
            </a:r>
            <a:r>
              <a:rPr lang="ko-KR" altLang="en-US" dirty="0"/>
              <a:t>는 </a:t>
            </a:r>
            <a:r>
              <a:rPr lang="en-US" altLang="ko-KR" dirty="0"/>
              <a:t>weight </a:t>
            </a:r>
            <a:r>
              <a:rPr lang="ko-KR" altLang="en-US" dirty="0"/>
              <a:t>얻기 쉬움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실제로는 </a:t>
            </a:r>
            <a:r>
              <a:rPr lang="en-US" altLang="ko-KR" dirty="0"/>
              <a:t>optimal</a:t>
            </a:r>
            <a:r>
              <a:rPr lang="ko-KR" altLang="en-US" dirty="0"/>
              <a:t>하기 어렵지만</a:t>
            </a:r>
            <a:r>
              <a:rPr lang="en-US" altLang="ko-KR" dirty="0"/>
              <a:t>, reformulation </a:t>
            </a:r>
            <a:r>
              <a:rPr lang="ko-KR" altLang="en-US" dirty="0"/>
              <a:t>효과</a:t>
            </a:r>
            <a:r>
              <a:rPr lang="en-US" altLang="ko-KR" dirty="0"/>
              <a:t>: problem</a:t>
            </a:r>
            <a:r>
              <a:rPr lang="ko-KR" altLang="en-US" dirty="0"/>
              <a:t>의 </a:t>
            </a:r>
            <a:r>
              <a:rPr lang="en-US" altLang="ko-KR" dirty="0"/>
              <a:t>preconditioning</a:t>
            </a:r>
            <a:r>
              <a:rPr lang="ko-KR" altLang="en-US" dirty="0"/>
              <a:t>에 도움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8E87DC-75FE-1D67-5779-D57343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5BE087-2898-FCC1-FFF2-63A93DC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Deep Residual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4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38ABE9-19DC-EC16-40FF-7F3629C1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91"/>
            <a:ext cx="10515600" cy="5475814"/>
          </a:xfrm>
        </p:spPr>
        <p:txBody>
          <a:bodyPr>
            <a:normAutofit/>
          </a:bodyPr>
          <a:lstStyle/>
          <a:p>
            <a:r>
              <a:rPr lang="en-US" altLang="ko-KR" dirty="0"/>
              <a:t>2. Identity Mapping by Shortcuts</a:t>
            </a:r>
          </a:p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적용하는 방법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– </a:t>
            </a:r>
            <a:r>
              <a:rPr lang="ko-KR" altLang="en-US" dirty="0"/>
              <a:t>입출력사이 적용</a:t>
            </a:r>
            <a:endParaRPr lang="en-US" altLang="ko-KR" dirty="0"/>
          </a:p>
          <a:p>
            <a:pPr lvl="1"/>
            <a:r>
              <a:rPr lang="en-US" altLang="ko-KR" b="1" dirty="0"/>
              <a:t>Identity Shortcut </a:t>
            </a:r>
            <a:r>
              <a:rPr lang="en-US" altLang="ko-KR" sz="1600" dirty="0"/>
              <a:t>(</a:t>
            </a:r>
            <a:r>
              <a:rPr lang="ko-KR" altLang="en-US" sz="1600" dirty="0"/>
              <a:t>입출력 차원 같은 경우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800" dirty="0"/>
              <a:t>X: </a:t>
            </a:r>
            <a:r>
              <a:rPr lang="ko-KR" altLang="en-US" sz="1800" dirty="0"/>
              <a:t>입력</a:t>
            </a:r>
            <a:r>
              <a:rPr lang="en-US" altLang="ko-KR" sz="1800" dirty="0"/>
              <a:t>, y: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r>
              <a:rPr lang="en-US" altLang="ko-KR" sz="1800" dirty="0"/>
              <a:t>F: Residual Mapping Function</a:t>
            </a:r>
          </a:p>
          <a:p>
            <a:pPr lvl="1"/>
            <a:r>
              <a:rPr lang="en-US" altLang="ko-KR" sz="1800" dirty="0"/>
              <a:t>Elementwise addition (</a:t>
            </a:r>
            <a:r>
              <a:rPr lang="ko-KR" altLang="en-US" sz="1800" dirty="0"/>
              <a:t>각각의 원소끼리 더함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dirty="0"/>
              <a:t>-&gt;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계산복잡도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유지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-&gt; Linear</a:t>
            </a:r>
            <a:r>
              <a:rPr lang="ko-KR" altLang="en-US" dirty="0"/>
              <a:t> </a:t>
            </a:r>
            <a:r>
              <a:rPr lang="en-US" altLang="ko-KR" dirty="0"/>
              <a:t>Projection</a:t>
            </a:r>
            <a:r>
              <a:rPr lang="ko-KR" altLang="en-US" dirty="0"/>
              <a:t> 추가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Projection Shortcut </a:t>
            </a:r>
            <a:r>
              <a:rPr lang="en-US" altLang="ko-KR" sz="1600" dirty="0"/>
              <a:t>(</a:t>
            </a:r>
            <a:r>
              <a:rPr lang="ko-KR" altLang="en-US" sz="1600" dirty="0"/>
              <a:t>입출력 차원 다른 경우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dirty="0" err="1"/>
              <a:t>Ws</a:t>
            </a:r>
            <a:r>
              <a:rPr lang="en-US" altLang="ko-KR" dirty="0"/>
              <a:t>: </a:t>
            </a:r>
            <a:r>
              <a:rPr lang="ko-KR" altLang="en-US" dirty="0"/>
              <a:t>차원을 매칭시켜주는 </a:t>
            </a:r>
            <a:r>
              <a:rPr lang="en-US" altLang="ko-KR" dirty="0"/>
              <a:t>linear projection</a:t>
            </a:r>
          </a:p>
          <a:p>
            <a:pPr lvl="1"/>
            <a:r>
              <a:rPr lang="en-US" altLang="ko-KR" dirty="0"/>
              <a:t>Layer 1</a:t>
            </a:r>
            <a:r>
              <a:rPr lang="ko-KR" altLang="en-US" dirty="0"/>
              <a:t>개인 경우</a:t>
            </a:r>
            <a:r>
              <a:rPr lang="en-US" altLang="ko-KR" dirty="0"/>
              <a:t>, </a:t>
            </a:r>
            <a:r>
              <a:rPr lang="ko-KR" altLang="en-US" dirty="0"/>
              <a:t>이점을 얻기 어려움</a:t>
            </a:r>
            <a:endParaRPr lang="en-US" altLang="ko-KR" dirty="0"/>
          </a:p>
          <a:p>
            <a:pPr lvl="2"/>
            <a:r>
              <a:rPr lang="en-US" altLang="ko-KR" dirty="0"/>
              <a:t>Y=(W1+1)+x – Linear layer</a:t>
            </a:r>
            <a:r>
              <a:rPr lang="ko-KR" altLang="en-US" dirty="0"/>
              <a:t>과 동일하므로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8E87DC-75FE-1D67-5779-D57343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5BE087-2898-FCC1-FFF2-63A93DC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Deep Residual Learning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CD74A5-D884-4CDA-0CD6-3DC71A107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6" b="20809"/>
          <a:stretch/>
        </p:blipFill>
        <p:spPr bwMode="auto">
          <a:xfrm>
            <a:off x="7034960" y="2230432"/>
            <a:ext cx="3331374" cy="4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912573F-210A-8FB6-3114-47C32BE5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3" b="23117"/>
          <a:stretch/>
        </p:blipFill>
        <p:spPr bwMode="auto">
          <a:xfrm>
            <a:off x="7034960" y="4279190"/>
            <a:ext cx="435292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8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5D56061-8E36-5292-2B5B-5B3E16E1D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11922"/>
          <a:stretch/>
        </p:blipFill>
        <p:spPr bwMode="auto">
          <a:xfrm>
            <a:off x="8924925" y="802106"/>
            <a:ext cx="3267075" cy="59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38ABE9-19DC-EC16-40FF-7F3629C1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70" y="1282490"/>
            <a:ext cx="9188116" cy="5013325"/>
          </a:xfrm>
        </p:spPr>
        <p:txBody>
          <a:bodyPr>
            <a:normAutofit/>
          </a:bodyPr>
          <a:lstStyle/>
          <a:p>
            <a:r>
              <a:rPr lang="en-US" altLang="ko-KR" dirty="0"/>
              <a:t>3. Network Architectures</a:t>
            </a:r>
          </a:p>
          <a:p>
            <a:r>
              <a:rPr lang="en-US" altLang="ko-KR" dirty="0"/>
              <a:t>Plain Network</a:t>
            </a:r>
          </a:p>
          <a:p>
            <a:pPr lvl="1"/>
            <a:r>
              <a:rPr lang="en-US" altLang="ko-KR" sz="1800" dirty="0"/>
              <a:t>Baseline. Inspired by </a:t>
            </a:r>
            <a:r>
              <a:rPr lang="en-US" altLang="ko-KR" sz="1800" dirty="0" err="1"/>
              <a:t>VGGNet</a:t>
            </a:r>
            <a:r>
              <a:rPr lang="en-US" altLang="ko-KR" sz="1800" dirty="0"/>
              <a:t>  + Conv size 3X3</a:t>
            </a:r>
          </a:p>
          <a:p>
            <a:pPr lvl="1"/>
            <a:r>
              <a:rPr lang="en-US" altLang="ko-KR" sz="1800" dirty="0"/>
              <a:t>1. Output feature map</a:t>
            </a:r>
            <a:r>
              <a:rPr lang="ko-KR" altLang="en-US" sz="1800" dirty="0"/>
              <a:t>의 </a:t>
            </a:r>
            <a:r>
              <a:rPr lang="en-US" altLang="ko-KR" sz="1800" dirty="0"/>
              <a:t>size</a:t>
            </a:r>
            <a:r>
              <a:rPr lang="ko-KR" altLang="en-US" sz="1800" dirty="0"/>
              <a:t>가 같은 </a:t>
            </a:r>
            <a:r>
              <a:rPr lang="en-US" altLang="ko-KR" sz="1800" dirty="0"/>
              <a:t>layer</a:t>
            </a:r>
            <a:r>
              <a:rPr lang="ko-KR" altLang="en-US" sz="1800" dirty="0"/>
              <a:t>들은 모두 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수의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 filter 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800" dirty="0"/>
              <a:t>2. Output feature map size </a:t>
            </a:r>
            <a:r>
              <a:rPr lang="ko-KR" altLang="en-US" sz="1800" dirty="0"/>
              <a:t>반으로 감소 </a:t>
            </a:r>
            <a:r>
              <a:rPr lang="en-US" altLang="ko-KR" sz="1800" dirty="0"/>
              <a:t>-&gt; time complexity</a:t>
            </a:r>
            <a:r>
              <a:rPr lang="ko-KR" altLang="en-US" sz="1800" dirty="0"/>
              <a:t>를 동일하게 유지하기 위해 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 수를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배로 늘림 </a:t>
            </a:r>
            <a:endParaRPr lang="en-US" altLang="ko-K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800" dirty="0"/>
              <a:t>+ </a:t>
            </a:r>
            <a:r>
              <a:rPr lang="en-US" altLang="ko-KR" sz="1800" dirty="0" err="1"/>
              <a:t>downsampling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수행 시 </a:t>
            </a:r>
            <a:r>
              <a:rPr lang="en-US" altLang="ko-KR" sz="1800" strike="sngStrike" dirty="0"/>
              <a:t>pooling</a:t>
            </a:r>
            <a:r>
              <a:rPr lang="ko-KR" altLang="en-US" sz="1800" dirty="0"/>
              <a:t> </a:t>
            </a:r>
            <a:r>
              <a:rPr lang="en-US" altLang="ko-KR" sz="1800" dirty="0"/>
              <a:t>stride</a:t>
            </a:r>
            <a:r>
              <a:rPr lang="ko-KR" altLang="en-US" sz="1800" dirty="0"/>
              <a:t> 가 </a:t>
            </a:r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en-US" altLang="ko-KR" sz="1800" dirty="0"/>
              <a:t>conv filter</a:t>
            </a:r>
            <a:r>
              <a:rPr lang="ko-KR" altLang="en-US" sz="1800" dirty="0"/>
              <a:t> 사용 </a:t>
            </a:r>
            <a:endParaRPr lang="en-US" altLang="ko-KR" sz="1800" dirty="0"/>
          </a:p>
          <a:p>
            <a:pPr lvl="1"/>
            <a:r>
              <a:rPr lang="ko-KR" altLang="en-US" sz="1800" dirty="0"/>
              <a:t>모델 끝단 </a:t>
            </a:r>
            <a:r>
              <a:rPr lang="en-US" altLang="ko-KR" sz="1800" dirty="0" err="1"/>
              <a:t>G</a:t>
            </a:r>
            <a:r>
              <a:rPr lang="en-US" altLang="ko-KR" sz="1100" dirty="0" err="1"/>
              <a:t>lobal</a:t>
            </a:r>
            <a:r>
              <a:rPr lang="en-US" altLang="ko-KR" sz="1800" dirty="0" err="1"/>
              <a:t>A</a:t>
            </a:r>
            <a:r>
              <a:rPr lang="en-US" altLang="ko-KR" sz="1100" dirty="0" err="1"/>
              <a:t>varage</a:t>
            </a:r>
            <a:r>
              <a:rPr lang="en-US" altLang="ko-KR" sz="1800" dirty="0" err="1"/>
              <a:t>P</a:t>
            </a:r>
            <a:r>
              <a:rPr lang="en-US" altLang="ko-KR" sz="1100" dirty="0" err="1"/>
              <a:t>ooling</a:t>
            </a:r>
            <a:r>
              <a:rPr lang="en-US" altLang="ko-KR" sz="1800" dirty="0"/>
              <a:t>, size</a:t>
            </a:r>
            <a:r>
              <a:rPr lang="ko-KR" altLang="en-US" sz="1800" dirty="0"/>
              <a:t> </a:t>
            </a:r>
            <a:r>
              <a:rPr lang="en-US" altLang="ko-KR" sz="1800" dirty="0"/>
              <a:t>1000 FC layer, </a:t>
            </a:r>
            <a:r>
              <a:rPr lang="en-US" altLang="ko-KR" sz="1800" dirty="0" err="1"/>
              <a:t>softmax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전체 </a:t>
            </a:r>
            <a:r>
              <a:rPr lang="en-US" altLang="ko-KR" sz="1800" dirty="0"/>
              <a:t>layer </a:t>
            </a:r>
            <a:r>
              <a:rPr lang="ko-KR" altLang="en-US" sz="1800" dirty="0"/>
              <a:t>수 </a:t>
            </a:r>
            <a:r>
              <a:rPr lang="en-US" altLang="ko-KR" sz="1800" dirty="0"/>
              <a:t>34, </a:t>
            </a:r>
            <a:r>
              <a:rPr lang="ko-KR" altLang="en-US" sz="1800" dirty="0"/>
              <a:t>그러나 </a:t>
            </a:r>
            <a:r>
              <a:rPr lang="en-US" altLang="ko-KR" sz="1800" dirty="0"/>
              <a:t>VGG</a:t>
            </a:r>
            <a:r>
              <a:rPr lang="ko-KR" altLang="en-US" sz="1800" dirty="0"/>
              <a:t>보다</a:t>
            </a:r>
            <a:r>
              <a:rPr lang="en-US" altLang="ko-KR" sz="1800" dirty="0"/>
              <a:t> </a:t>
            </a:r>
            <a:r>
              <a:rPr lang="ko-KR" altLang="en-US" sz="1800" dirty="0"/>
              <a:t>적은</a:t>
            </a:r>
            <a:r>
              <a:rPr lang="en-US" altLang="ko-KR" sz="1800" dirty="0"/>
              <a:t> filter</a:t>
            </a:r>
            <a:r>
              <a:rPr lang="ko-KR" altLang="en-US" sz="1800" dirty="0"/>
              <a:t>와 </a:t>
            </a:r>
            <a:r>
              <a:rPr lang="en-US" altLang="ko-KR" sz="1800" dirty="0"/>
              <a:t>complexity </a:t>
            </a:r>
          </a:p>
          <a:p>
            <a:r>
              <a:rPr lang="en-US" altLang="ko-KR" dirty="0"/>
              <a:t>Residual Network</a:t>
            </a:r>
          </a:p>
          <a:p>
            <a:pPr lvl="1"/>
            <a:r>
              <a:rPr lang="en-US" altLang="ko-KR" sz="1800" dirty="0"/>
              <a:t>Plain</a:t>
            </a:r>
            <a:r>
              <a:rPr lang="ko-KR" altLang="en-US" sz="1800" dirty="0"/>
              <a:t>에 </a:t>
            </a:r>
            <a:r>
              <a:rPr lang="en-US" altLang="ko-KR" sz="1800" dirty="0"/>
              <a:t>skip connection </a:t>
            </a:r>
            <a:r>
              <a:rPr lang="ko-KR" altLang="en-US" sz="1800" dirty="0"/>
              <a:t>추가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Input, output </a:t>
            </a:r>
            <a:r>
              <a:rPr lang="ko-KR" altLang="en-US" sz="1800" dirty="0"/>
              <a:t>차원 고려하여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입출력 동일차원 </a:t>
            </a:r>
            <a:r>
              <a:rPr lang="en-US" altLang="ko-KR" sz="1800" dirty="0"/>
              <a:t>– Identity shortcut</a:t>
            </a:r>
          </a:p>
          <a:p>
            <a:pPr marL="457200" lvl="1" indent="0">
              <a:buNone/>
            </a:pPr>
            <a:r>
              <a:rPr lang="ko-KR" altLang="en-US" sz="1800" dirty="0" err="1"/>
              <a:t>다른차원</a:t>
            </a:r>
            <a:r>
              <a:rPr lang="ko-KR" altLang="en-US" sz="1800" dirty="0"/>
              <a:t> </a:t>
            </a:r>
            <a:r>
              <a:rPr lang="en-US" altLang="ko-KR" sz="1800" dirty="0"/>
              <a:t>- Projection shortcut(1X1 conv)/zero </a:t>
            </a:r>
            <a:r>
              <a:rPr lang="en-US" altLang="ko-KR" sz="1800" dirty="0" err="1"/>
              <a:t>padding+Identity</a:t>
            </a:r>
            <a:r>
              <a:rPr lang="en-US" altLang="ko-KR" sz="1800" dirty="0"/>
              <a:t> mapping </a:t>
            </a:r>
            <a:r>
              <a:rPr lang="ko-KR" altLang="en-US" sz="1800" dirty="0" err="1"/>
              <a:t>택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8E87DC-75FE-1D67-5779-D57343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5BE087-2898-FCC1-FFF2-63A93DC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Deep Residual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54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38ABE9-19DC-EC16-40FF-7F3629C1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348205"/>
            <a:ext cx="6252411" cy="47676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4. Implementation</a:t>
            </a:r>
          </a:p>
          <a:p>
            <a:endParaRPr lang="en-US" altLang="ko-KR" sz="1400" dirty="0"/>
          </a:p>
          <a:p>
            <a:pPr lvl="1"/>
            <a:r>
              <a:rPr lang="ko-KR" altLang="en-US" sz="1900" dirty="0"/>
              <a:t>짧은 쪽이 </a:t>
            </a:r>
            <a:r>
              <a:rPr lang="en-US" altLang="ko-KR" sz="1900" dirty="0"/>
              <a:t>[256;480] </a:t>
            </a:r>
            <a:r>
              <a:rPr lang="ko-KR" altLang="en-US" sz="1900" dirty="0"/>
              <a:t>되도록 </a:t>
            </a:r>
            <a:r>
              <a:rPr lang="en-US" altLang="ko-KR" sz="1900" dirty="0"/>
              <a:t>random resize</a:t>
            </a:r>
          </a:p>
          <a:p>
            <a:pPr lvl="1"/>
            <a:r>
              <a:rPr lang="en-US" altLang="ko-KR" sz="1900" dirty="0"/>
              <a:t>Random Crop – 224X224 image</a:t>
            </a:r>
          </a:p>
          <a:p>
            <a:pPr lvl="1"/>
            <a:r>
              <a:rPr lang="en-US" altLang="ko-KR" sz="1900" dirty="0"/>
              <a:t>Horizontal </a:t>
            </a:r>
            <a:r>
              <a:rPr lang="en-US" altLang="ko-KR" sz="1900" dirty="0" err="1"/>
              <a:t>Filp</a:t>
            </a:r>
            <a:r>
              <a:rPr lang="en-US" altLang="ko-KR" sz="1900" dirty="0"/>
              <a:t> + per-pixel mean </a:t>
            </a:r>
            <a:r>
              <a:rPr lang="en-US" altLang="ko-KR" sz="1900" dirty="0" err="1"/>
              <a:t>substract</a:t>
            </a:r>
            <a:endParaRPr lang="en-US" altLang="ko-KR" sz="1900" dirty="0"/>
          </a:p>
          <a:p>
            <a:pPr lvl="1"/>
            <a:r>
              <a:rPr lang="en-US" altLang="ko-KR" sz="1900" dirty="0"/>
              <a:t>Standard color augmentation</a:t>
            </a:r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/>
              <a:t>Conv-Activation Function </a:t>
            </a:r>
            <a:r>
              <a:rPr lang="ko-KR" altLang="en-US" sz="1900" dirty="0"/>
              <a:t>사이 </a:t>
            </a:r>
            <a:r>
              <a:rPr lang="en-US" altLang="ko-KR" sz="1900" dirty="0"/>
              <a:t>BN</a:t>
            </a:r>
            <a:r>
              <a:rPr lang="ko-KR" altLang="en-US" sz="1900" dirty="0"/>
              <a:t>추가</a:t>
            </a:r>
            <a:endParaRPr lang="en-US" altLang="ko-KR" sz="1900" dirty="0"/>
          </a:p>
          <a:p>
            <a:pPr lvl="1"/>
            <a:r>
              <a:rPr lang="en-US" altLang="ko-KR" sz="1900" dirty="0"/>
              <a:t>He Initialization</a:t>
            </a:r>
            <a:r>
              <a:rPr lang="ko-KR" altLang="en-US" sz="1900" dirty="0"/>
              <a:t>으로 </a:t>
            </a:r>
            <a:r>
              <a:rPr lang="en-US" altLang="ko-KR" sz="1900" dirty="0"/>
              <a:t>weight</a:t>
            </a:r>
            <a:r>
              <a:rPr lang="ko-KR" altLang="en-US" sz="1900" dirty="0"/>
              <a:t>초기화</a:t>
            </a:r>
            <a:endParaRPr lang="en-US" altLang="ko-KR" sz="1900" dirty="0"/>
          </a:p>
          <a:p>
            <a:pPr lvl="1"/>
            <a:r>
              <a:rPr lang="en-US" altLang="ko-KR" sz="1900" dirty="0"/>
              <a:t>Mini-batch:</a:t>
            </a:r>
            <a:r>
              <a:rPr lang="ko-KR" altLang="en-US" sz="1900" dirty="0"/>
              <a:t> </a:t>
            </a:r>
            <a:r>
              <a:rPr lang="en-US" altLang="ko-KR" sz="1900" dirty="0"/>
              <a:t>256, SGD</a:t>
            </a:r>
          </a:p>
          <a:p>
            <a:pPr lvl="1"/>
            <a:r>
              <a:rPr lang="en-US" altLang="ko-KR" sz="1900" dirty="0"/>
              <a:t>Dropout </a:t>
            </a:r>
            <a:r>
              <a:rPr lang="ko-KR" altLang="en-US" sz="1900" dirty="0"/>
              <a:t>사용</a:t>
            </a:r>
            <a:r>
              <a:rPr lang="en-US" altLang="ko-KR" sz="1900" dirty="0"/>
              <a:t>X</a:t>
            </a:r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/>
              <a:t>Learning Rate – 0.1 -&gt; </a:t>
            </a:r>
            <a:r>
              <a:rPr lang="ko-KR" altLang="en-US" sz="1900" dirty="0"/>
              <a:t>정체 시 </a:t>
            </a:r>
            <a:r>
              <a:rPr lang="en-US" altLang="ko-KR" sz="1900" dirty="0"/>
              <a:t>/10</a:t>
            </a:r>
          </a:p>
          <a:p>
            <a:pPr lvl="1"/>
            <a:r>
              <a:rPr lang="en-US" altLang="ko-KR" sz="1900" dirty="0"/>
              <a:t>Weight Decay : 0.0001</a:t>
            </a:r>
          </a:p>
          <a:p>
            <a:pPr lvl="1"/>
            <a:r>
              <a:rPr lang="en-US" altLang="ko-KR" sz="1900" dirty="0"/>
              <a:t>Momentum : 0.9</a:t>
            </a:r>
          </a:p>
          <a:p>
            <a:pPr lvl="1"/>
            <a:r>
              <a:rPr lang="en-US" altLang="ko-KR" sz="1900" dirty="0"/>
              <a:t>Iteration : 60X10^4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8E87DC-75FE-1D67-5779-D57343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5BE087-2898-FCC1-FFF2-63A93DC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Deep Residual Learning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BE2B9E97-67DB-40D5-B6EA-0A429F653F48}"/>
              </a:ext>
            </a:extLst>
          </p:cNvPr>
          <p:cNvSpPr txBox="1">
            <a:spLocks/>
          </p:cNvSpPr>
          <p:nvPr/>
        </p:nvSpPr>
        <p:spPr>
          <a:xfrm>
            <a:off x="6108033" y="1662780"/>
            <a:ext cx="5582652" cy="476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Test </a:t>
            </a:r>
            <a:r>
              <a:rPr lang="ko-KR" altLang="en-US" sz="1600" dirty="0"/>
              <a:t>시</a:t>
            </a:r>
            <a:endParaRPr lang="en-US" altLang="ko-KR" sz="1600" dirty="0"/>
          </a:p>
          <a:p>
            <a:r>
              <a:rPr lang="en-US" altLang="ko-KR" sz="1600" dirty="0"/>
              <a:t>10-cross</a:t>
            </a:r>
            <a:r>
              <a:rPr lang="ko-KR" altLang="en-US" sz="1600" dirty="0"/>
              <a:t> </a:t>
            </a:r>
            <a:r>
              <a:rPr lang="en-US" altLang="ko-KR" sz="1600" dirty="0"/>
              <a:t>validation</a:t>
            </a:r>
          </a:p>
          <a:p>
            <a:r>
              <a:rPr lang="en-US" altLang="ko-KR" sz="1600" dirty="0"/>
              <a:t>Multiple scale – </a:t>
            </a:r>
            <a:r>
              <a:rPr lang="ko-KR" altLang="en-US" sz="1600" dirty="0"/>
              <a:t>짧은 쪽이</a:t>
            </a:r>
            <a:r>
              <a:rPr lang="en-US" altLang="ko-KR" sz="1600" dirty="0"/>
              <a:t> {224, 256, 384, 480, 640} </a:t>
            </a:r>
            <a:r>
              <a:rPr lang="ko-KR" altLang="en-US" sz="1600" dirty="0"/>
              <a:t>중 하나로 </a:t>
            </a:r>
            <a:r>
              <a:rPr lang="en-US" altLang="ko-KR" sz="1600" dirty="0"/>
              <a:t>resize</a:t>
            </a:r>
          </a:p>
        </p:txBody>
      </p:sp>
    </p:spTree>
    <p:extLst>
      <p:ext uri="{BB962C8B-B14F-4D97-AF65-F5344CB8AC3E}">
        <p14:creationId xmlns:p14="http://schemas.microsoft.com/office/powerpoint/2010/main" val="370147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A2CFAC-04AB-86DF-744D-FAB9582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963028"/>
            <a:ext cx="10515600" cy="5393322"/>
          </a:xfrm>
        </p:spPr>
        <p:txBody>
          <a:bodyPr>
            <a:normAutofit/>
          </a:bodyPr>
          <a:lstStyle/>
          <a:p>
            <a:r>
              <a:rPr lang="en-US" altLang="ko-KR" dirty="0"/>
              <a:t>1. ImageNet Classification</a:t>
            </a:r>
          </a:p>
          <a:p>
            <a:r>
              <a:rPr lang="en-US" altLang="ko-KR" sz="2000" dirty="0"/>
              <a:t>Plain Networks</a:t>
            </a:r>
          </a:p>
          <a:p>
            <a:pPr lvl="1"/>
            <a:r>
              <a:rPr lang="en-US" altLang="ko-KR" sz="1600" dirty="0"/>
              <a:t>18 layer</a:t>
            </a:r>
            <a:r>
              <a:rPr lang="ko-KR" altLang="en-US" sz="1600" dirty="0"/>
              <a:t>에 비해 </a:t>
            </a:r>
            <a:r>
              <a:rPr lang="en-US" altLang="ko-KR" sz="1600" dirty="0"/>
              <a:t>34 layer</a:t>
            </a:r>
            <a:r>
              <a:rPr lang="ko-KR" altLang="en-US" sz="1600" dirty="0"/>
              <a:t>에서 더 높은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 error + training error</a:t>
            </a:r>
            <a:r>
              <a:rPr lang="ko-KR" altLang="en-US" sz="1600" dirty="0"/>
              <a:t>도 </a:t>
            </a:r>
            <a:r>
              <a:rPr lang="en-US" altLang="ko-KR" sz="1600" dirty="0"/>
              <a:t>34</a:t>
            </a:r>
            <a:r>
              <a:rPr lang="ko-KR" altLang="en-US" sz="1600" dirty="0"/>
              <a:t>에서 높음 </a:t>
            </a:r>
            <a:r>
              <a:rPr lang="en-US" altLang="ko-KR" sz="1600" dirty="0"/>
              <a:t>-&gt; Degradation problem</a:t>
            </a:r>
          </a:p>
          <a:p>
            <a:pPr lvl="1"/>
            <a:r>
              <a:rPr lang="en-US" altLang="ko-KR" sz="1600" dirty="0"/>
              <a:t>Vanishing gradient</a:t>
            </a:r>
            <a:r>
              <a:rPr lang="ko-KR" altLang="en-US" sz="1600" dirty="0"/>
              <a:t>는 원인이 아닐 것</a:t>
            </a:r>
            <a:r>
              <a:rPr lang="en-US" altLang="ko-KR" sz="1600" dirty="0"/>
              <a:t>. BN</a:t>
            </a:r>
            <a:r>
              <a:rPr lang="ko-KR" altLang="en-US" sz="1600" dirty="0"/>
              <a:t>적용</a:t>
            </a:r>
            <a:r>
              <a:rPr lang="en-US" altLang="ko-KR" sz="1600" dirty="0"/>
              <a:t>+</a:t>
            </a:r>
            <a:r>
              <a:rPr lang="en-US" altLang="ko-KR" sz="1600" dirty="0" err="1"/>
              <a:t>healty</a:t>
            </a:r>
            <a:r>
              <a:rPr lang="ko-KR" altLang="en-US" sz="1600" dirty="0"/>
              <a:t> </a:t>
            </a:r>
            <a:r>
              <a:rPr lang="en-US" altLang="ko-KR" sz="1600" dirty="0"/>
              <a:t>norm</a:t>
            </a:r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원인</a:t>
            </a:r>
            <a:r>
              <a:rPr lang="en-US" altLang="ko-KR" sz="1600" dirty="0"/>
              <a:t> : exponentially low convergence rate</a:t>
            </a:r>
            <a:r>
              <a:rPr lang="ko-KR" altLang="en-US" sz="1600" dirty="0"/>
              <a:t>를 가졌기 때문이라 추정</a:t>
            </a:r>
            <a:endParaRPr lang="en-US" altLang="ko-KR" sz="1600" dirty="0"/>
          </a:p>
          <a:p>
            <a:r>
              <a:rPr lang="en-US" altLang="ko-KR" sz="2000" dirty="0"/>
              <a:t>Residual Networks</a:t>
            </a:r>
          </a:p>
          <a:p>
            <a:pPr marL="457200" lvl="1" indent="0">
              <a:buNone/>
            </a:pPr>
            <a:r>
              <a:rPr lang="en-US" altLang="ko-KR" sz="1600" dirty="0"/>
              <a:t>1. 34 layer</a:t>
            </a:r>
            <a:r>
              <a:rPr lang="ko-KR" altLang="en-US" sz="1600" dirty="0"/>
              <a:t>가 </a:t>
            </a:r>
            <a:r>
              <a:rPr lang="en-US" altLang="ko-KR" sz="1600" dirty="0"/>
              <a:t>18</a:t>
            </a:r>
            <a:r>
              <a:rPr lang="ko-KR" altLang="en-US" sz="1600" dirty="0"/>
              <a:t>보다 </a:t>
            </a:r>
            <a:r>
              <a:rPr lang="en-US" altLang="ko-KR" sz="1600" dirty="0"/>
              <a:t>2.8% </a:t>
            </a:r>
            <a:r>
              <a:rPr lang="ko-KR" altLang="en-US" sz="1600" dirty="0"/>
              <a:t>우수한 성능</a:t>
            </a:r>
            <a:r>
              <a:rPr lang="en-US" altLang="ko-KR" sz="1600" dirty="0"/>
              <a:t> </a:t>
            </a:r>
          </a:p>
          <a:p>
            <a:pPr marL="457200" lvl="1" indent="0">
              <a:buNone/>
            </a:pPr>
            <a:r>
              <a:rPr lang="en-US" altLang="ko-KR" sz="1600" dirty="0"/>
              <a:t>-&gt; degradation </a:t>
            </a:r>
            <a:r>
              <a:rPr lang="ko-KR" altLang="en-US" sz="1600" dirty="0"/>
              <a:t>문제</a:t>
            </a:r>
            <a:r>
              <a:rPr lang="en-US" altLang="ko-KR" sz="1600" dirty="0"/>
              <a:t> </a:t>
            </a:r>
            <a:r>
              <a:rPr lang="ko-KR" altLang="en-US" sz="1600" dirty="0"/>
              <a:t>해결 </a:t>
            </a:r>
            <a:r>
              <a:rPr lang="en-US" altLang="ko-KR" sz="1600" dirty="0"/>
              <a:t>+ depth </a:t>
            </a:r>
            <a:r>
              <a:rPr lang="ko-KR" altLang="en-US" sz="1600" dirty="0"/>
              <a:t>증가해도 좋은 </a:t>
            </a:r>
            <a:r>
              <a:rPr lang="en-US" altLang="ko-KR" sz="1600" dirty="0"/>
              <a:t>acc</a:t>
            </a:r>
          </a:p>
          <a:p>
            <a:pPr marL="457200" lvl="1" indent="0">
              <a:buNone/>
            </a:pPr>
            <a:r>
              <a:rPr lang="en-US" altLang="ko-KR" sz="1600" dirty="0"/>
              <a:t>2. 34 layer</a:t>
            </a:r>
            <a:r>
              <a:rPr lang="ko-KR" altLang="en-US" sz="1600" dirty="0"/>
              <a:t>의 </a:t>
            </a:r>
            <a:r>
              <a:rPr lang="en-US" altLang="ko-KR" sz="1600" dirty="0"/>
              <a:t>top1 error 3.5% </a:t>
            </a:r>
            <a:r>
              <a:rPr lang="ko-KR" altLang="en-US" sz="1600" dirty="0"/>
              <a:t>감소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–&gt; residual learning</a:t>
            </a:r>
            <a:r>
              <a:rPr lang="ko-KR" altLang="en-US" sz="1600" dirty="0"/>
              <a:t>이 </a:t>
            </a:r>
            <a:r>
              <a:rPr lang="en-US" altLang="ko-KR" sz="1600" dirty="0"/>
              <a:t>extremely deep system</a:t>
            </a:r>
            <a:r>
              <a:rPr lang="ko-KR" altLang="en-US" sz="1600" dirty="0"/>
              <a:t>에서 매우 효과적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3. 18 layer</a:t>
            </a:r>
            <a:r>
              <a:rPr lang="ko-KR" altLang="en-US" sz="1600" dirty="0"/>
              <a:t>가 더 빨리 </a:t>
            </a:r>
            <a:r>
              <a:rPr lang="en-US" altLang="ko-KR" sz="1600" dirty="0"/>
              <a:t>convergence. </a:t>
            </a:r>
          </a:p>
          <a:p>
            <a:r>
              <a:rPr lang="en-US" altLang="ko-KR" sz="2000" dirty="0"/>
              <a:t>Identity vs. Projection Shortcuts</a:t>
            </a:r>
          </a:p>
          <a:p>
            <a:pPr lvl="1"/>
            <a:r>
              <a:rPr lang="en-US" altLang="ko-KR" sz="1600" dirty="0"/>
              <a:t>Parameter-free</a:t>
            </a:r>
            <a:r>
              <a:rPr lang="ko-KR" altLang="en-US" sz="1600" dirty="0"/>
              <a:t>한 </a:t>
            </a:r>
            <a:r>
              <a:rPr lang="en-US" altLang="ko-KR" sz="1600" dirty="0"/>
              <a:t>identity shortcut</a:t>
            </a:r>
            <a:r>
              <a:rPr lang="ko-KR" altLang="en-US" sz="1600" dirty="0"/>
              <a:t>이 </a:t>
            </a:r>
            <a:r>
              <a:rPr lang="en-US" altLang="ko-KR" sz="1600" dirty="0"/>
              <a:t>training</a:t>
            </a:r>
            <a:r>
              <a:rPr lang="ko-KR" altLang="en-US" sz="1600" dirty="0"/>
              <a:t>에 도움 </a:t>
            </a:r>
            <a:r>
              <a:rPr lang="en-US" altLang="ko-KR" sz="1600" dirty="0"/>
              <a:t>-&gt; projection </a:t>
            </a:r>
            <a:r>
              <a:rPr lang="ko-KR" altLang="en-US" sz="1600" dirty="0"/>
              <a:t>사용의 </a:t>
            </a:r>
            <a:r>
              <a:rPr lang="en-US" altLang="ko-KR" sz="1600" dirty="0"/>
              <a:t>option</a:t>
            </a:r>
            <a:r>
              <a:rPr lang="ko-KR" altLang="en-US" sz="1600" dirty="0"/>
              <a:t>은</a:t>
            </a:r>
            <a:r>
              <a:rPr lang="en-US" altLang="ko-KR" sz="1600" dirty="0"/>
              <a:t>? </a:t>
            </a:r>
          </a:p>
          <a:p>
            <a:pPr lvl="1"/>
            <a:r>
              <a:rPr lang="en-US" altLang="ko-KR" sz="1600" dirty="0"/>
              <a:t>A) Zero-padding shortcut</a:t>
            </a:r>
          </a:p>
          <a:p>
            <a:pPr lvl="1"/>
            <a:r>
              <a:rPr lang="en-US" altLang="ko-KR" sz="1600" dirty="0"/>
              <a:t>B) Projection shortcut</a:t>
            </a:r>
          </a:p>
          <a:p>
            <a:pPr lvl="1"/>
            <a:r>
              <a:rPr lang="en-US" altLang="ko-KR" sz="1600" dirty="0"/>
              <a:t>C) </a:t>
            </a:r>
            <a:r>
              <a:rPr lang="ko-KR" altLang="en-US" sz="1600" dirty="0"/>
              <a:t>모든 </a:t>
            </a:r>
            <a:r>
              <a:rPr lang="en-US" altLang="ko-KR" sz="1600" dirty="0"/>
              <a:t>shortcut</a:t>
            </a:r>
            <a:r>
              <a:rPr lang="ko-KR" altLang="en-US" sz="1600" dirty="0"/>
              <a:t>으로 </a:t>
            </a:r>
            <a:r>
              <a:rPr lang="en-US" altLang="ko-KR" sz="1600" dirty="0"/>
              <a:t>projection shortcut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-&gt; </a:t>
            </a:r>
            <a:r>
              <a:rPr lang="ko-KR" altLang="en-US" sz="1600" dirty="0" err="1"/>
              <a:t>성능차</a:t>
            </a:r>
            <a:r>
              <a:rPr lang="ko-KR" altLang="en-US" sz="1600" dirty="0"/>
              <a:t> 미미 </a:t>
            </a:r>
            <a:r>
              <a:rPr lang="en-US" altLang="ko-KR" sz="1600" dirty="0"/>
              <a:t>– projection shortcut</a:t>
            </a:r>
            <a:r>
              <a:rPr lang="ko-KR" altLang="en-US" sz="1600" dirty="0"/>
              <a:t>은 </a:t>
            </a:r>
            <a:r>
              <a:rPr lang="en-US" altLang="ko-KR" sz="1600" dirty="0"/>
              <a:t>degradation </a:t>
            </a:r>
            <a:r>
              <a:rPr lang="ko-KR" altLang="en-US" sz="1600" dirty="0"/>
              <a:t>문제 해결에 필수 </a:t>
            </a:r>
            <a:r>
              <a:rPr lang="en-US" altLang="ko-KR" sz="1600" dirty="0"/>
              <a:t>X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C16DB8-80D1-EA34-772F-D7490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90393C-0005-41C9-C62D-791FE07E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1F80233-E8EA-19A1-5F98-FFAD8BD8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9" y="2901111"/>
            <a:ext cx="2518798" cy="16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686A4B8-02AA-A640-FDC2-CE560902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53" y="2836308"/>
            <a:ext cx="2560882" cy="17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0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A2CFAC-04AB-86DF-744D-FAB9582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963028"/>
            <a:ext cx="10515600" cy="5393322"/>
          </a:xfrm>
        </p:spPr>
        <p:txBody>
          <a:bodyPr>
            <a:normAutofit/>
          </a:bodyPr>
          <a:lstStyle/>
          <a:p>
            <a:r>
              <a:rPr lang="en-US" altLang="ko-KR" dirty="0"/>
              <a:t>1. ImageNet Classification</a:t>
            </a:r>
          </a:p>
          <a:p>
            <a:r>
              <a:rPr lang="en-US" altLang="ko-KR" sz="2000" dirty="0"/>
              <a:t>Deeper Bottleneck Architectures</a:t>
            </a:r>
          </a:p>
          <a:p>
            <a:pPr lvl="1"/>
            <a:r>
              <a:rPr lang="en-US" altLang="ko-KR" sz="1600" dirty="0"/>
              <a:t>ImageNet </a:t>
            </a:r>
            <a:r>
              <a:rPr lang="ko-KR" altLang="en-US" sz="1600" dirty="0"/>
              <a:t>학습 진행 시 </a:t>
            </a:r>
            <a:r>
              <a:rPr lang="en-US" altLang="ko-KR" sz="1600" dirty="0"/>
              <a:t>training </a:t>
            </a:r>
            <a:r>
              <a:rPr lang="ko-KR" altLang="en-US" sz="1600" dirty="0"/>
              <a:t>시간 매우 길어 </a:t>
            </a:r>
            <a:r>
              <a:rPr lang="en-US" altLang="ko-KR" sz="1600" dirty="0"/>
              <a:t>building block -&gt; bottleneck design</a:t>
            </a:r>
            <a:r>
              <a:rPr lang="ko-KR" altLang="en-US" sz="1600" dirty="0"/>
              <a:t>으로 수정</a:t>
            </a:r>
            <a:endParaRPr lang="en-US" altLang="ko-KR" sz="1600" dirty="0"/>
          </a:p>
          <a:p>
            <a:pPr lvl="1"/>
            <a:r>
              <a:rPr lang="en-US" altLang="ko-KR" sz="1600" dirty="0"/>
              <a:t>3 layer</a:t>
            </a:r>
            <a:r>
              <a:rPr lang="ko-KR" altLang="en-US" sz="1600" dirty="0"/>
              <a:t> </a:t>
            </a:r>
            <a:r>
              <a:rPr lang="en-US" altLang="ko-KR" sz="1600" dirty="0"/>
              <a:t>stack</a:t>
            </a:r>
            <a:r>
              <a:rPr lang="ko-KR" altLang="en-US" sz="1600" dirty="0"/>
              <a:t> 으로 변경 </a:t>
            </a:r>
            <a:r>
              <a:rPr lang="en-US" altLang="ko-KR" sz="1600" dirty="0"/>
              <a:t>– 1X1</a:t>
            </a:r>
            <a:r>
              <a:rPr lang="ko-KR" altLang="en-US" sz="1600" dirty="0"/>
              <a:t>은 차원 조절에 사용 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Identity shortcut </a:t>
            </a:r>
            <a:r>
              <a:rPr lang="en-US" altLang="ko-KR" sz="1600" dirty="0"/>
              <a:t>– projection</a:t>
            </a:r>
            <a:r>
              <a:rPr lang="ko-KR" altLang="en-US" sz="1600" dirty="0"/>
              <a:t> </a:t>
            </a:r>
            <a:r>
              <a:rPr lang="en-US" altLang="ko-KR" sz="1600" dirty="0"/>
              <a:t>shortcut</a:t>
            </a:r>
            <a:r>
              <a:rPr lang="ko-KR" altLang="en-US" sz="1600" dirty="0"/>
              <a:t>대비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/>
              <a:t>시간복잡도</a:t>
            </a:r>
            <a:r>
              <a:rPr lang="en-US" altLang="ko-KR" sz="1600" dirty="0"/>
              <a:t>, </a:t>
            </a:r>
            <a:r>
              <a:rPr lang="ko-KR" altLang="en-US" sz="1600" dirty="0"/>
              <a:t>모델크기 </a:t>
            </a:r>
            <a:r>
              <a:rPr lang="en-US" altLang="ko-KR" sz="1600" dirty="0"/>
              <a:t>1/2</a:t>
            </a:r>
            <a:r>
              <a:rPr lang="ko-KR" altLang="en-US" sz="1600" dirty="0"/>
              <a:t>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- 50-layer </a:t>
            </a:r>
            <a:r>
              <a:rPr lang="en-US" altLang="ko-KR" sz="2000" dirty="0" err="1"/>
              <a:t>ResNet</a:t>
            </a:r>
            <a:endParaRPr lang="en-US" altLang="ko-KR" sz="2000" dirty="0"/>
          </a:p>
          <a:p>
            <a:pPr lvl="1"/>
            <a:r>
              <a:rPr lang="en-US" altLang="ko-KR" sz="1600" dirty="0"/>
              <a:t>2-layer block -&gt; 3-layer bottleneck block</a:t>
            </a:r>
          </a:p>
          <a:p>
            <a:r>
              <a:rPr lang="en-US" altLang="ko-KR" sz="2000" dirty="0"/>
              <a:t>- 101-layer and 152-layer </a:t>
            </a:r>
            <a:r>
              <a:rPr lang="en-US" altLang="ko-KR" sz="2000" dirty="0" err="1"/>
              <a:t>Resnets</a:t>
            </a:r>
            <a:endParaRPr lang="en-US" altLang="ko-KR" sz="2000" dirty="0"/>
          </a:p>
          <a:p>
            <a:pPr lvl="1"/>
            <a:r>
              <a:rPr lang="ko-KR" altLang="en-US" sz="1600" dirty="0"/>
              <a:t>더 많은 </a:t>
            </a:r>
            <a:r>
              <a:rPr lang="en-US" altLang="ko-KR" sz="1600" dirty="0"/>
              <a:t>3-layer</a:t>
            </a:r>
            <a:r>
              <a:rPr lang="ko-KR" altLang="en-US" sz="1600" dirty="0"/>
              <a:t> </a:t>
            </a:r>
            <a:r>
              <a:rPr lang="en-US" altLang="ko-KR" sz="1600" dirty="0"/>
              <a:t>block</a:t>
            </a:r>
            <a:r>
              <a:rPr lang="ko-KR" altLang="en-US" sz="1600" dirty="0"/>
              <a:t>의 구성 </a:t>
            </a:r>
            <a:endParaRPr lang="en-US" altLang="ko-KR" sz="1600" dirty="0"/>
          </a:p>
          <a:p>
            <a:pPr lvl="1"/>
            <a:r>
              <a:rPr lang="en-US" altLang="ko-KR" sz="1600" dirty="0"/>
              <a:t>VGG</a:t>
            </a:r>
            <a:r>
              <a:rPr lang="ko-KR" altLang="en-US" sz="1600" dirty="0"/>
              <a:t>모델보다 낮은 복잡성</a:t>
            </a:r>
            <a:r>
              <a:rPr lang="en-US" altLang="ko-KR" sz="1600" dirty="0"/>
              <a:t>. Degradation </a:t>
            </a:r>
            <a:r>
              <a:rPr lang="ko-KR" altLang="en-US" sz="1600" dirty="0"/>
              <a:t>문제</a:t>
            </a:r>
            <a:r>
              <a:rPr lang="en-US" altLang="ko-KR" sz="1600" dirty="0"/>
              <a:t>X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Comparisons with State-of-the-art Methods.</a:t>
            </a:r>
          </a:p>
          <a:p>
            <a:pPr lvl="1"/>
            <a:r>
              <a:rPr lang="en-US" altLang="ko-KR" sz="1600" dirty="0"/>
              <a:t>Single </a:t>
            </a:r>
            <a:r>
              <a:rPr lang="ko-KR" altLang="en-US" sz="1600" dirty="0"/>
              <a:t>모델 성능 </a:t>
            </a:r>
            <a:r>
              <a:rPr lang="en-US" altLang="ko-KR" sz="1600" dirty="0"/>
              <a:t>good, </a:t>
            </a:r>
            <a:r>
              <a:rPr lang="ko-KR" altLang="en-US" sz="1600" dirty="0"/>
              <a:t>앙상블 적용시 </a:t>
            </a:r>
            <a:r>
              <a:rPr lang="en-US" altLang="ko-KR" sz="1600" dirty="0"/>
              <a:t>top-5 error 3.57%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C16DB8-80D1-EA34-772F-D7490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90393C-0005-41C9-C62D-791FE07E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5AD7C45-EED7-0868-FBE6-26F2AA94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99" y="4169493"/>
            <a:ext cx="2743200" cy="237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5698CDB-FEFA-D67E-E07A-063393FFE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9522" r="-1" b="8092"/>
          <a:stretch/>
        </p:blipFill>
        <p:spPr bwMode="auto">
          <a:xfrm>
            <a:off x="6782299" y="2162134"/>
            <a:ext cx="5141747" cy="17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42C4C3-A18C-2839-3C17-7168B7107F79}"/>
              </a:ext>
            </a:extLst>
          </p:cNvPr>
          <p:cNvCxnSpPr/>
          <p:nvPr/>
        </p:nvCxnSpPr>
        <p:spPr>
          <a:xfrm>
            <a:off x="8967536" y="3063875"/>
            <a:ext cx="7700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A2CFAC-04AB-86DF-744D-FAB9582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990386"/>
            <a:ext cx="10515600" cy="5121656"/>
          </a:xfrm>
        </p:spPr>
        <p:txBody>
          <a:bodyPr>
            <a:normAutofit/>
          </a:bodyPr>
          <a:lstStyle/>
          <a:p>
            <a:r>
              <a:rPr lang="en-US" altLang="ko-KR" dirty="0"/>
              <a:t>2. CIFAR-10 and Analysis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Analysis of Layer </a:t>
            </a:r>
            <a:r>
              <a:rPr lang="en-US" altLang="ko-KR" dirty="0" err="1"/>
              <a:t>Responsese</a:t>
            </a:r>
            <a:endParaRPr lang="en-US" altLang="ko-KR" dirty="0"/>
          </a:p>
          <a:p>
            <a:pPr lvl="2"/>
            <a:r>
              <a:rPr lang="ko-KR" altLang="en-US" dirty="0"/>
              <a:t>표준편차 확인 </a:t>
            </a:r>
            <a:r>
              <a:rPr lang="en-US" altLang="ko-KR" dirty="0"/>
              <a:t>– Layer Response </a:t>
            </a:r>
            <a:r>
              <a:rPr lang="ko-KR" altLang="en-US" dirty="0"/>
              <a:t>확인 </a:t>
            </a:r>
            <a:r>
              <a:rPr lang="en-US" altLang="ko-KR" dirty="0"/>
              <a:t>– Resnet</a:t>
            </a:r>
            <a:r>
              <a:rPr lang="ko-KR" altLang="en-US" dirty="0"/>
              <a:t>은 </a:t>
            </a:r>
            <a:r>
              <a:rPr lang="en-US" altLang="ko-KR" dirty="0" err="1"/>
              <a:t>PlaneNet</a:t>
            </a:r>
            <a:r>
              <a:rPr lang="ko-KR" altLang="en-US" dirty="0"/>
              <a:t>보다 작은 </a:t>
            </a:r>
            <a:r>
              <a:rPr lang="en-US" altLang="ko-KR" dirty="0"/>
              <a:t>Response</a:t>
            </a:r>
          </a:p>
          <a:p>
            <a:pPr lvl="2"/>
            <a:r>
              <a:rPr lang="en-US" altLang="ko-KR" dirty="0"/>
              <a:t>-&gt; residual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이</a:t>
            </a:r>
            <a:r>
              <a:rPr lang="en-US" altLang="ko-KR" dirty="0"/>
              <a:t> 0</a:t>
            </a:r>
            <a:r>
              <a:rPr lang="ko-KR" altLang="en-US" dirty="0"/>
              <a:t>에 가깝게 잘 </a:t>
            </a:r>
            <a:r>
              <a:rPr lang="en-US" altLang="ko-KR" dirty="0"/>
              <a:t>optimization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Exploring Over 1000 layers</a:t>
            </a:r>
          </a:p>
          <a:p>
            <a:pPr lvl="2"/>
            <a:r>
              <a:rPr lang="ko-KR" altLang="en-US" dirty="0"/>
              <a:t>깊은 모델이 더 좋은 성능을 가지는 것이 아닐까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Optimization </a:t>
            </a:r>
            <a:r>
              <a:rPr lang="ko-KR" altLang="en-US" dirty="0"/>
              <a:t>과정은 문제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는 비슷했지만 성능</a:t>
            </a:r>
            <a:r>
              <a:rPr lang="en-US" altLang="ko-KR" dirty="0"/>
              <a:t>- 1202 layer&lt;110 layer</a:t>
            </a:r>
          </a:p>
          <a:p>
            <a:pPr lvl="2"/>
            <a:r>
              <a:rPr lang="ko-KR" altLang="en-US" dirty="0"/>
              <a:t>깊은 모델 </a:t>
            </a:r>
            <a:r>
              <a:rPr lang="en-US" altLang="ko-KR" dirty="0"/>
              <a:t>– overfitting </a:t>
            </a:r>
            <a:r>
              <a:rPr lang="ko-KR" altLang="en-US" dirty="0"/>
              <a:t>발생 쉬움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C16DB8-80D1-EA34-772F-D7490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90393C-0005-41C9-C62D-791FE07E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B588B4-B555-6FA1-8BFA-96947332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2" y="1503978"/>
            <a:ext cx="3931098" cy="9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D5950C2-A8E8-74C8-D798-E52D8672C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72"/>
          <a:stretch/>
        </p:blipFill>
        <p:spPr bwMode="auto">
          <a:xfrm>
            <a:off x="5146161" y="745958"/>
            <a:ext cx="3026633" cy="218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8CCF7-6F52-E965-A164-72270A7CF4F5}"/>
              </a:ext>
            </a:extLst>
          </p:cNvPr>
          <p:cNvSpPr txBox="1"/>
          <p:nvPr/>
        </p:nvSpPr>
        <p:spPr>
          <a:xfrm>
            <a:off x="8028416" y="1702378"/>
            <a:ext cx="3806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FitNet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Highway</a:t>
            </a:r>
            <a:r>
              <a:rPr lang="ko-KR" altLang="en-US" sz="1400" dirty="0"/>
              <a:t>보다 적은 파라미터 수</a:t>
            </a:r>
            <a:r>
              <a:rPr lang="en-US" altLang="ko-KR" sz="1400" dirty="0"/>
              <a:t>, </a:t>
            </a:r>
            <a:r>
              <a:rPr lang="ko-KR" altLang="en-US" sz="1400" dirty="0"/>
              <a:t>더 높은 성능</a:t>
            </a:r>
            <a:endParaRPr lang="en-US" altLang="ko-KR" sz="1400" dirty="0"/>
          </a:p>
          <a:p>
            <a:r>
              <a:rPr lang="en-US" altLang="ko-KR" sz="1400" dirty="0" err="1"/>
              <a:t>ResNet</a:t>
            </a:r>
            <a:r>
              <a:rPr lang="ko-KR" altLang="en-US" sz="1400" dirty="0"/>
              <a:t> 모델이 깊어질수록 더 좋은 성능</a:t>
            </a:r>
            <a:endParaRPr lang="en-US" altLang="ko-KR" sz="1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2EA0A34-5D5D-B40C-4B50-B975D4E20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" r="5330" b="24640"/>
          <a:stretch/>
        </p:blipFill>
        <p:spPr bwMode="auto">
          <a:xfrm>
            <a:off x="8410731" y="3630625"/>
            <a:ext cx="3087447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54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A2CFAC-04AB-86DF-744D-FAB9582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1215806"/>
            <a:ext cx="10515600" cy="4351338"/>
          </a:xfrm>
        </p:spPr>
        <p:txBody>
          <a:bodyPr/>
          <a:lstStyle/>
          <a:p>
            <a:r>
              <a:rPr lang="en-US" altLang="ko-KR" dirty="0"/>
              <a:t>3. Object Detection on PASCAL and MS COCO</a:t>
            </a:r>
          </a:p>
          <a:p>
            <a:pPr lvl="1"/>
            <a:r>
              <a:rPr lang="en-US" altLang="ko-KR" dirty="0"/>
              <a:t>Classification</a:t>
            </a:r>
            <a:r>
              <a:rPr lang="ko-KR" altLang="en-US" dirty="0"/>
              <a:t>에서 나아가 </a:t>
            </a:r>
            <a:r>
              <a:rPr lang="en-US" altLang="ko-KR" dirty="0"/>
              <a:t>Recognition Task</a:t>
            </a:r>
            <a:r>
              <a:rPr lang="ko-KR" altLang="en-US" dirty="0"/>
              <a:t>에서도 성능 향상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C16DB8-80D1-EA34-772F-D7490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90393C-0005-41C9-C62D-791FE07E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E733CE-0803-87BD-D0CF-410469540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" t="5528" r="2746"/>
          <a:stretch/>
        </p:blipFill>
        <p:spPr bwMode="auto">
          <a:xfrm>
            <a:off x="1953126" y="2610540"/>
            <a:ext cx="5502442" cy="349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10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VGG16 </a:t>
            </a:r>
            <a:r>
              <a:rPr lang="en-US" altLang="ko-KR"/>
              <a:t>– ImageNet </a:t>
            </a:r>
            <a:r>
              <a:rPr lang="ko-KR" altLang="en-US"/>
              <a:t>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VGG16 </a:t>
            </a:r>
            <a:r>
              <a:rPr lang="en-US" altLang="ko-KR"/>
              <a:t>– Cifar10, ImageNet </a:t>
            </a:r>
            <a:r>
              <a:rPr lang="ko-KR" altLang="en-US" dirty="0"/>
              <a:t>모델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논문리뷰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4C8ED6-4337-5D9C-A263-576BE4B5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D556472-FB33-8C0C-BA64-0511B0F5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 Result(</a:t>
            </a:r>
            <a:r>
              <a:rPr lang="ko-KR" altLang="en-US" dirty="0"/>
              <a:t>이전결과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2465A5-3358-0FDD-7944-C74D2546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t="65330" r="4585"/>
          <a:stretch/>
        </p:blipFill>
        <p:spPr>
          <a:xfrm>
            <a:off x="203200" y="4074444"/>
            <a:ext cx="5021943" cy="21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9C514-5419-89EF-543F-4ECE27F7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r="4585" b="50217"/>
          <a:stretch/>
        </p:blipFill>
        <p:spPr>
          <a:xfrm>
            <a:off x="203200" y="829367"/>
            <a:ext cx="5021943" cy="3063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1BB89-52CF-7AF1-AC48-30014C6E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35"/>
          <a:stretch/>
        </p:blipFill>
        <p:spPr>
          <a:xfrm>
            <a:off x="5515430" y="829367"/>
            <a:ext cx="5468113" cy="21335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B54FC7-8222-6B96-E6B5-45631AFD5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35"/>
          <a:stretch/>
        </p:blipFill>
        <p:spPr>
          <a:xfrm>
            <a:off x="5515430" y="3111273"/>
            <a:ext cx="5468113" cy="21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98FC1C-7A6C-A950-F1A5-E09A174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9837DB7-1AD3-D5CF-EEB0-D9C69DD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BE414-505D-23FB-3468-B0D61EA3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4" y="1377286"/>
            <a:ext cx="8715022" cy="3370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998AC-0F6A-878B-11FB-5BE18D21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3" y="1738391"/>
            <a:ext cx="6479821" cy="901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94A18F-25BC-E47A-784E-6DBC3596A540}"/>
              </a:ext>
            </a:extLst>
          </p:cNvPr>
          <p:cNvSpPr txBox="1"/>
          <p:nvPr/>
        </p:nvSpPr>
        <p:spPr>
          <a:xfrm>
            <a:off x="318519" y="2832843"/>
            <a:ext cx="908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변환 </a:t>
            </a:r>
            <a:r>
              <a:rPr lang="en-US" altLang="ko-KR"/>
              <a:t>: </a:t>
            </a:r>
            <a:r>
              <a:rPr lang="ko-KR" altLang="en-US"/>
              <a:t>주어진 </a:t>
            </a:r>
            <a:r>
              <a:rPr lang="en-US" altLang="ko-KR"/>
              <a:t>std</a:t>
            </a:r>
            <a:r>
              <a:rPr lang="ko-KR" altLang="en-US"/>
              <a:t>값을 </a:t>
            </a:r>
            <a:r>
              <a:rPr lang="en-US" altLang="ko-KR"/>
              <a:t>variance</a:t>
            </a:r>
            <a:r>
              <a:rPr lang="ko-KR" altLang="en-US"/>
              <a:t>로 바꾸어서 </a:t>
            </a:r>
            <a:r>
              <a:rPr lang="en-US" altLang="ko-KR"/>
              <a:t>preprocessing.Normalization api</a:t>
            </a:r>
            <a:r>
              <a:rPr lang="ko-KR" altLang="en-US"/>
              <a:t>에 적용함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495590-F589-1E02-562B-44DCA4F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1" y="3309521"/>
            <a:ext cx="7445807" cy="3229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218DF0-BD8E-4E55-8745-50DCCE3AAA95}"/>
              </a:ext>
            </a:extLst>
          </p:cNvPr>
          <p:cNvSpPr txBox="1"/>
          <p:nvPr/>
        </p:nvSpPr>
        <p:spPr>
          <a:xfrm>
            <a:off x="318519" y="944741"/>
            <a:ext cx="995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이전 전처리 </a:t>
            </a:r>
            <a:r>
              <a:rPr lang="en-US" altLang="ko-KR"/>
              <a:t>: ImageNet dataset</a:t>
            </a:r>
            <a:r>
              <a:rPr lang="ko-KR" altLang="en-US"/>
              <a:t>의 </a:t>
            </a:r>
            <a:r>
              <a:rPr lang="en-US" altLang="ko-KR"/>
              <a:t>mean, std</a:t>
            </a:r>
            <a:r>
              <a:rPr lang="ko-KR" altLang="en-US"/>
              <a:t>값을 그대로 </a:t>
            </a:r>
            <a:r>
              <a:rPr lang="en-US" altLang="ko-KR"/>
              <a:t>api</a:t>
            </a:r>
            <a:r>
              <a:rPr lang="ko-KR" altLang="en-US"/>
              <a:t>에 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B1305-9155-881B-B538-E6B5300A3FB1}"/>
              </a:ext>
            </a:extLst>
          </p:cNvPr>
          <p:cNvSpPr txBox="1"/>
          <p:nvPr/>
        </p:nvSpPr>
        <p:spPr>
          <a:xfrm>
            <a:off x="7077742" y="2063253"/>
            <a:ext cx="38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tf.</a:t>
            </a:r>
            <a:r>
              <a:rPr lang="ko-KR" altLang="en-US"/>
              <a:t>문서의 구현 공식 설명</a:t>
            </a:r>
          </a:p>
        </p:txBody>
      </p:sp>
    </p:spTree>
    <p:extLst>
      <p:ext uri="{BB962C8B-B14F-4D97-AF65-F5344CB8AC3E}">
        <p14:creationId xmlns:p14="http://schemas.microsoft.com/office/powerpoint/2010/main" val="6894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A06C9-A5C9-B6B8-221F-E8E11E9D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235A0D-74E1-3DE5-D1A2-9520270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3087B-4F51-4706-E27E-F89EBF07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6" y="980162"/>
            <a:ext cx="5107463" cy="38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575CFF-4095-0A2D-B088-DB8D932D5C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71"/>
          <a:stretch/>
        </p:blipFill>
        <p:spPr>
          <a:xfrm>
            <a:off x="6402366" y="1000598"/>
            <a:ext cx="4512377" cy="1879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A5781F-0972-6F36-6C12-3B3F80EB38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95"/>
          <a:stretch/>
        </p:blipFill>
        <p:spPr>
          <a:xfrm>
            <a:off x="6402366" y="3200771"/>
            <a:ext cx="4512377" cy="1730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4C794-70E1-D9F7-1029-E9026A81987C}"/>
              </a:ext>
            </a:extLst>
          </p:cNvPr>
          <p:cNvSpPr txBox="1"/>
          <p:nvPr/>
        </p:nvSpPr>
        <p:spPr>
          <a:xfrm>
            <a:off x="6548959" y="5252134"/>
            <a:ext cx="480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이전과 차이점</a:t>
            </a:r>
            <a:r>
              <a:rPr lang="en-US" altLang="ko-KR"/>
              <a:t>; train/val </a:t>
            </a:r>
            <a:r>
              <a:rPr lang="ko-KR" altLang="en-US"/>
              <a:t>사이의 값 차이 감소</a:t>
            </a:r>
            <a:endParaRPr lang="en-US" altLang="ko-KR"/>
          </a:p>
          <a:p>
            <a:r>
              <a:rPr lang="en-US" altLang="ko-KR"/>
              <a:t>+ </a:t>
            </a:r>
            <a:r>
              <a:rPr lang="ko-KR" altLang="en-US"/>
              <a:t>학습 중간 멈춤현상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D5B0CE-C514-7AB2-3529-8BE1F88FA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14" y="4934993"/>
            <a:ext cx="5923852" cy="16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B5501C-579E-C359-23C4-8BC1435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00FC13-8002-4AA3-E9F7-F39E382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 </a:t>
            </a:r>
            <a:r>
              <a:rPr lang="en-US" altLang="ko-KR"/>
              <a:t>– Classification - Cifar10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21A44-401E-4D2E-77A3-DC9B51AF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2" y="1848469"/>
            <a:ext cx="54197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59088-FA6A-4B02-92E6-49F128F3557B}"/>
              </a:ext>
            </a:extLst>
          </p:cNvPr>
          <p:cNvSpPr txBox="1"/>
          <p:nvPr/>
        </p:nvSpPr>
        <p:spPr>
          <a:xfrm>
            <a:off x="5954806" y="1384664"/>
            <a:ext cx="6100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625/625 [==============================] - 5s 7ms/step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loss: 1.2271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- accuracy: 0.8138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- </a:t>
            </a:r>
            <a:r>
              <a:rPr lang="en-US" altLang="ko-KR" sz="14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top_k_categorical_accuracy</a:t>
            </a:r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: 0.9831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h5 Test loss: 1.2271217107772827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h5 Test accuracy: 0.8137999773025513 [1.2271217107772827, 0.8137999773025513, 0.9830999970436096] 1/1 [==============================] - 1s 630ms/step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Predicted Class: 5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airplane: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automobile: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bird: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cat: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deer: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dog: 100.00%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frog: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horse: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ship: 0.00% </a:t>
            </a:r>
          </a:p>
          <a:p>
            <a:r>
              <a:rPr lang="en-US" altLang="ko-KR" sz="14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truck: 0.00%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7A0798-572F-F973-C2DF-CE4B589B2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47" y="3444968"/>
            <a:ext cx="2619375" cy="1743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E12B97-C838-3282-A45E-35BBCD1E5D66}"/>
              </a:ext>
            </a:extLst>
          </p:cNvPr>
          <p:cNvSpPr/>
          <p:nvPr/>
        </p:nvSpPr>
        <p:spPr>
          <a:xfrm>
            <a:off x="5954805" y="4613882"/>
            <a:ext cx="1450041" cy="227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EDD521-0156-20E3-08F0-38B430224251}"/>
              </a:ext>
            </a:extLst>
          </p:cNvPr>
          <p:cNvSpPr/>
          <p:nvPr/>
        </p:nvSpPr>
        <p:spPr>
          <a:xfrm>
            <a:off x="5954804" y="1663803"/>
            <a:ext cx="3969125" cy="6042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CC378-A9BD-E9EC-9C2C-884F7B4ACEE4}"/>
              </a:ext>
            </a:extLst>
          </p:cNvPr>
          <p:cNvSpPr txBox="1"/>
          <p:nvPr/>
        </p:nvSpPr>
        <p:spPr>
          <a:xfrm>
            <a:off x="7438600" y="4566131"/>
            <a:ext cx="23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강아지 </a:t>
            </a:r>
            <a:r>
              <a:rPr lang="ko-KR" altLang="en-US" sz="1400" dirty="0" err="1"/>
              <a:t>예측률</a:t>
            </a:r>
            <a:r>
              <a:rPr lang="ko-KR" altLang="en-US" sz="1400" dirty="0"/>
              <a:t> </a:t>
            </a:r>
            <a:r>
              <a:rPr lang="en-US" altLang="ko-KR" sz="1400" dirty="0"/>
              <a:t>100%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8ED44-9154-217E-36BF-D628AA319BEE}"/>
              </a:ext>
            </a:extLst>
          </p:cNvPr>
          <p:cNvSpPr txBox="1"/>
          <p:nvPr/>
        </p:nvSpPr>
        <p:spPr>
          <a:xfrm>
            <a:off x="10024773" y="1797062"/>
            <a:ext cx="23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불러온 모델 파일로 </a:t>
            </a:r>
            <a:endParaRPr lang="en-US" altLang="ko-KR" sz="1400" dirty="0"/>
          </a:p>
          <a:p>
            <a:r>
              <a:rPr lang="en-US" altLang="ko-KR" sz="1400" dirty="0"/>
              <a:t>test </a:t>
            </a:r>
            <a:r>
              <a:rPr lang="ko-KR" altLang="en-US" sz="1400" dirty="0"/>
              <a:t>데이터셋 결과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E3314-E281-C63A-3FAC-D91DFE32B40B}"/>
              </a:ext>
            </a:extLst>
          </p:cNvPr>
          <p:cNvSpPr txBox="1"/>
          <p:nvPr/>
        </p:nvSpPr>
        <p:spPr>
          <a:xfrm>
            <a:off x="842098" y="1479137"/>
            <a:ext cx="32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코랩으로 </a:t>
            </a:r>
            <a:r>
              <a:rPr lang="en-US" altLang="ko-KR"/>
              <a:t>Cifar10 </a:t>
            </a:r>
            <a:r>
              <a:rPr lang="ko-KR" altLang="en-US"/>
              <a:t>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9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B5501C-579E-C359-23C4-8BC1435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00FC13-8002-4AA3-E9F7-F39E382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 </a:t>
            </a:r>
            <a:r>
              <a:rPr lang="en-US" altLang="ko-KR"/>
              <a:t>– Classification - ImageNet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8ED44-9154-217E-36BF-D628AA319BEE}"/>
              </a:ext>
            </a:extLst>
          </p:cNvPr>
          <p:cNvSpPr txBox="1"/>
          <p:nvPr/>
        </p:nvSpPr>
        <p:spPr>
          <a:xfrm>
            <a:off x="838200" y="4256966"/>
            <a:ext cx="15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cock </a:t>
            </a:r>
            <a:r>
              <a:rPr lang="ko-KR" altLang="en-US"/>
              <a:t>이미지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6CAC8-6233-D912-197E-25F2C7EFC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t="5789" r="18355" b="3948"/>
          <a:stretch/>
        </p:blipFill>
        <p:spPr>
          <a:xfrm>
            <a:off x="92477" y="1463312"/>
            <a:ext cx="2715785" cy="2715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1C7EE-935B-25DD-3DD6-FF7D7688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62" y="1123164"/>
            <a:ext cx="3071243" cy="35999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38D99F-EC31-8AB8-E115-1BFE1E7EB3EB}"/>
              </a:ext>
            </a:extLst>
          </p:cNvPr>
          <p:cNvSpPr/>
          <p:nvPr/>
        </p:nvSpPr>
        <p:spPr>
          <a:xfrm>
            <a:off x="2827684" y="2923160"/>
            <a:ext cx="1047220" cy="21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95FF7-CC9E-E423-FA41-1341712313DB}"/>
              </a:ext>
            </a:extLst>
          </p:cNvPr>
          <p:cNvSpPr txBox="1"/>
          <p:nvPr/>
        </p:nvSpPr>
        <p:spPr>
          <a:xfrm>
            <a:off x="4343883" y="5505430"/>
            <a:ext cx="327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 도중 멈춤현상으로</a:t>
            </a:r>
            <a:endParaRPr lang="en-US" altLang="ko-KR"/>
          </a:p>
          <a:p>
            <a:r>
              <a:rPr lang="en-US" altLang="ko-KR"/>
              <a:t>10epoch</a:t>
            </a:r>
            <a:r>
              <a:rPr lang="ko-KR" altLang="en-US"/>
              <a:t> 학습한 </a:t>
            </a:r>
            <a:r>
              <a:rPr lang="en-US" altLang="ko-KR"/>
              <a:t>weight</a:t>
            </a:r>
            <a:r>
              <a:rPr lang="ko-KR" altLang="en-US"/>
              <a:t>사용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231264-6162-B1E6-9C63-DEF3F2561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2" t="5790" r="17512" b="4584"/>
          <a:stretch/>
        </p:blipFill>
        <p:spPr>
          <a:xfrm>
            <a:off x="6067926" y="1400958"/>
            <a:ext cx="2868292" cy="2864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DA8020-ECF9-E921-5929-C72528A8E74A}"/>
              </a:ext>
            </a:extLst>
          </p:cNvPr>
          <p:cNvSpPr txBox="1"/>
          <p:nvPr/>
        </p:nvSpPr>
        <p:spPr>
          <a:xfrm>
            <a:off x="6669887" y="4290268"/>
            <a:ext cx="19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tigershark </a:t>
            </a:r>
            <a:r>
              <a:rPr lang="ko-KR" altLang="en-US"/>
              <a:t>이미지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DEAA02-4225-0F1F-61CD-92CB84C76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218" y="1136339"/>
            <a:ext cx="2805923" cy="358681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7D2D4C-2E07-A46C-EC13-CA578BE2F0B8}"/>
              </a:ext>
            </a:extLst>
          </p:cNvPr>
          <p:cNvSpPr/>
          <p:nvPr/>
        </p:nvSpPr>
        <p:spPr>
          <a:xfrm>
            <a:off x="8977885" y="1752724"/>
            <a:ext cx="2166924" cy="3139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CF76D6-7B64-C4A3-CE5B-1599E8B2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026447"/>
            <a:ext cx="11129210" cy="2806134"/>
          </a:xfrm>
        </p:spPr>
        <p:txBody>
          <a:bodyPr/>
          <a:lstStyle/>
          <a:p>
            <a:r>
              <a:rPr lang="en-US" altLang="ko-KR" dirty="0"/>
              <a:t>Introduction</a:t>
            </a:r>
          </a:p>
          <a:p>
            <a:pPr lvl="1"/>
            <a:r>
              <a:rPr lang="ko-KR" altLang="en-US" dirty="0"/>
              <a:t>모델의 </a:t>
            </a:r>
            <a:r>
              <a:rPr lang="en-US" altLang="ko-KR" dirty="0"/>
              <a:t>layer </a:t>
            </a:r>
            <a:r>
              <a:rPr lang="ko-KR" altLang="en-US" dirty="0"/>
              <a:t>수⬆️</a:t>
            </a:r>
            <a:r>
              <a:rPr lang="en-US" altLang="ko-KR" dirty="0"/>
              <a:t> -&gt; </a:t>
            </a:r>
            <a:r>
              <a:rPr lang="ko-KR" altLang="en-US" dirty="0"/>
              <a:t>학습할 수 있는 </a:t>
            </a:r>
            <a:r>
              <a:rPr lang="en-US" altLang="ko-KR" dirty="0"/>
              <a:t>feature </a:t>
            </a:r>
            <a:r>
              <a:rPr lang="ko-KR" altLang="en-US" dirty="0"/>
              <a:t>풍부</a:t>
            </a:r>
            <a:endParaRPr lang="en-US" altLang="ko-KR" dirty="0"/>
          </a:p>
          <a:p>
            <a:pPr lvl="2"/>
            <a:r>
              <a:rPr lang="ko-KR" altLang="en-US" dirty="0"/>
              <a:t>선행연구 </a:t>
            </a:r>
            <a:r>
              <a:rPr lang="en-US" altLang="ko-KR" dirty="0"/>
              <a:t>- </a:t>
            </a:r>
            <a:r>
              <a:rPr lang="ko-KR" altLang="en-US" dirty="0"/>
              <a:t>모델의 깊이가 성능에 중요한 요소</a:t>
            </a:r>
            <a:endParaRPr lang="en-US" altLang="ko-KR" dirty="0"/>
          </a:p>
          <a:p>
            <a:pPr lvl="2"/>
            <a:endParaRPr lang="en-US" altLang="ko-KR" sz="900" dirty="0"/>
          </a:p>
          <a:p>
            <a:pPr lvl="1"/>
            <a:r>
              <a:rPr lang="en-US" altLang="ko-KR" dirty="0"/>
              <a:t>Q.</a:t>
            </a:r>
            <a:r>
              <a:rPr lang="ko-KR" altLang="en-US" dirty="0"/>
              <a:t> 무조건 모델의 </a:t>
            </a:r>
            <a:r>
              <a:rPr lang="en-US" altLang="ko-KR" dirty="0"/>
              <a:t>depth</a:t>
            </a:r>
            <a:r>
              <a:rPr lang="ko-KR" altLang="en-US" dirty="0"/>
              <a:t>가 깊으면 성능이 좋은가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A. Vanishing, exploding gradients – convergence </a:t>
            </a:r>
            <a:r>
              <a:rPr lang="ko-KR" altLang="en-US" dirty="0"/>
              <a:t>방해</a:t>
            </a:r>
            <a:r>
              <a:rPr lang="en-US" altLang="ko-KR" dirty="0"/>
              <a:t>, SGD</a:t>
            </a:r>
            <a:r>
              <a:rPr lang="ko-KR" altLang="en-US" dirty="0"/>
              <a:t>로 해결</a:t>
            </a:r>
            <a:endParaRPr lang="en-US" altLang="ko-KR" dirty="0"/>
          </a:p>
          <a:p>
            <a:pPr lvl="2"/>
            <a:r>
              <a:rPr lang="en-US" altLang="ko-KR" dirty="0"/>
              <a:t>A2. Degradation Problem – accuracy </a:t>
            </a:r>
            <a:r>
              <a:rPr lang="ko-KR" altLang="en-US" dirty="0"/>
              <a:t>포화</a:t>
            </a:r>
            <a:r>
              <a:rPr lang="en-US" altLang="ko-KR" dirty="0"/>
              <a:t>+</a:t>
            </a:r>
            <a:r>
              <a:rPr lang="ko-KR" altLang="en-US" dirty="0"/>
              <a:t>빠르게 하락</a:t>
            </a:r>
            <a:r>
              <a:rPr lang="en-US" altLang="ko-KR" dirty="0"/>
              <a:t>, overfitting</a:t>
            </a:r>
            <a:r>
              <a:rPr lang="ko-KR" altLang="en-US" dirty="0"/>
              <a:t>이 원인이 아님</a:t>
            </a:r>
            <a:endParaRPr lang="en-US" altLang="ko-KR" dirty="0"/>
          </a:p>
          <a:p>
            <a:pPr lvl="2"/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en-US" altLang="ko-KR" b="1" dirty="0"/>
              <a:t>Residual Learning Framework </a:t>
            </a:r>
            <a:r>
              <a:rPr lang="ko-KR" altLang="en-US" dirty="0"/>
              <a:t>도입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0DD8FB-654E-2777-92AF-18CBAE25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C2C4DC-E256-EF4B-3F8B-068A7FF5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Resnet </a:t>
            </a:r>
            <a:r>
              <a:rPr lang="ko-KR" altLang="en-US" dirty="0"/>
              <a:t>논문리뷰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AEB137-D17C-23EC-69A4-D2AB76B2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926" y="1315166"/>
            <a:ext cx="4219074" cy="146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725114-A3BB-C774-A78C-1743D7F84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7" t="7606" r="18085"/>
          <a:stretch/>
        </p:blipFill>
        <p:spPr bwMode="auto">
          <a:xfrm>
            <a:off x="480868" y="4138863"/>
            <a:ext cx="3898627" cy="22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34471-A8AC-98C1-C463-7CAD635B4028}"/>
              </a:ext>
            </a:extLst>
          </p:cNvPr>
          <p:cNvSpPr txBox="1"/>
          <p:nvPr/>
        </p:nvSpPr>
        <p:spPr>
          <a:xfrm>
            <a:off x="2913827" y="406293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H(x) = F(x) + 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DA595-87B1-01B0-9DBC-2436F7162570}"/>
              </a:ext>
            </a:extLst>
          </p:cNvPr>
          <p:cNvSpPr txBox="1"/>
          <p:nvPr/>
        </p:nvSpPr>
        <p:spPr>
          <a:xfrm>
            <a:off x="4851844" y="4015144"/>
            <a:ext cx="68482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H(x) : </a:t>
            </a:r>
            <a:r>
              <a:rPr lang="ko-KR" altLang="en-US" dirty="0"/>
              <a:t>기존</a:t>
            </a:r>
            <a:r>
              <a:rPr lang="en-US" altLang="ko-KR" dirty="0"/>
              <a:t>(underlying)</a:t>
            </a:r>
            <a:r>
              <a:rPr lang="ko-KR" altLang="en-US" dirty="0"/>
              <a:t> </a:t>
            </a:r>
            <a:r>
              <a:rPr lang="en-US" altLang="ko-KR" dirty="0"/>
              <a:t>mapping</a:t>
            </a:r>
          </a:p>
          <a:p>
            <a:r>
              <a:rPr lang="en-US" altLang="ko-KR" dirty="0"/>
              <a:t>F(x) : stacked nonlinear layer </a:t>
            </a:r>
          </a:p>
          <a:p>
            <a:endParaRPr lang="en-US" altLang="ko-KR" dirty="0"/>
          </a:p>
          <a:p>
            <a:r>
              <a:rPr lang="en-US" altLang="ko-KR" dirty="0"/>
              <a:t>F(x)+x : shortcut connection</a:t>
            </a:r>
            <a:r>
              <a:rPr lang="ko-KR" altLang="en-US" dirty="0"/>
              <a:t>을 가진 </a:t>
            </a:r>
            <a:r>
              <a:rPr lang="en-US" altLang="ko-KR" dirty="0"/>
              <a:t>feedforward neural network</a:t>
            </a:r>
          </a:p>
          <a:p>
            <a:r>
              <a:rPr lang="en-US" altLang="ko-KR" sz="1400" dirty="0"/>
              <a:t> = Underlying mapping + input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를 건너뛰므로 </a:t>
            </a:r>
            <a:r>
              <a:rPr lang="en-US" altLang="ko-KR" dirty="0"/>
              <a:t>Skip Connection</a:t>
            </a:r>
            <a:r>
              <a:rPr lang="ko-KR" altLang="en-US" dirty="0"/>
              <a:t>으로 부르기도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효과</a:t>
            </a:r>
            <a:r>
              <a:rPr lang="en-US" altLang="ko-KR" dirty="0"/>
              <a:t>1. Optimize</a:t>
            </a:r>
            <a:r>
              <a:rPr lang="ko-KR" altLang="en-US" dirty="0"/>
              <a:t>하기 쉬움</a:t>
            </a:r>
            <a:endParaRPr lang="en-US" altLang="ko-KR" dirty="0"/>
          </a:p>
          <a:p>
            <a:r>
              <a:rPr lang="ko-KR" altLang="en-US" dirty="0"/>
              <a:t>효과</a:t>
            </a:r>
            <a:r>
              <a:rPr lang="en-US" altLang="ko-KR" dirty="0"/>
              <a:t>2. Depth </a:t>
            </a:r>
            <a:r>
              <a:rPr lang="ko-KR" altLang="en-US" dirty="0"/>
              <a:t>증가 </a:t>
            </a:r>
            <a:r>
              <a:rPr lang="en-US" altLang="ko-KR" dirty="0"/>
              <a:t>+ accuracy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26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A20A74-03E5-16B2-7315-0CC40B14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altLang="ko-KR" dirty="0"/>
              <a:t>Residual Representation</a:t>
            </a:r>
          </a:p>
          <a:p>
            <a:pPr lvl="1"/>
            <a:r>
              <a:rPr lang="ko-KR" altLang="en-US" dirty="0"/>
              <a:t>벡터 양자화에서 </a:t>
            </a:r>
            <a:r>
              <a:rPr lang="en-US" altLang="ko-KR" dirty="0"/>
              <a:t>residual vector</a:t>
            </a:r>
            <a:r>
              <a:rPr lang="ko-KR" altLang="en-US" dirty="0"/>
              <a:t>를 인코딩하는 것이 </a:t>
            </a:r>
            <a:r>
              <a:rPr lang="en-US" altLang="ko-KR" dirty="0"/>
              <a:t>original vector</a:t>
            </a:r>
            <a:r>
              <a:rPr lang="ko-KR" altLang="en-US" dirty="0"/>
              <a:t>를 인코딩하는 것보다 효과적</a:t>
            </a:r>
            <a:endParaRPr lang="en-US" altLang="ko-KR" dirty="0"/>
          </a:p>
          <a:p>
            <a:pPr lvl="2"/>
            <a:r>
              <a:rPr lang="ko-KR" altLang="en-US" sz="1800" dirty="0"/>
              <a:t>벡터 양자화</a:t>
            </a:r>
            <a:r>
              <a:rPr lang="en-US" altLang="ko-KR" sz="1800" dirty="0"/>
              <a:t>: feature</a:t>
            </a:r>
            <a:r>
              <a:rPr lang="ko-KR" altLang="en-US" sz="1800" dirty="0"/>
              <a:t> </a:t>
            </a:r>
            <a:r>
              <a:rPr lang="en-US" altLang="ko-KR" sz="1800" dirty="0"/>
              <a:t>vector</a:t>
            </a:r>
            <a:r>
              <a:rPr lang="ko-KR" altLang="en-US" sz="1800" dirty="0"/>
              <a:t> </a:t>
            </a:r>
            <a:r>
              <a:rPr lang="en-US" altLang="ko-KR" sz="1800" dirty="0"/>
              <a:t>X</a:t>
            </a:r>
            <a:r>
              <a:rPr lang="ko-KR" altLang="en-US" sz="1800" dirty="0"/>
              <a:t>를 </a:t>
            </a:r>
            <a:r>
              <a:rPr lang="en-US" altLang="ko-KR" sz="1800" dirty="0"/>
              <a:t>class vector Y</a:t>
            </a:r>
            <a:r>
              <a:rPr lang="ko-KR" altLang="en-US" sz="1800" dirty="0"/>
              <a:t>로 매핑하는 것</a:t>
            </a:r>
            <a:r>
              <a:rPr lang="en-US" altLang="ko-KR" sz="1800" dirty="0"/>
              <a:t>. </a:t>
            </a:r>
            <a:r>
              <a:rPr lang="ko-KR" altLang="en-US" sz="1800" dirty="0"/>
              <a:t>비전 문제에서 </a:t>
            </a:r>
            <a:r>
              <a:rPr lang="ko-KR" altLang="en-US" sz="1800" dirty="0" err="1"/>
              <a:t>편미분</a:t>
            </a:r>
            <a:r>
              <a:rPr lang="ko-KR" altLang="en-US" sz="1800" dirty="0"/>
              <a:t> 방정식을 풀기 위해 </a:t>
            </a:r>
            <a:r>
              <a:rPr lang="en-US" altLang="ko-KR" sz="1800" dirty="0"/>
              <a:t>multi-grid </a:t>
            </a:r>
            <a:r>
              <a:rPr lang="ko-KR" altLang="en-US" sz="1800" dirty="0"/>
              <a:t>방식을 많이 사용함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여러 </a:t>
            </a:r>
            <a:r>
              <a:rPr lang="en-US" altLang="ko-KR" sz="1800" dirty="0"/>
              <a:t>scale</a:t>
            </a:r>
            <a:r>
              <a:rPr lang="ko-KR" altLang="en-US" sz="1800" dirty="0"/>
              <a:t>을 잇기 위해 </a:t>
            </a:r>
            <a:r>
              <a:rPr lang="en-US" altLang="ko-KR" sz="1800" dirty="0"/>
              <a:t>residual vector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1"/>
            <a:r>
              <a:rPr lang="ko-KR" altLang="en-US" sz="2200" dirty="0"/>
              <a:t>방법의 변환으로 </a:t>
            </a:r>
            <a:r>
              <a:rPr lang="en-US" altLang="ko-KR" sz="2200" dirty="0"/>
              <a:t>optimize</a:t>
            </a:r>
            <a:r>
              <a:rPr lang="ko-KR" altLang="en-US" sz="2200" dirty="0"/>
              <a:t>가능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r>
              <a:rPr lang="en-US" altLang="ko-KR" dirty="0"/>
              <a:t>Shortcut Connection</a:t>
            </a:r>
          </a:p>
          <a:p>
            <a:pPr lvl="1"/>
            <a:r>
              <a:rPr lang="en-US" altLang="ko-KR" dirty="0"/>
              <a:t>Input-Output </a:t>
            </a:r>
            <a:r>
              <a:rPr lang="ko-KR" altLang="en-US" dirty="0"/>
              <a:t>연결의 여러 방법들</a:t>
            </a:r>
            <a:endParaRPr lang="en-US" altLang="ko-KR" dirty="0"/>
          </a:p>
          <a:p>
            <a:pPr lvl="1"/>
            <a:r>
              <a:rPr lang="en-US" altLang="ko-KR" sz="1800" dirty="0"/>
              <a:t>Auxiliary Classifier, Inception</a:t>
            </a:r>
            <a:r>
              <a:rPr lang="ko-KR" altLang="en-US" sz="1800" dirty="0"/>
              <a:t>의 </a:t>
            </a:r>
            <a:r>
              <a:rPr lang="en-US" altLang="ko-KR" sz="1800" dirty="0"/>
              <a:t>Shortcut branch, Highway Network</a:t>
            </a:r>
          </a:p>
          <a:p>
            <a:pPr lvl="1"/>
            <a:r>
              <a:rPr lang="en-US" altLang="ko-KR" dirty="0" err="1"/>
              <a:t>ResNet</a:t>
            </a:r>
            <a:r>
              <a:rPr lang="ko-KR" altLang="en-US" dirty="0"/>
              <a:t>의 </a:t>
            </a:r>
            <a:r>
              <a:rPr lang="en-US" altLang="ko-KR" dirty="0"/>
              <a:t>shortcut</a:t>
            </a:r>
            <a:r>
              <a:rPr lang="ko-KR" altLang="en-US" dirty="0"/>
              <a:t>은 </a:t>
            </a:r>
            <a:r>
              <a:rPr lang="en-US" altLang="ko-KR" dirty="0"/>
              <a:t>parameter</a:t>
            </a:r>
            <a:r>
              <a:rPr lang="ko-KR" altLang="en-US" dirty="0"/>
              <a:t>없으며 </a:t>
            </a:r>
            <a:r>
              <a:rPr lang="en-US" altLang="ko-KR" dirty="0"/>
              <a:t>gate</a:t>
            </a:r>
            <a:r>
              <a:rPr lang="ko-KR" altLang="en-US" dirty="0"/>
              <a:t> 항상 열려 있음</a:t>
            </a:r>
            <a:endParaRPr lang="en-US" altLang="ko-KR" dirty="0"/>
          </a:p>
          <a:p>
            <a:pPr lvl="2"/>
            <a:r>
              <a:rPr lang="ko-KR" altLang="en-US" dirty="0"/>
              <a:t>모든 정보 통과됨</a:t>
            </a:r>
            <a:r>
              <a:rPr lang="en-US" altLang="ko-KR" dirty="0"/>
              <a:t>-&gt; </a:t>
            </a:r>
            <a:r>
              <a:rPr lang="ko-KR" altLang="en-US" dirty="0"/>
              <a:t>지속적으로 </a:t>
            </a:r>
            <a:r>
              <a:rPr lang="en-US" altLang="ko-KR" dirty="0"/>
              <a:t>residual function </a:t>
            </a:r>
            <a:r>
              <a:rPr lang="ko-KR" altLang="en-US" dirty="0"/>
              <a:t>학습 가능 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BF9F59-E40F-D91B-1DC8-AB4D5A75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7BFDE0-FDDC-2238-E65B-AAD2DDF8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90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61454</TotalTime>
  <Words>1287</Words>
  <Application>Microsoft Office PowerPoint</Application>
  <PresentationFormat>와이드스크린</PresentationFormat>
  <Paragraphs>208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Courier New</vt:lpstr>
      <vt:lpstr>Office 테마</vt:lpstr>
      <vt:lpstr>ResNet (1)</vt:lpstr>
      <vt:lpstr>Index</vt:lpstr>
      <vt:lpstr>VGG16 Result(이전결과)</vt:lpstr>
      <vt:lpstr>전처리 변경</vt:lpstr>
      <vt:lpstr>결과</vt:lpstr>
      <vt:lpstr>VGG16 – Classification - Cifar10</vt:lpstr>
      <vt:lpstr>VGG16 – Classification - ImageNet</vt:lpstr>
      <vt:lpstr>Resnet 논문리뷰</vt:lpstr>
      <vt:lpstr>2. Related Work</vt:lpstr>
      <vt:lpstr>3. Deep Residual Learning</vt:lpstr>
      <vt:lpstr>3. Deep Residual Learning</vt:lpstr>
      <vt:lpstr>3. Deep Residual Learning</vt:lpstr>
      <vt:lpstr>3. Deep Residual Learning</vt:lpstr>
      <vt:lpstr>4. Experiments</vt:lpstr>
      <vt:lpstr>4. Experiments</vt:lpstr>
      <vt:lpstr>4. Experiments</vt:lpstr>
      <vt:lpstr>4.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53</cp:revision>
  <dcterms:created xsi:type="dcterms:W3CDTF">2024-03-07T04:24:07Z</dcterms:created>
  <dcterms:modified xsi:type="dcterms:W3CDTF">2024-04-29T07:35:41Z</dcterms:modified>
</cp:coreProperties>
</file>