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46" r:id="rId4"/>
    <p:sldId id="350" r:id="rId5"/>
    <p:sldId id="352" r:id="rId6"/>
    <p:sldId id="351" r:id="rId7"/>
    <p:sldId id="357" r:id="rId8"/>
    <p:sldId id="356" r:id="rId9"/>
    <p:sldId id="347" r:id="rId10"/>
    <p:sldId id="344" r:id="rId11"/>
    <p:sldId id="349" r:id="rId12"/>
    <p:sldId id="34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VGG16 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VERY DEEP CONVOLUTIONAL NETWORKS FOR LARGESCALE IMAGE RECOGNITION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2024-04-01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E4A483-88BD-7417-98AB-8E28459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1C759D-7DCB-AEB9-573F-54C3005C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VGG16 Imagenet-mini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011F8-0C65-C8EA-5FDD-1EA2DAA6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37" y="681037"/>
            <a:ext cx="3382118" cy="5969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FD604D-2A2E-944A-851D-98A54B27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555" y="681037"/>
            <a:ext cx="3382118" cy="5982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2CD806-1489-5079-719F-F73447A2BEB6}"/>
              </a:ext>
            </a:extLst>
          </p:cNvPr>
          <p:cNvSpPr txBox="1"/>
          <p:nvPr/>
        </p:nvSpPr>
        <p:spPr>
          <a:xfrm>
            <a:off x="8172214" y="2162189"/>
            <a:ext cx="3291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ImageNet-mini </a:t>
            </a:r>
            <a:r>
              <a:rPr lang="ko-KR" altLang="en-US"/>
              <a:t>데이터셋에서 </a:t>
            </a:r>
            <a:endParaRPr lang="en-US" altLang="ko-KR"/>
          </a:p>
          <a:p>
            <a:r>
              <a:rPr lang="ko-KR" altLang="en-US"/>
              <a:t>감소</a:t>
            </a:r>
            <a:r>
              <a:rPr lang="en-US" altLang="ko-KR"/>
              <a:t>/</a:t>
            </a:r>
            <a:r>
              <a:rPr lang="ko-KR" altLang="en-US"/>
              <a:t>증가 개형 확인</a:t>
            </a:r>
          </a:p>
        </p:txBody>
      </p:sp>
    </p:spTree>
    <p:extLst>
      <p:ext uri="{BB962C8B-B14F-4D97-AF65-F5344CB8AC3E}">
        <p14:creationId xmlns:p14="http://schemas.microsoft.com/office/powerpoint/2010/main" val="22819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82A1EC-1720-9BB0-F2B9-9214C610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895261-4080-98F1-9689-C3A074B4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VGG16 - ImageNet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2BD2A2-3AC4-310A-1BF1-91F5FAB5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37" y="173932"/>
            <a:ext cx="3914308" cy="2088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261BC6-3EF0-4648-AB9F-0C796DFA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36" y="2445172"/>
            <a:ext cx="3914307" cy="20349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B81B8D-9F47-9A41-12DD-4B9E5359C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40" y="4760828"/>
            <a:ext cx="4010071" cy="19734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65DF2E-C8E0-2F90-C219-0602ED695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835" y="4599179"/>
            <a:ext cx="4074985" cy="2142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81F4FC-365D-D36E-53B1-C7970DD469E1}"/>
              </a:ext>
            </a:extLst>
          </p:cNvPr>
          <p:cNvSpPr txBox="1"/>
          <p:nvPr/>
        </p:nvSpPr>
        <p:spPr>
          <a:xfrm>
            <a:off x="838200" y="868341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20epochs </a:t>
            </a:r>
            <a:r>
              <a:rPr lang="ko-KR" altLang="en-US"/>
              <a:t>진행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88E9728-161A-0851-CB1E-20E423CDAE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82" r="6493"/>
          <a:stretch/>
        </p:blipFill>
        <p:spPr>
          <a:xfrm>
            <a:off x="536745" y="1248813"/>
            <a:ext cx="4536452" cy="3464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EC8BE9-88DB-CA5F-88C9-5475AF88A1F6}"/>
              </a:ext>
            </a:extLst>
          </p:cNvPr>
          <p:cNvSpPr txBox="1"/>
          <p:nvPr/>
        </p:nvSpPr>
        <p:spPr>
          <a:xfrm>
            <a:off x="5375425" y="110216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accuracy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928ECE-45EF-5AE7-4741-012B46E1F60C}"/>
              </a:ext>
            </a:extLst>
          </p:cNvPr>
          <p:cNvSpPr txBox="1"/>
          <p:nvPr/>
        </p:nvSpPr>
        <p:spPr>
          <a:xfrm>
            <a:off x="5375425" y="3245898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loss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EAF56E-6B6D-0BC0-6B1D-DFBFAD51DF09}"/>
              </a:ext>
            </a:extLst>
          </p:cNvPr>
          <p:cNvSpPr txBox="1"/>
          <p:nvPr/>
        </p:nvSpPr>
        <p:spPr>
          <a:xfrm>
            <a:off x="5375425" y="5315361"/>
            <a:ext cx="108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top-5</a:t>
            </a:r>
          </a:p>
          <a:p>
            <a:r>
              <a:rPr lang="en-US" altLang="ko-KR"/>
              <a:t>accuracy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04E695-3BAF-EC80-3F64-62D521AA59E9}"/>
              </a:ext>
            </a:extLst>
          </p:cNvPr>
          <p:cNvSpPr txBox="1"/>
          <p:nvPr/>
        </p:nvSpPr>
        <p:spPr>
          <a:xfrm>
            <a:off x="168744" y="53153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319C9A-7C9B-4B57-3186-D31D7B85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84E3F00-57FB-3AB6-B8BE-81C9EF01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AlexNet - ImageNet</a:t>
            </a:r>
            <a:endParaRPr lang="ko-KR" altLang="en-US"/>
          </a:p>
        </p:txBody>
      </p:sp>
      <p:pic>
        <p:nvPicPr>
          <p:cNvPr id="6" name="그림 5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E1C7319F-20F0-4A6F-EFBB-F3E0CCB8F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" r="7420"/>
          <a:stretch/>
        </p:blipFill>
        <p:spPr>
          <a:xfrm>
            <a:off x="6841067" y="2540741"/>
            <a:ext cx="5269089" cy="39775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703120-05EF-DBAD-A790-3DE96718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1144742"/>
            <a:ext cx="7273676" cy="814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41E640-3294-FE8A-9FAE-925DE738D870}"/>
              </a:ext>
            </a:extLst>
          </p:cNvPr>
          <p:cNvSpPr txBox="1"/>
          <p:nvPr/>
        </p:nvSpPr>
        <p:spPr>
          <a:xfrm>
            <a:off x="564587" y="1990950"/>
            <a:ext cx="672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Test Loss,                  Accuracy,                 Top-5 accuracy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1C5B0-914B-20D7-2635-CF2EA25E8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4" y="2699922"/>
            <a:ext cx="6860568" cy="333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B3173F-4310-E74A-61B8-245F7CEE4410}"/>
              </a:ext>
            </a:extLst>
          </p:cNvPr>
          <p:cNvSpPr txBox="1"/>
          <p:nvPr/>
        </p:nvSpPr>
        <p:spPr>
          <a:xfrm>
            <a:off x="194734" y="3050349"/>
            <a:ext cx="7089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lr </a:t>
            </a:r>
            <a:r>
              <a:rPr lang="ko-KR" altLang="en-US" sz="1600"/>
              <a:t>감소 없이 </a:t>
            </a:r>
            <a:r>
              <a:rPr lang="en-US" altLang="ko-KR" sz="1600"/>
              <a:t>90epoch</a:t>
            </a:r>
            <a:r>
              <a:rPr lang="ko-KR" altLang="en-US" sz="1600"/>
              <a:t>까지 학습이 진행됨</a:t>
            </a:r>
            <a:endParaRPr lang="en-US" altLang="ko-KR" sz="1600"/>
          </a:p>
          <a:p>
            <a:r>
              <a:rPr lang="en-US" altLang="ko-KR" sz="1600"/>
              <a:t>ReduceLROnPleateau</a:t>
            </a:r>
            <a:r>
              <a:rPr lang="ko-KR" altLang="en-US" sz="1600"/>
              <a:t>의 </a:t>
            </a:r>
            <a:r>
              <a:rPr lang="en-US" altLang="ko-KR" sz="1600"/>
              <a:t>patience</a:t>
            </a:r>
            <a:r>
              <a:rPr lang="ko-KR" altLang="en-US" sz="1600"/>
              <a:t>를 </a:t>
            </a:r>
            <a:r>
              <a:rPr lang="en-US" altLang="ko-KR" sz="1600"/>
              <a:t>5</a:t>
            </a:r>
            <a:r>
              <a:rPr lang="ko-KR" altLang="en-US" sz="1600"/>
              <a:t>로 크게 지정하였기 때문이라고 추정</a:t>
            </a:r>
            <a:endParaRPr lang="en-US" altLang="ko-KR" sz="1600"/>
          </a:p>
          <a:p>
            <a:endParaRPr lang="ko-KR" altLang="en-US" sz="16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6219D4-ED73-4BDD-E265-39F9C1EC0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80" y="3593946"/>
            <a:ext cx="5413720" cy="276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1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VGG16</a:t>
            </a:r>
            <a:r>
              <a:rPr lang="ko-KR" altLang="en-US"/>
              <a:t> </a:t>
            </a:r>
            <a:r>
              <a:rPr lang="en-US" altLang="ko-KR"/>
              <a:t>–</a:t>
            </a:r>
            <a:r>
              <a:rPr lang="ko-KR" altLang="en-US"/>
              <a:t> </a:t>
            </a:r>
            <a:r>
              <a:rPr lang="en-US" altLang="ko-KR"/>
              <a:t>Cifar10,</a:t>
            </a:r>
            <a:r>
              <a:rPr lang="ko-KR" altLang="en-US"/>
              <a:t> </a:t>
            </a:r>
            <a:r>
              <a:rPr lang="en-US" altLang="ko-KR"/>
              <a:t>ImageNet_mini, ImageNet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Weight decay vs. L2 regularizer</a:t>
            </a:r>
          </a:p>
          <a:p>
            <a:pPr>
              <a:lnSpc>
                <a:spcPct val="150000"/>
              </a:lnSpc>
            </a:pPr>
            <a:r>
              <a:rPr lang="en-US" altLang="ko-KR"/>
              <a:t>AlexNet - ImageNet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E4A483-88BD-7417-98AB-8E28459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1C759D-7DCB-AEB9-573F-54C3005C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VGG16 Cifar10 – l2, weight decay </a:t>
            </a:r>
            <a:r>
              <a:rPr lang="ko-KR" altLang="en-US"/>
              <a:t>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D742D6-76CB-D2D5-6F4D-399FBF5D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1" y="1006824"/>
            <a:ext cx="5868219" cy="45154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2EFE20-7BB7-F93B-1CDB-A5E49FC14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3" y="3429000"/>
            <a:ext cx="5184506" cy="1196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AF4C47-2454-5A68-93B2-EB4310F18C12}"/>
              </a:ext>
            </a:extLst>
          </p:cNvPr>
          <p:cNvSpPr txBox="1"/>
          <p:nvPr/>
        </p:nvSpPr>
        <p:spPr>
          <a:xfrm>
            <a:off x="6515100" y="1873956"/>
            <a:ext cx="437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l2,</a:t>
            </a:r>
            <a:r>
              <a:rPr lang="ko-KR" altLang="en-US"/>
              <a:t> </a:t>
            </a:r>
            <a:r>
              <a:rPr lang="en-US" altLang="ko-KR"/>
              <a:t>weight</a:t>
            </a:r>
            <a:r>
              <a:rPr lang="ko-KR" altLang="en-US"/>
              <a:t> </a:t>
            </a:r>
            <a:r>
              <a:rPr lang="en-US" altLang="ko-KR"/>
              <a:t>decay</a:t>
            </a:r>
            <a:r>
              <a:rPr lang="ko-KR" altLang="en-US"/>
              <a:t> 각각 적용 시 결과 확인</a:t>
            </a:r>
          </a:p>
        </p:txBody>
      </p:sp>
    </p:spTree>
    <p:extLst>
      <p:ext uri="{BB962C8B-B14F-4D97-AF65-F5344CB8AC3E}">
        <p14:creationId xmlns:p14="http://schemas.microsoft.com/office/powerpoint/2010/main" val="397704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E4A483-88BD-7417-98AB-8E28459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1C759D-7DCB-AEB9-573F-54C3005C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VGG16 Cifar10 – l2 </a:t>
            </a:r>
            <a:r>
              <a:rPr lang="ko-KR" altLang="en-US"/>
              <a:t>삭제</a:t>
            </a:r>
            <a:r>
              <a:rPr lang="en-US" altLang="ko-KR"/>
              <a:t>, weight decay </a:t>
            </a:r>
            <a:r>
              <a:rPr lang="ko-KR" altLang="en-US"/>
              <a:t>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AAE809-6DF0-D6A6-1983-1B1E12F7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22" y="1067230"/>
            <a:ext cx="5621977" cy="4230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A81CA0-7077-7690-F58B-3CFDA58A5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14" y="3429000"/>
            <a:ext cx="5624375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E4A483-88BD-7417-98AB-8E28459D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61C759D-7DCB-AEB9-573F-54C3005C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VGG16 Cifar10 – l2 </a:t>
            </a:r>
            <a:r>
              <a:rPr lang="ko-KR" altLang="en-US"/>
              <a:t>삭제</a:t>
            </a:r>
            <a:r>
              <a:rPr lang="en-US" altLang="ko-KR"/>
              <a:t>, weight decay </a:t>
            </a:r>
            <a:r>
              <a:rPr lang="ko-KR" altLang="en-US"/>
              <a:t>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46B9F9-9504-0921-B6CA-99009483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52" y="1120523"/>
            <a:ext cx="5792008" cy="43916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CB657F-DE28-FE10-32C4-ACFD048C8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07"/>
          <a:stretch/>
        </p:blipFill>
        <p:spPr>
          <a:xfrm>
            <a:off x="6371160" y="3770490"/>
            <a:ext cx="5504751" cy="1044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3DEFF0-6B81-8D9F-B4B5-DD789813D786}"/>
              </a:ext>
            </a:extLst>
          </p:cNvPr>
          <p:cNvSpPr txBox="1"/>
          <p:nvPr/>
        </p:nvSpPr>
        <p:spPr>
          <a:xfrm>
            <a:off x="6515100" y="1873956"/>
            <a:ext cx="483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SGD</a:t>
            </a:r>
            <a:r>
              <a:rPr lang="ko-KR" altLang="en-US"/>
              <a:t>에 </a:t>
            </a:r>
            <a:r>
              <a:rPr lang="en-US" altLang="ko-KR"/>
              <a:t>weight decay</a:t>
            </a:r>
            <a:r>
              <a:rPr lang="ko-KR" altLang="en-US"/>
              <a:t>를 추가한 것이 </a:t>
            </a:r>
            <a:endParaRPr lang="en-US" altLang="ko-KR"/>
          </a:p>
          <a:p>
            <a:r>
              <a:rPr lang="ko-KR" altLang="en-US"/>
              <a:t>현재 모델의 성능에 좋은 영향을 끼침을 확인</a:t>
            </a:r>
          </a:p>
        </p:txBody>
      </p:sp>
    </p:spTree>
    <p:extLst>
      <p:ext uri="{BB962C8B-B14F-4D97-AF65-F5344CB8AC3E}">
        <p14:creationId xmlns:p14="http://schemas.microsoft.com/office/powerpoint/2010/main" val="334841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6F9EFF-8FC6-966B-BB7C-2B43AB32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5B411E-541D-0BEA-01B2-7B96F0AC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Weight decay vs. L2 regularizer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D4E011-C069-5AC7-781C-71FB8CE1C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4713"/>
            <a:ext cx="4113171" cy="212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11CF7E-791A-668B-EF89-EFE9C3D817EF}"/>
              </a:ext>
            </a:extLst>
          </p:cNvPr>
          <p:cNvSpPr txBox="1"/>
          <p:nvPr/>
        </p:nvSpPr>
        <p:spPr>
          <a:xfrm>
            <a:off x="620889" y="926949"/>
            <a:ext cx="1013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딥러닝의 </a:t>
            </a:r>
            <a:r>
              <a:rPr lang="en-US" altLang="ko-KR" b="1"/>
              <a:t>Regularization</a:t>
            </a:r>
          </a:p>
          <a:p>
            <a:r>
              <a:rPr lang="en-US" altLang="ko-KR"/>
              <a:t>	- </a:t>
            </a:r>
            <a:r>
              <a:rPr lang="ko-KR" altLang="en-US"/>
              <a:t>모델의 오버피팅을 방지하기 위한 규제 방법</a:t>
            </a:r>
            <a:endParaRPr lang="en-US" altLang="ko-KR"/>
          </a:p>
          <a:p>
            <a:r>
              <a:rPr lang="en-US" altLang="ko-KR"/>
              <a:t>	- </a:t>
            </a:r>
            <a:r>
              <a:rPr lang="ko-KR" altLang="en-US"/>
              <a:t>특정 </a:t>
            </a:r>
            <a:r>
              <a:rPr lang="en-US" altLang="ko-KR"/>
              <a:t>weight</a:t>
            </a:r>
            <a:r>
              <a:rPr lang="ko-KR" altLang="en-US"/>
              <a:t>가 너무 커지는 것 </a:t>
            </a:r>
            <a:r>
              <a:rPr lang="en-US" altLang="ko-KR"/>
              <a:t>–</a:t>
            </a:r>
            <a:r>
              <a:rPr lang="ko-KR" altLang="en-US"/>
              <a:t> 모델의 일반화 성능 떨어뜨림 </a:t>
            </a:r>
            <a:r>
              <a:rPr lang="en-US" altLang="ko-KR"/>
              <a:t>- </a:t>
            </a:r>
            <a:r>
              <a:rPr lang="ko-KR" altLang="en-US"/>
              <a:t>오버피팅 유도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A55F9D-F133-5F83-52C3-CB7104E5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89" y="2358280"/>
            <a:ext cx="5803045" cy="136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0CEF8-3E16-4D3F-F70A-5E376CD9A0D3}"/>
              </a:ext>
            </a:extLst>
          </p:cNvPr>
          <p:cNvSpPr txBox="1"/>
          <p:nvPr/>
        </p:nvSpPr>
        <p:spPr>
          <a:xfrm>
            <a:off x="620889" y="2097071"/>
            <a:ext cx="1013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/>
              <a:t>L1, L2 regularization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CEF6D-B53A-6279-43B0-BCFBD225CF39}"/>
              </a:ext>
            </a:extLst>
          </p:cNvPr>
          <p:cNvSpPr txBox="1"/>
          <p:nvPr/>
        </p:nvSpPr>
        <p:spPr>
          <a:xfrm>
            <a:off x="620889" y="4510906"/>
            <a:ext cx="251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L1 regularization </a:t>
            </a:r>
          </a:p>
          <a:p>
            <a:r>
              <a:rPr lang="en-US" altLang="ko-KR"/>
              <a:t>(Lasso Regularization)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85D36-E542-273B-7570-B6AAC3D4815C}"/>
              </a:ext>
            </a:extLst>
          </p:cNvPr>
          <p:cNvSpPr txBox="1"/>
          <p:nvPr/>
        </p:nvSpPr>
        <p:spPr>
          <a:xfrm>
            <a:off x="620889" y="5771514"/>
            <a:ext cx="259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L2 regularization</a:t>
            </a:r>
          </a:p>
          <a:p>
            <a:r>
              <a:rPr lang="en-US" altLang="ko-KR"/>
              <a:t>(Ridge Regularization)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34650-140A-D826-EC32-98486A1028FB}"/>
              </a:ext>
            </a:extLst>
          </p:cNvPr>
          <p:cNvSpPr txBox="1"/>
          <p:nvPr/>
        </p:nvSpPr>
        <p:spPr>
          <a:xfrm>
            <a:off x="3443111" y="4614287"/>
            <a:ext cx="8207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weight</a:t>
            </a:r>
            <a:r>
              <a:rPr lang="ko-KR" altLang="en-US" sz="1600"/>
              <a:t>의 절댓값에 비레하는 항 </a:t>
            </a:r>
            <a:r>
              <a:rPr lang="en-US" altLang="ko-KR" sz="1600"/>
              <a:t>|w|</a:t>
            </a:r>
            <a:r>
              <a:rPr lang="ko-KR" altLang="en-US" sz="1600"/>
              <a:t>을 추가</a:t>
            </a:r>
            <a:r>
              <a:rPr lang="en-US" altLang="ko-KR" sz="1600"/>
              <a:t> - weight</a:t>
            </a:r>
            <a:r>
              <a:rPr lang="ko-KR" altLang="en-US" sz="1600"/>
              <a:t>가 정확히 </a:t>
            </a:r>
            <a:r>
              <a:rPr lang="en-US" altLang="ko-KR" sz="1600"/>
              <a:t>0</a:t>
            </a:r>
            <a:r>
              <a:rPr lang="ko-KR" altLang="en-US" sz="1600"/>
              <a:t>이 될 수 있음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불필요한 값 제거하여 </a:t>
            </a:r>
            <a:r>
              <a:rPr lang="en-US" altLang="ko-KR" sz="1600"/>
              <a:t>feature selection </a:t>
            </a:r>
            <a:r>
              <a:rPr lang="ko-KR" altLang="en-US" sz="1600"/>
              <a:t>유용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DF0BB-CD28-D859-0AFC-A5A5511B72D4}"/>
              </a:ext>
            </a:extLst>
          </p:cNvPr>
          <p:cNvSpPr txBox="1"/>
          <p:nvPr/>
        </p:nvSpPr>
        <p:spPr>
          <a:xfrm>
            <a:off x="3443111" y="5702461"/>
            <a:ext cx="8207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weight</a:t>
            </a:r>
            <a:r>
              <a:rPr lang="ko-KR" altLang="en-US" sz="1600"/>
              <a:t>의 제곱 비레하는 항 </a:t>
            </a:r>
            <a:r>
              <a:rPr lang="en-US" altLang="ko-KR" sz="1600"/>
              <a:t>w^2</a:t>
            </a:r>
            <a:r>
              <a:rPr lang="ko-KR" altLang="en-US" sz="1600"/>
              <a:t>을 추가</a:t>
            </a:r>
            <a:r>
              <a:rPr lang="en-US" altLang="ko-KR" sz="1600"/>
              <a:t> – weight</a:t>
            </a:r>
            <a:r>
              <a:rPr lang="ko-KR" altLang="en-US" sz="1600"/>
              <a:t>를 직접적으로 작게 변화시킴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모델의 복잡성 줄일 수 있음</a:t>
            </a:r>
          </a:p>
        </p:txBody>
      </p:sp>
    </p:spTree>
    <p:extLst>
      <p:ext uri="{BB962C8B-B14F-4D97-AF65-F5344CB8AC3E}">
        <p14:creationId xmlns:p14="http://schemas.microsoft.com/office/powerpoint/2010/main" val="185305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6F9EFF-8FC6-966B-BB7C-2B43AB32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65B411E-541D-0BEA-01B2-7B96F0AC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Weight decay vs. L2 regularizer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1CF7E-791A-668B-EF89-EFE9C3D817EF}"/>
              </a:ext>
            </a:extLst>
          </p:cNvPr>
          <p:cNvSpPr txBox="1"/>
          <p:nvPr/>
        </p:nvSpPr>
        <p:spPr>
          <a:xfrm>
            <a:off x="620889" y="4490345"/>
            <a:ext cx="1135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weight_decay : </a:t>
            </a:r>
          </a:p>
          <a:p>
            <a:r>
              <a:rPr lang="en-US" altLang="ko-KR"/>
              <a:t>	optimizer</a:t>
            </a:r>
            <a:r>
              <a:rPr lang="ko-KR" altLang="en-US"/>
              <a:t>에 적용되어 학습 과정에서 </a:t>
            </a:r>
            <a:r>
              <a:rPr lang="en-US" altLang="ko-KR"/>
              <a:t>weight</a:t>
            </a:r>
            <a:r>
              <a:rPr lang="ko-KR" altLang="en-US"/>
              <a:t>를 점진적으로 감소시킴</a:t>
            </a:r>
            <a:r>
              <a:rPr lang="en-US" altLang="ko-KR"/>
              <a:t>. </a:t>
            </a:r>
            <a:r>
              <a:rPr lang="ko-KR" altLang="en-US"/>
              <a:t>모든 </a:t>
            </a:r>
            <a:r>
              <a:rPr lang="en-US" altLang="ko-KR"/>
              <a:t>weight</a:t>
            </a:r>
            <a:r>
              <a:rPr lang="ko-KR" altLang="en-US"/>
              <a:t>에 적용됨</a:t>
            </a:r>
            <a:endParaRPr lang="en-US" altLang="ko-KR"/>
          </a:p>
          <a:p>
            <a:r>
              <a:rPr lang="en-US" altLang="ko-KR"/>
              <a:t>	learning_rate </a:t>
            </a:r>
            <a:r>
              <a:rPr lang="ko-KR" altLang="en-US"/>
              <a:t>조정 </a:t>
            </a:r>
            <a:r>
              <a:rPr lang="en-US" altLang="ko-KR"/>
              <a:t>+ weight decay -&gt; weight </a:t>
            </a:r>
            <a:r>
              <a:rPr lang="ko-KR" altLang="en-US"/>
              <a:t>성장 제한 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간접적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A38EE2-131E-2860-DB65-C4199E3C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1" y="935463"/>
            <a:ext cx="6503658" cy="1097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2C24F7-8B44-1830-9BA3-B30AE573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1" y="3575757"/>
            <a:ext cx="8649184" cy="7484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FFE2C-8D9F-591C-DF5F-2C11F2DF6E63}"/>
              </a:ext>
            </a:extLst>
          </p:cNvPr>
          <p:cNvSpPr txBox="1"/>
          <p:nvPr/>
        </p:nvSpPr>
        <p:spPr>
          <a:xfrm>
            <a:off x="620889" y="2148167"/>
            <a:ext cx="1013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l2 regularizer : </a:t>
            </a:r>
          </a:p>
          <a:p>
            <a:r>
              <a:rPr lang="en-US" altLang="ko-KR"/>
              <a:t>	</a:t>
            </a:r>
            <a:r>
              <a:rPr lang="ko-KR" altLang="en-US"/>
              <a:t>각 레이어의 </a:t>
            </a:r>
            <a:r>
              <a:rPr lang="en-US" altLang="ko-KR"/>
              <a:t>weight</a:t>
            </a:r>
            <a:r>
              <a:rPr lang="ko-KR" altLang="en-US"/>
              <a:t>에 직접 적용됨</a:t>
            </a:r>
            <a:r>
              <a:rPr lang="en-US" altLang="ko-KR"/>
              <a:t>. </a:t>
            </a:r>
          </a:p>
          <a:p>
            <a:r>
              <a:rPr lang="en-US" altLang="ko-KR"/>
              <a:t>	</a:t>
            </a:r>
            <a:r>
              <a:rPr lang="ko-KR" altLang="en-US"/>
              <a:t>정규화 항이 </a:t>
            </a:r>
            <a:r>
              <a:rPr lang="en-US" altLang="ko-KR"/>
              <a:t>loss function</a:t>
            </a:r>
            <a:r>
              <a:rPr lang="ko-KR" altLang="en-US"/>
              <a:t>에 추가됨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직접적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1E1BB-F6CF-A976-C770-3D8E823A9D4B}"/>
              </a:ext>
            </a:extLst>
          </p:cNvPr>
          <p:cNvSpPr txBox="1"/>
          <p:nvPr/>
        </p:nvSpPr>
        <p:spPr>
          <a:xfrm>
            <a:off x="620889" y="6133775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비슷한 효과를 내나</a:t>
            </a:r>
            <a:r>
              <a:rPr lang="en-US" altLang="ko-KR"/>
              <a:t>, </a:t>
            </a:r>
            <a:r>
              <a:rPr lang="ko-KR" altLang="en-US"/>
              <a:t>차이가 있음</a:t>
            </a:r>
          </a:p>
        </p:txBody>
      </p:sp>
    </p:spTree>
    <p:extLst>
      <p:ext uri="{BB962C8B-B14F-4D97-AF65-F5344CB8AC3E}">
        <p14:creationId xmlns:p14="http://schemas.microsoft.com/office/powerpoint/2010/main" val="49036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D3E347-363A-B2D5-5207-26167DBF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C25449F-8BAA-F161-A7BC-FD965A86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dropout 1</a:t>
            </a:r>
            <a:r>
              <a:rPr lang="ko-KR" altLang="en-US"/>
              <a:t>줄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2866B0-5290-C454-D22E-B91244A6E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710" b="11631"/>
          <a:stretch/>
        </p:blipFill>
        <p:spPr>
          <a:xfrm>
            <a:off x="496308" y="1188017"/>
            <a:ext cx="5227159" cy="40911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61D00D-CA64-F59A-FA1E-BC7A5A5F39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25" b="12322"/>
          <a:stretch/>
        </p:blipFill>
        <p:spPr>
          <a:xfrm>
            <a:off x="5491405" y="3429000"/>
            <a:ext cx="6361929" cy="9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0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227CF7-30D9-326B-FF2A-42F5027C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A8E5DC0-26AE-AC2A-8DF9-CF124CF5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dropout 2</a:t>
            </a:r>
            <a:r>
              <a:rPr lang="ko-KR" altLang="en-US"/>
              <a:t>줄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4861DE-E279-4D06-C888-88092AAB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4" y="1295688"/>
            <a:ext cx="5286420" cy="40100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1CD7ED-95CA-F699-60C2-BC1D47B88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52" b="7263"/>
          <a:stretch/>
        </p:blipFill>
        <p:spPr>
          <a:xfrm>
            <a:off x="5429989" y="3398021"/>
            <a:ext cx="6361222" cy="1027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E8577D-ABF7-A74A-8610-69091A5D937A}"/>
              </a:ext>
            </a:extLst>
          </p:cNvPr>
          <p:cNvSpPr txBox="1"/>
          <p:nvPr/>
        </p:nvSpPr>
        <p:spPr>
          <a:xfrm>
            <a:off x="5733814" y="2162189"/>
            <a:ext cx="5940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overfitting</a:t>
            </a:r>
            <a:r>
              <a:rPr lang="ko-KR" altLang="en-US"/>
              <a:t> 추정</a:t>
            </a:r>
            <a:endParaRPr lang="en-US" altLang="ko-KR"/>
          </a:p>
          <a:p>
            <a:r>
              <a:rPr lang="en-US" altLang="ko-KR"/>
              <a:t>VGG: 3x3</a:t>
            </a:r>
            <a:r>
              <a:rPr lang="ko-KR" altLang="en-US"/>
              <a:t>의 깊은 레이어를 가진 모델로 </a:t>
            </a:r>
            <a:r>
              <a:rPr lang="en-US" altLang="ko-KR"/>
              <a:t>dropout</a:t>
            </a:r>
            <a:r>
              <a:rPr lang="ko-KR" altLang="en-US"/>
              <a:t>과 같은</a:t>
            </a:r>
            <a:endParaRPr lang="en-US" altLang="ko-KR"/>
          </a:p>
          <a:p>
            <a:r>
              <a:rPr lang="ko-KR" altLang="en-US"/>
              <a:t>적절한 </a:t>
            </a:r>
            <a:r>
              <a:rPr lang="en-US" altLang="ko-KR"/>
              <a:t>overfitting </a:t>
            </a:r>
            <a:r>
              <a:rPr lang="ko-KR" altLang="en-US"/>
              <a:t>규제 방법이 필요함을 확인</a:t>
            </a:r>
          </a:p>
        </p:txBody>
      </p:sp>
    </p:spTree>
    <p:extLst>
      <p:ext uri="{BB962C8B-B14F-4D97-AF65-F5344CB8AC3E}">
        <p14:creationId xmlns:p14="http://schemas.microsoft.com/office/powerpoint/2010/main" val="258058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26647</TotalTime>
  <Words>327</Words>
  <Application>Microsoft Office PowerPoint</Application>
  <PresentationFormat>와이드스크린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VGG16 (3)</vt:lpstr>
      <vt:lpstr>Index</vt:lpstr>
      <vt:lpstr>VGG16 Cifar10 – l2, weight decay 추가</vt:lpstr>
      <vt:lpstr>VGG16 Cifar10 – l2 삭제, weight decay 삭제</vt:lpstr>
      <vt:lpstr>VGG16 Cifar10 – l2 삭제, weight decay 추가</vt:lpstr>
      <vt:lpstr>Weight decay vs. L2 regularizer</vt:lpstr>
      <vt:lpstr>Weight decay vs. L2 regularizer</vt:lpstr>
      <vt:lpstr>dropout 1줄 삭제</vt:lpstr>
      <vt:lpstr> dropout 2줄 삭제</vt:lpstr>
      <vt:lpstr>VGG16 Imagenet-mini</vt:lpstr>
      <vt:lpstr>VGG16 - ImageNet</vt:lpstr>
      <vt:lpstr>AlexNet - ImageNet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39</cp:revision>
  <dcterms:created xsi:type="dcterms:W3CDTF">2024-03-07T04:24:07Z</dcterms:created>
  <dcterms:modified xsi:type="dcterms:W3CDTF">2024-04-01T08:05:52Z</dcterms:modified>
</cp:coreProperties>
</file>