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5" r:id="rId4"/>
    <p:sldId id="316" r:id="rId5"/>
    <p:sldId id="319" r:id="rId6"/>
    <p:sldId id="320" r:id="rId7"/>
    <p:sldId id="321" r:id="rId8"/>
    <p:sldId id="322" r:id="rId9"/>
    <p:sldId id="323" r:id="rId10"/>
    <p:sldId id="324" r:id="rId11"/>
    <p:sldId id="317" r:id="rId12"/>
    <p:sldId id="318" r:id="rId13"/>
    <p:sldId id="301" r:id="rId14"/>
    <p:sldId id="302" r:id="rId15"/>
    <p:sldId id="303" r:id="rId16"/>
    <p:sldId id="30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3" autoAdjust="0"/>
    <p:restoredTop sz="95184" autoAdjust="0"/>
  </p:normalViewPr>
  <p:slideViewPr>
    <p:cSldViewPr snapToGrid="0">
      <p:cViewPr>
        <p:scale>
          <a:sx n="93" d="100"/>
          <a:sy n="93" d="100"/>
        </p:scale>
        <p:origin x="331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Inception-v4(2)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Inception-v4, Inception-</a:t>
            </a:r>
            <a:r>
              <a:rPr lang="en-US" altLang="ko-KR" dirty="0" err="1"/>
              <a:t>ResNet</a:t>
            </a:r>
            <a:r>
              <a:rPr lang="en-US" altLang="ko-KR" dirty="0"/>
              <a:t> and the Impact of Residual Connections on Learning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2024-02-29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DCE8-CA40-6F24-372B-065073A9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31175C-4499-1E2B-F6EA-D0B159C4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4DD6E16-F4C6-1F33-DA86-2132DE6EE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E070C6A0-B1C1-40DA-9041-D931967BE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86" y="798728"/>
            <a:ext cx="4699000" cy="460375"/>
          </a:xfrm>
        </p:spPr>
        <p:txBody>
          <a:bodyPr>
            <a:normAutofit/>
          </a:bodyPr>
          <a:lstStyle/>
          <a:p>
            <a:r>
              <a:rPr lang="en-US" altLang="ko-KR" sz="1800"/>
              <a:t>Inception Block C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703E89-B693-5215-5989-496414EA4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" r="33911"/>
          <a:stretch/>
        </p:blipFill>
        <p:spPr>
          <a:xfrm>
            <a:off x="376577" y="1259103"/>
            <a:ext cx="1326964" cy="5257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08B280-D0B4-0FF6-2DE8-CB8FA9937F27}"/>
              </a:ext>
            </a:extLst>
          </p:cNvPr>
          <p:cNvSpPr/>
          <p:nvPr/>
        </p:nvSpPr>
        <p:spPr>
          <a:xfrm>
            <a:off x="474886" y="2808812"/>
            <a:ext cx="1228655" cy="510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Inception-C Explained | Papers With Code">
            <a:extLst>
              <a:ext uri="{FF2B5EF4-FFF2-40B4-BE49-F238E27FC236}">
                <a16:creationId xmlns:a16="http://schemas.microsoft.com/office/drawing/2014/main" id="{813AD642-1D01-6ECE-3B64-A69BB957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019" y="2297069"/>
            <a:ext cx="3744026" cy="29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D9C7B5-8809-D6CF-40C1-FA019BAC1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470" y="1979112"/>
            <a:ext cx="6215398" cy="38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0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67BA5-95DD-B8EB-3CC8-7C51D57A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D636BA-77A1-A2DC-46D5-83E0F3CFC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03FCDB4-259E-AE62-C5DC-5B2C9CAD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Training Methology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8261BF-4298-925E-F9EF-A49BE285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58" y="980456"/>
            <a:ext cx="9488253" cy="552405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93E91D-96B1-C3C8-2E20-CBC5A9630CA3}"/>
              </a:ext>
            </a:extLst>
          </p:cNvPr>
          <p:cNvCxnSpPr/>
          <p:nvPr/>
        </p:nvCxnSpPr>
        <p:spPr>
          <a:xfrm>
            <a:off x="2880986" y="3604695"/>
            <a:ext cx="651354" cy="0"/>
          </a:xfrm>
          <a:prstGeom prst="line">
            <a:avLst/>
          </a:prstGeom>
          <a:ln w="127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70024BC-7683-0EE9-3B41-9CC00FBB2323}"/>
              </a:ext>
            </a:extLst>
          </p:cNvPr>
          <p:cNvCxnSpPr>
            <a:cxnSpLocks/>
          </p:cNvCxnSpPr>
          <p:nvPr/>
        </p:nvCxnSpPr>
        <p:spPr>
          <a:xfrm>
            <a:off x="2111611" y="1235121"/>
            <a:ext cx="3153563" cy="0"/>
          </a:xfrm>
          <a:prstGeom prst="line">
            <a:avLst/>
          </a:prstGeom>
          <a:ln w="127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8119AD-5349-3B90-F3AE-3DD0723BC62B}"/>
              </a:ext>
            </a:extLst>
          </p:cNvPr>
          <p:cNvCxnSpPr>
            <a:cxnSpLocks/>
          </p:cNvCxnSpPr>
          <p:nvPr/>
        </p:nvCxnSpPr>
        <p:spPr>
          <a:xfrm>
            <a:off x="1654411" y="2319127"/>
            <a:ext cx="1346886" cy="0"/>
          </a:xfrm>
          <a:prstGeom prst="line">
            <a:avLst/>
          </a:prstGeom>
          <a:ln w="127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185AAE5-FAE2-E066-840D-6D68B193C861}"/>
              </a:ext>
            </a:extLst>
          </p:cNvPr>
          <p:cNvCxnSpPr>
            <a:cxnSpLocks/>
          </p:cNvCxnSpPr>
          <p:nvPr/>
        </p:nvCxnSpPr>
        <p:spPr>
          <a:xfrm>
            <a:off x="2880986" y="1439139"/>
            <a:ext cx="489020" cy="0"/>
          </a:xfrm>
          <a:prstGeom prst="line">
            <a:avLst/>
          </a:prstGeom>
          <a:ln w="127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7785B15-021A-33D3-00F9-45352CA76675}"/>
              </a:ext>
            </a:extLst>
          </p:cNvPr>
          <p:cNvCxnSpPr>
            <a:cxnSpLocks/>
          </p:cNvCxnSpPr>
          <p:nvPr/>
        </p:nvCxnSpPr>
        <p:spPr>
          <a:xfrm>
            <a:off x="1003057" y="5379417"/>
            <a:ext cx="899485" cy="0"/>
          </a:xfrm>
          <a:prstGeom prst="line">
            <a:avLst/>
          </a:prstGeom>
          <a:ln w="127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BB665FD-9919-EF9E-5E1D-1EF3ED94C810}"/>
              </a:ext>
            </a:extLst>
          </p:cNvPr>
          <p:cNvCxnSpPr>
            <a:cxnSpLocks/>
          </p:cNvCxnSpPr>
          <p:nvPr/>
        </p:nvCxnSpPr>
        <p:spPr>
          <a:xfrm>
            <a:off x="7531644" y="3399504"/>
            <a:ext cx="2895466" cy="0"/>
          </a:xfrm>
          <a:prstGeom prst="line">
            <a:avLst/>
          </a:prstGeom>
          <a:ln w="127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91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1FA9A-A6F3-2CB2-A4DA-7774BB760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D5324C-06A4-34F0-D9C8-13DDAE9B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47DE154-3A51-98CE-3FEA-7478D998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24EC58-6270-7733-0092-8395C7E94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4" y="941247"/>
            <a:ext cx="4094979" cy="248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485A9-1BED-98F5-06AC-C3E2907DE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확률과 통계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7CB46-E5F4-C11B-A20E-070516D55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2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0FC23-26D0-82D9-A30C-AE14DADCE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0CABEC2-34F4-A0FF-815A-AAE63810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E32D44-206E-A4EA-D4C4-1D2B7CB8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1. </a:t>
            </a:r>
            <a:r>
              <a:rPr lang="ko-KR" altLang="en-US"/>
              <a:t>확률변수의 </a:t>
            </a:r>
            <a:r>
              <a:rPr lang="en-US" altLang="ko-KR"/>
              <a:t>S</a:t>
            </a:r>
            <a:r>
              <a:rPr lang="ko-KR" altLang="en-US"/>
              <a:t>변환과 </a:t>
            </a:r>
            <a:r>
              <a:rPr lang="en-US" altLang="ko-KR"/>
              <a:t>Z-</a:t>
            </a:r>
            <a:r>
              <a:rPr lang="ko-KR" altLang="en-US"/>
              <a:t>변환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9D4D37-40DD-4693-8115-4235CAD0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62025"/>
            <a:ext cx="4249821" cy="4817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Conditional Mean &amp; Variance</a:t>
            </a:r>
            <a:endParaRPr lang="ko-KR" altLang="en-US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1B146ED-7040-4BD8-6C44-3E187191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6" y="1655647"/>
            <a:ext cx="2746730" cy="2872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4BDED75-3CF7-1198-A87D-6AFA1772A361}"/>
              </a:ext>
            </a:extLst>
          </p:cNvPr>
          <p:cNvSpPr txBox="1"/>
          <p:nvPr/>
        </p:nvSpPr>
        <p:spPr>
          <a:xfrm>
            <a:off x="469788" y="1362287"/>
            <a:ext cx="61005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X</a:t>
            </a:r>
            <a:r>
              <a:rPr lang="ko-KR" altLang="en-US" sz="1100" dirty="0"/>
              <a:t>라는 확률변수의 조건에 제한을 준다</a:t>
            </a:r>
            <a:r>
              <a:rPr lang="en-US" altLang="ko-KR" sz="1100" dirty="0"/>
              <a:t>. </a:t>
            </a:r>
            <a:r>
              <a:rPr lang="ko-KR" altLang="en-US" sz="1100" dirty="0"/>
              <a:t>제한된 </a:t>
            </a:r>
            <a:r>
              <a:rPr lang="en-US" altLang="ko-KR" sz="1100" dirty="0"/>
              <a:t>x</a:t>
            </a:r>
            <a:r>
              <a:rPr lang="ko-KR" altLang="en-US" sz="1100" dirty="0"/>
              <a:t>의 범위에 대해서 평균을 구함</a:t>
            </a:r>
          </a:p>
        </p:txBody>
      </p:sp>
    </p:spTree>
    <p:extLst>
      <p:ext uri="{BB962C8B-B14F-4D97-AF65-F5344CB8AC3E}">
        <p14:creationId xmlns:p14="http://schemas.microsoft.com/office/powerpoint/2010/main" val="150876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ADDBA-D3B0-4C2C-623D-05C075F10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9D49FC-1168-A34C-8F95-BE9D850B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B7FBD7E-B436-BEFC-406C-EE712B1C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/>
              <a:t>통계의 기초</a:t>
            </a:r>
            <a:r>
              <a:rPr lang="en-US" altLang="ko-KR"/>
              <a:t>: </a:t>
            </a:r>
            <a:r>
              <a:rPr lang="ko-KR" altLang="en-US"/>
              <a:t>표본평균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8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F8B9-D4C4-071C-77A8-73769D66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DCE1708-7139-EF06-57BD-E4F831B4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5D324A-2FF7-5141-4CCF-1674C1CE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en-US" altLang="ko-KR"/>
              <a:t>. </a:t>
            </a:r>
            <a:r>
              <a:rPr lang="ko-KR" altLang="en-US"/>
              <a:t>통계의 기초</a:t>
            </a:r>
            <a:r>
              <a:rPr lang="en-US" altLang="ko-KR"/>
              <a:t>: </a:t>
            </a:r>
            <a:r>
              <a:rPr lang="ko-KR" altLang="en-US"/>
              <a:t>표본분산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34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Dataset</a:t>
            </a:r>
          </a:p>
          <a:p>
            <a:pPr>
              <a:lnSpc>
                <a:spcPct val="150000"/>
              </a:lnSpc>
            </a:pPr>
            <a:r>
              <a:rPr lang="en-US" altLang="ko-KR"/>
              <a:t>Model</a:t>
            </a:r>
          </a:p>
          <a:p>
            <a:pPr>
              <a:lnSpc>
                <a:spcPct val="150000"/>
              </a:lnSpc>
            </a:pPr>
            <a:r>
              <a:rPr lang="en-US" altLang="ko-KR"/>
              <a:t>Training Methology</a:t>
            </a:r>
          </a:p>
          <a:p>
            <a:pPr>
              <a:lnSpc>
                <a:spcPct val="150000"/>
              </a:lnSpc>
            </a:pPr>
            <a:r>
              <a:rPr lang="en-US" altLang="ko-KR"/>
              <a:t>Result</a:t>
            </a:r>
          </a:p>
          <a:p>
            <a:pPr>
              <a:lnSpc>
                <a:spcPct val="150000"/>
              </a:lnSpc>
            </a:pPr>
            <a:r>
              <a:rPr lang="ko-KR" altLang="en-US"/>
              <a:t>확률과 통계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3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8769-3F69-929A-D89A-93E293927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642F98-67DF-E903-3D20-5AC44B5C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C11A159-EBC3-1AC9-D900-9EED876F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Dataset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87CDA8-7E00-3D77-EBBE-FBE3B5DF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04" y="993826"/>
            <a:ext cx="8037600" cy="40781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419ADB-EA41-1C34-6E7D-86829F0EC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3" y="5235436"/>
            <a:ext cx="1185075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8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65AFE-E8B9-2C5D-C2AD-FC289542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65C61C2-8466-0750-F77E-E7A6C5AC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A20835F-C96E-5424-77B3-D9B5306B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F7D364-766A-A09B-EE80-7BC96BD8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98" y="1189822"/>
            <a:ext cx="4341776" cy="55150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763A63-6293-F884-16B2-452A7E202C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" r="35873"/>
          <a:stretch/>
        </p:blipFill>
        <p:spPr>
          <a:xfrm>
            <a:off x="5071311" y="809664"/>
            <a:ext cx="1443789" cy="5895186"/>
          </a:xfrm>
          <a:prstGeom prst="rect">
            <a:avLst/>
          </a:prstGeom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F46D1B8F-D37F-CC17-4A6D-EFD6897A4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86" y="798728"/>
            <a:ext cx="4699000" cy="460375"/>
          </a:xfrm>
        </p:spPr>
        <p:txBody>
          <a:bodyPr>
            <a:normAutofit/>
          </a:bodyPr>
          <a:lstStyle/>
          <a:p>
            <a:r>
              <a:rPr lang="en-US" altLang="ko-KR" sz="1800"/>
              <a:t>Skeleton</a:t>
            </a:r>
            <a:endParaRPr lang="ko-KR" alt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57118-52A5-F7A4-1D10-57D440DA147B}"/>
              </a:ext>
            </a:extLst>
          </p:cNvPr>
          <p:cNvSpPr txBox="1"/>
          <p:nvPr/>
        </p:nvSpPr>
        <p:spPr>
          <a:xfrm>
            <a:off x="6515100" y="968768"/>
            <a:ext cx="1329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Output : 1000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2859D-676A-5692-3A50-721FD744BBB5}"/>
              </a:ext>
            </a:extLst>
          </p:cNvPr>
          <p:cNvSpPr txBox="1"/>
          <p:nvPr/>
        </p:nvSpPr>
        <p:spPr>
          <a:xfrm>
            <a:off x="6515100" y="1533498"/>
            <a:ext cx="1329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Output : 1536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4B468-7093-EAE7-5458-DC6BA6D83E6A}"/>
              </a:ext>
            </a:extLst>
          </p:cNvPr>
          <p:cNvSpPr txBox="1"/>
          <p:nvPr/>
        </p:nvSpPr>
        <p:spPr>
          <a:xfrm>
            <a:off x="6515100" y="2066798"/>
            <a:ext cx="1329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Output : 1536</a:t>
            </a:r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24CF7-2846-6EAF-FAF4-B99B1498D4A7}"/>
              </a:ext>
            </a:extLst>
          </p:cNvPr>
          <p:cNvSpPr txBox="1"/>
          <p:nvPr/>
        </p:nvSpPr>
        <p:spPr>
          <a:xfrm>
            <a:off x="6515100" y="2630731"/>
            <a:ext cx="100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Output : 8X8X1536</a:t>
            </a:r>
            <a:endParaRPr lang="ko-KR" alt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09CF28-1203-9AF5-782B-0E9B5FFA82BB}"/>
              </a:ext>
            </a:extLst>
          </p:cNvPr>
          <p:cNvSpPr txBox="1"/>
          <p:nvPr/>
        </p:nvSpPr>
        <p:spPr>
          <a:xfrm>
            <a:off x="6515100" y="3198167"/>
            <a:ext cx="100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Output : 8X8X1536</a:t>
            </a:r>
            <a:endParaRPr lang="ko-KR" alt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23E28B-64DD-96A5-1B59-C7E6CFA7485A}"/>
              </a:ext>
            </a:extLst>
          </p:cNvPr>
          <p:cNvSpPr txBox="1"/>
          <p:nvPr/>
        </p:nvSpPr>
        <p:spPr>
          <a:xfrm>
            <a:off x="6515100" y="3765603"/>
            <a:ext cx="111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Output : 17X17X1024</a:t>
            </a:r>
            <a:endParaRPr lang="ko-KR" alt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6FEBD-A7BC-CDA8-4955-89F9F65413D7}"/>
              </a:ext>
            </a:extLst>
          </p:cNvPr>
          <p:cNvSpPr txBox="1"/>
          <p:nvPr/>
        </p:nvSpPr>
        <p:spPr>
          <a:xfrm>
            <a:off x="6515100" y="5081638"/>
            <a:ext cx="111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Output : 35X35X384</a:t>
            </a:r>
            <a:endParaRPr lang="ko-KR" altLang="en-US" sz="1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B30A6B-FB41-7CAC-09FB-7E983232649A}"/>
              </a:ext>
            </a:extLst>
          </p:cNvPr>
          <p:cNvSpPr txBox="1"/>
          <p:nvPr/>
        </p:nvSpPr>
        <p:spPr>
          <a:xfrm>
            <a:off x="6515100" y="5575214"/>
            <a:ext cx="111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Output : 35X35X384</a:t>
            </a:r>
            <a:endParaRPr lang="ko-KR" altLang="en-US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52C98-B47A-EF92-E539-FBB0D563A780}"/>
              </a:ext>
            </a:extLst>
          </p:cNvPr>
          <p:cNvSpPr txBox="1"/>
          <p:nvPr/>
        </p:nvSpPr>
        <p:spPr>
          <a:xfrm>
            <a:off x="6515100" y="4387806"/>
            <a:ext cx="1112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Output : 17X17X1024</a:t>
            </a:r>
            <a:endParaRPr lang="ko-KR" alt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4F5831-A43F-3C62-5273-CE4ED328DAC1}"/>
              </a:ext>
            </a:extLst>
          </p:cNvPr>
          <p:cNvSpPr txBox="1"/>
          <p:nvPr/>
        </p:nvSpPr>
        <p:spPr>
          <a:xfrm>
            <a:off x="6515100" y="6292269"/>
            <a:ext cx="111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299X299X3</a:t>
            </a:r>
            <a:endParaRPr lang="ko-KR" altLang="en-US" sz="120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2BEF707F-FBC2-2F96-D2F9-F34BB8D55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737" y="6361000"/>
            <a:ext cx="4636168" cy="27605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7398E6F4-727E-AF93-3960-5E462EF51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737" y="5839876"/>
            <a:ext cx="4636168" cy="2835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7145F58-4E20-A0CB-0F74-DA4C4E1E0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9737" y="5146044"/>
            <a:ext cx="4636168" cy="58423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894923C-67B5-58BA-08C7-71F26ADD7E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9737" y="4492698"/>
            <a:ext cx="4636168" cy="44065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3811C59-DDF9-418F-6FC4-3EE41AFAA7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9736" y="3246162"/>
            <a:ext cx="4636169" cy="4214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11C51DE-C0D5-86B9-01AE-C05E6A456F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9736" y="3753082"/>
            <a:ext cx="4636169" cy="58733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FA4C92A-868E-B177-81E7-AA6F879E77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9912" y="2471932"/>
            <a:ext cx="3775993" cy="71948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1AEFBB0-CF8E-D8EF-2E6D-D10FA3EAD9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8021" y="2038129"/>
            <a:ext cx="4527884" cy="27571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96D9431-2947-0A29-4F2C-20658DF630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28021" y="1620194"/>
            <a:ext cx="4527884" cy="19030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67788DBE-18F6-1AE2-A49A-4D05DBA8CA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8021" y="1032259"/>
            <a:ext cx="4527884" cy="19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95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254BC-BB57-264C-1160-F85FF2C4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804CEB-0A04-6829-E3B1-C306B52D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2C3E129-75C6-81E5-70F1-A2A06563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F6ED12-6FB3-65FF-C9C1-45CE1C84A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" r="33911"/>
          <a:stretch/>
        </p:blipFill>
        <p:spPr>
          <a:xfrm>
            <a:off x="376577" y="1259103"/>
            <a:ext cx="1326964" cy="5257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B4A318-5383-7DFB-0176-0F528067C2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3" t="1905" r="6195"/>
          <a:stretch/>
        </p:blipFill>
        <p:spPr>
          <a:xfrm>
            <a:off x="2002268" y="865560"/>
            <a:ext cx="2043640" cy="5804831"/>
          </a:xfrm>
          <a:prstGeom prst="rect">
            <a:avLst/>
          </a:prstGeom>
        </p:spPr>
      </p:pic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FDCAC5EE-9730-B0D8-2DA7-4202BFAA7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86" y="798728"/>
            <a:ext cx="4699000" cy="460375"/>
          </a:xfrm>
        </p:spPr>
        <p:txBody>
          <a:bodyPr>
            <a:normAutofit/>
          </a:bodyPr>
          <a:lstStyle/>
          <a:p>
            <a:r>
              <a:rPr lang="en-US" altLang="ko-KR" sz="1800"/>
              <a:t>Stem</a:t>
            </a:r>
            <a:endParaRPr lang="ko-KR" altLang="en-US" sz="1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A358A8-9F4D-7EE4-4B23-5D2D3E0CCD94}"/>
              </a:ext>
            </a:extLst>
          </p:cNvPr>
          <p:cNvSpPr/>
          <p:nvPr/>
        </p:nvSpPr>
        <p:spPr>
          <a:xfrm>
            <a:off x="474886" y="5439083"/>
            <a:ext cx="1228655" cy="620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69143-531C-4052-3176-D1032D369DA5}"/>
              </a:ext>
            </a:extLst>
          </p:cNvPr>
          <p:cNvSpPr txBox="1"/>
          <p:nvPr/>
        </p:nvSpPr>
        <p:spPr>
          <a:xfrm>
            <a:off x="3486923" y="6210922"/>
            <a:ext cx="111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299X299X3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33258-F35D-422B-84DA-2F5B7C888E3D}"/>
              </a:ext>
            </a:extLst>
          </p:cNvPr>
          <p:cNvSpPr txBox="1"/>
          <p:nvPr/>
        </p:nvSpPr>
        <p:spPr>
          <a:xfrm>
            <a:off x="3486923" y="5716732"/>
            <a:ext cx="111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149X149X32</a:t>
            </a:r>
            <a:endParaRPr lang="ko-KR" alt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20458-38AA-AEC5-3A92-CCA2F5DF2C78}"/>
              </a:ext>
            </a:extLst>
          </p:cNvPr>
          <p:cNvSpPr txBox="1"/>
          <p:nvPr/>
        </p:nvSpPr>
        <p:spPr>
          <a:xfrm>
            <a:off x="3486923" y="5270982"/>
            <a:ext cx="111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147X147X32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8FB82-FB94-26C2-A2D7-40E5DA6E15B5}"/>
              </a:ext>
            </a:extLst>
          </p:cNvPr>
          <p:cNvSpPr txBox="1"/>
          <p:nvPr/>
        </p:nvSpPr>
        <p:spPr>
          <a:xfrm>
            <a:off x="3486923" y="4799337"/>
            <a:ext cx="111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147X147X64</a:t>
            </a:r>
            <a:endParaRPr lang="ko-KR" alt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D3652-01E8-84A5-1250-AB810509832A}"/>
              </a:ext>
            </a:extLst>
          </p:cNvPr>
          <p:cNvSpPr txBox="1"/>
          <p:nvPr/>
        </p:nvSpPr>
        <p:spPr>
          <a:xfrm>
            <a:off x="3486923" y="3944272"/>
            <a:ext cx="111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73X73X160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7A61B5-F85E-626B-8860-955CC95BAB51}"/>
              </a:ext>
            </a:extLst>
          </p:cNvPr>
          <p:cNvSpPr txBox="1"/>
          <p:nvPr/>
        </p:nvSpPr>
        <p:spPr>
          <a:xfrm>
            <a:off x="3486923" y="1804344"/>
            <a:ext cx="111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71X71X192</a:t>
            </a:r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B5A329-3B22-4CB7-D825-86596CCC0F41}"/>
              </a:ext>
            </a:extLst>
          </p:cNvPr>
          <p:cNvSpPr txBox="1"/>
          <p:nvPr/>
        </p:nvSpPr>
        <p:spPr>
          <a:xfrm>
            <a:off x="3486923" y="934231"/>
            <a:ext cx="1112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35X35X384</a:t>
            </a:r>
            <a:endParaRPr lang="ko-KR" altLang="en-US" sz="12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D6B0A18-00B9-279E-12C6-DBBD7CBFA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155" y="1317144"/>
            <a:ext cx="6940268" cy="50863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C08943-033D-F2AC-6E0C-B57A21A705DC}"/>
              </a:ext>
            </a:extLst>
          </p:cNvPr>
          <p:cNvSpPr txBox="1"/>
          <p:nvPr/>
        </p:nvSpPr>
        <p:spPr>
          <a:xfrm>
            <a:off x="4811733" y="798728"/>
            <a:ext cx="4457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/>
              <a:t>V : valid padding, </a:t>
            </a:r>
            <a:r>
              <a:rPr lang="ko-KR" altLang="en-US" sz="1600"/>
              <a:t>이외에는 </a:t>
            </a:r>
            <a:r>
              <a:rPr lang="en-US" altLang="ko-KR" sz="1600"/>
              <a:t>same padding</a:t>
            </a:r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BAE2B1-8E3A-1166-4C1B-D45EEFA66C6A}"/>
              </a:ext>
            </a:extLst>
          </p:cNvPr>
          <p:cNvSpPr/>
          <p:nvPr/>
        </p:nvSpPr>
        <p:spPr>
          <a:xfrm>
            <a:off x="9983244" y="1259102"/>
            <a:ext cx="1002082" cy="20644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FC6D43-26B9-D360-82B9-4DBF4FEE5BD4}"/>
              </a:ext>
            </a:extLst>
          </p:cNvPr>
          <p:cNvSpPr/>
          <p:nvPr/>
        </p:nvSpPr>
        <p:spPr>
          <a:xfrm>
            <a:off x="7380673" y="860899"/>
            <a:ext cx="1556018" cy="2118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F1CC41-F90F-7543-999E-324902BDD672}"/>
              </a:ext>
            </a:extLst>
          </p:cNvPr>
          <p:cNvSpPr/>
          <p:nvPr/>
        </p:nvSpPr>
        <p:spPr>
          <a:xfrm>
            <a:off x="4772236" y="798727"/>
            <a:ext cx="1741298" cy="2740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2174F8-0385-E947-8FBC-DBE97CD2647B}"/>
              </a:ext>
            </a:extLst>
          </p:cNvPr>
          <p:cNvSpPr/>
          <p:nvPr/>
        </p:nvSpPr>
        <p:spPr>
          <a:xfrm>
            <a:off x="10511425" y="2684648"/>
            <a:ext cx="1002082" cy="2064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54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5D7D1-2C0F-BD5B-3799-E08982914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FFAF87-5BB5-81E7-49AC-B8A23598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6C08D26-C887-DC2F-FEEE-2C57C009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65DB7AAE-B0D8-A763-5404-D0596E96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86" y="798728"/>
            <a:ext cx="4699000" cy="460375"/>
          </a:xfrm>
        </p:spPr>
        <p:txBody>
          <a:bodyPr>
            <a:normAutofit/>
          </a:bodyPr>
          <a:lstStyle/>
          <a:p>
            <a:r>
              <a:rPr lang="en-US" altLang="ko-KR" sz="1800"/>
              <a:t>Inception Block A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9279D9-3392-70F8-DAFE-0314299E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" r="33911"/>
          <a:stretch/>
        </p:blipFill>
        <p:spPr>
          <a:xfrm>
            <a:off x="376577" y="1259103"/>
            <a:ext cx="1326964" cy="5257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E4DF03-21DB-60C8-439F-ED140C06FED4}"/>
              </a:ext>
            </a:extLst>
          </p:cNvPr>
          <p:cNvSpPr/>
          <p:nvPr/>
        </p:nvSpPr>
        <p:spPr>
          <a:xfrm>
            <a:off x="474886" y="4887938"/>
            <a:ext cx="1228655" cy="620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DCE4593-6E4F-A072-E08A-561EE4909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832" y="1831757"/>
            <a:ext cx="6783784" cy="3454437"/>
          </a:xfrm>
          <a:prstGeom prst="rect">
            <a:avLst/>
          </a:prstGeom>
        </p:spPr>
      </p:pic>
      <p:pic>
        <p:nvPicPr>
          <p:cNvPr id="1026" name="Picture 2" descr="Inception-A Explained | Papers With Code">
            <a:extLst>
              <a:ext uri="{FF2B5EF4-FFF2-40B4-BE49-F238E27FC236}">
                <a16:creationId xmlns:a16="http://schemas.microsoft.com/office/drawing/2014/main" id="{4A0A8942-6F25-1997-C85C-44D040685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41" y="2182553"/>
            <a:ext cx="3600291" cy="270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7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907F9-B012-A6B1-FAED-AC60B955B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AB2C7E-A9D4-A31C-3DEA-0DE8C08E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A9BCF2A-FEC8-A33D-2582-D20BF766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F7D0701D-9ED7-18C5-7F59-8D6A6624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86" y="798728"/>
            <a:ext cx="4699000" cy="460375"/>
          </a:xfrm>
        </p:spPr>
        <p:txBody>
          <a:bodyPr>
            <a:normAutofit/>
          </a:bodyPr>
          <a:lstStyle/>
          <a:p>
            <a:r>
              <a:rPr lang="en-US" altLang="ko-KR" sz="1800"/>
              <a:t>Reduction A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4D9A0-B8D2-E2C5-6FDA-764630C3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" r="33911"/>
          <a:stretch/>
        </p:blipFill>
        <p:spPr>
          <a:xfrm>
            <a:off x="376577" y="1259103"/>
            <a:ext cx="1326964" cy="5257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08BBFE5-E0BD-3AF5-A240-4ED3A6265C54}"/>
              </a:ext>
            </a:extLst>
          </p:cNvPr>
          <p:cNvSpPr/>
          <p:nvPr/>
        </p:nvSpPr>
        <p:spPr>
          <a:xfrm>
            <a:off x="474886" y="4336792"/>
            <a:ext cx="1228655" cy="620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Reduction-A Explained | Papers With Code">
            <a:extLst>
              <a:ext uri="{FF2B5EF4-FFF2-40B4-BE49-F238E27FC236}">
                <a16:creationId xmlns:a16="http://schemas.microsoft.com/office/drawing/2014/main" id="{7E4F75FF-C416-C74C-EB9F-625392B8F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98"/>
          <a:stretch/>
        </p:blipFill>
        <p:spPr bwMode="auto">
          <a:xfrm>
            <a:off x="1703541" y="2695887"/>
            <a:ext cx="2806622" cy="212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6BF2F4-25BC-ACA6-0213-CFA8CC8B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163" y="2761779"/>
            <a:ext cx="7551424" cy="23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7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CA1F-B3E0-A8EE-89AD-5FFE87470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21520F-DBB0-4A12-B83F-FD25442F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E105998-B034-3A04-7670-D7A32FBA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AC8D527C-4A52-0BC0-F5B3-F4182C1AD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86" y="798728"/>
            <a:ext cx="4699000" cy="460375"/>
          </a:xfrm>
        </p:spPr>
        <p:txBody>
          <a:bodyPr>
            <a:normAutofit/>
          </a:bodyPr>
          <a:lstStyle/>
          <a:p>
            <a:r>
              <a:rPr lang="en-US" altLang="ko-KR" sz="1800"/>
              <a:t>Inception Block B</a:t>
            </a:r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80CC22-03F3-90D3-E50D-7433147CA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" r="33911"/>
          <a:stretch/>
        </p:blipFill>
        <p:spPr>
          <a:xfrm>
            <a:off x="376577" y="1259103"/>
            <a:ext cx="1326964" cy="5257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DA91F2-C189-E235-E357-7F8F34CA48FF}"/>
              </a:ext>
            </a:extLst>
          </p:cNvPr>
          <p:cNvSpPr/>
          <p:nvPr/>
        </p:nvSpPr>
        <p:spPr>
          <a:xfrm>
            <a:off x="474886" y="3870542"/>
            <a:ext cx="1228655" cy="5010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3FE7D-4A16-0303-276B-5FC8925E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534" y="3295004"/>
            <a:ext cx="5713428" cy="3432891"/>
          </a:xfrm>
          <a:prstGeom prst="rect">
            <a:avLst/>
          </a:prstGeom>
        </p:spPr>
      </p:pic>
      <p:pic>
        <p:nvPicPr>
          <p:cNvPr id="3074" name="Picture 2" descr="Inception-B Explained | Papers With Code">
            <a:extLst>
              <a:ext uri="{FF2B5EF4-FFF2-40B4-BE49-F238E27FC236}">
                <a16:creationId xmlns:a16="http://schemas.microsoft.com/office/drawing/2014/main" id="{53045252-FCBF-891D-A39F-B113F46E0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"/>
          <a:stretch/>
        </p:blipFill>
        <p:spPr bwMode="auto">
          <a:xfrm>
            <a:off x="1801850" y="3429000"/>
            <a:ext cx="3114929" cy="290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90F175F-56BB-ACF9-CAF6-6B2715664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20" y="991331"/>
            <a:ext cx="4825928" cy="208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E3D87-8820-B135-53D5-2E634D3A51F1}"/>
              </a:ext>
            </a:extLst>
          </p:cNvPr>
          <p:cNvSpPr txBox="1"/>
          <p:nvPr/>
        </p:nvSpPr>
        <p:spPr>
          <a:xfrm>
            <a:off x="8192022" y="1525091"/>
            <a:ext cx="3820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Convolution layer</a:t>
            </a:r>
            <a:r>
              <a:rPr lang="ko-KR" altLang="en-US" sz="1200"/>
              <a:t>에</a:t>
            </a:r>
            <a:r>
              <a:rPr lang="en-US" altLang="ko-KR" sz="1200"/>
              <a:t> Factorization </a:t>
            </a:r>
            <a:r>
              <a:rPr lang="ko-KR" altLang="en-US" sz="1200"/>
              <a:t>도입하여 차원을 줄이고 </a:t>
            </a:r>
            <a:r>
              <a:rPr lang="en-US" altLang="ko-KR" sz="1200"/>
              <a:t>overfitting </a:t>
            </a:r>
            <a:r>
              <a:rPr lang="ko-KR" altLang="en-US" sz="1200"/>
              <a:t>방지</a:t>
            </a:r>
            <a:endParaRPr lang="en-US" altLang="ko-KR" sz="1200"/>
          </a:p>
          <a:p>
            <a:br>
              <a:rPr lang="en-US" altLang="ko-KR" sz="1200"/>
            </a:br>
            <a:r>
              <a:rPr lang="en-US" altLang="ko-KR" sz="1200"/>
              <a:t>-&gt;</a:t>
            </a:r>
            <a:r>
              <a:rPr lang="ko-KR" altLang="en-US" sz="1200"/>
              <a:t> 작은 커널 여러 개로 분리하여 </a:t>
            </a:r>
            <a:r>
              <a:rPr lang="en-US" altLang="ko-KR" sz="1200"/>
              <a:t>network</a:t>
            </a:r>
            <a:r>
              <a:rPr lang="ko-KR" altLang="en-US" sz="1200"/>
              <a:t>는 더 깊어지면서 </a:t>
            </a:r>
            <a:r>
              <a:rPr lang="en-US" altLang="ko-KR" sz="1200"/>
              <a:t>parameter</a:t>
            </a:r>
            <a:r>
              <a:rPr lang="ko-KR" altLang="en-US" sz="1200"/>
              <a:t>의 수가 줄어드는 효과</a:t>
            </a:r>
          </a:p>
        </p:txBody>
      </p:sp>
    </p:spTree>
    <p:extLst>
      <p:ext uri="{BB962C8B-B14F-4D97-AF65-F5344CB8AC3E}">
        <p14:creationId xmlns:p14="http://schemas.microsoft.com/office/powerpoint/2010/main" val="403919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235F5-6C01-DF85-D4DC-258F7A449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51D9A9-5917-CB50-3A4B-EA147A86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9725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4F73C25-6F53-2F21-43C8-22C21D40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Model</a:t>
            </a:r>
            <a:endParaRPr lang="ko-KR" altLang="en-US" dirty="0"/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57133693-1448-68E5-23BD-5EAD1569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86" y="798728"/>
            <a:ext cx="4699000" cy="460375"/>
          </a:xfrm>
        </p:spPr>
        <p:txBody>
          <a:bodyPr>
            <a:normAutofit/>
          </a:bodyPr>
          <a:lstStyle/>
          <a:p>
            <a:r>
              <a:rPr lang="en-US" altLang="ko-KR" sz="1800"/>
              <a:t>Reduction B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DFA64A-05B8-07F0-3C75-6ADCB072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8" r="33911"/>
          <a:stretch/>
        </p:blipFill>
        <p:spPr>
          <a:xfrm>
            <a:off x="376577" y="1259103"/>
            <a:ext cx="1326964" cy="52572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A7937C8-7BFD-F78A-B156-5A0105A4CDB2}"/>
              </a:ext>
            </a:extLst>
          </p:cNvPr>
          <p:cNvSpPr/>
          <p:nvPr/>
        </p:nvSpPr>
        <p:spPr>
          <a:xfrm>
            <a:off x="474886" y="3267558"/>
            <a:ext cx="1228655" cy="620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Reduction-B Explained | Papers With Code">
            <a:extLst>
              <a:ext uri="{FF2B5EF4-FFF2-40B4-BE49-F238E27FC236}">
                <a16:creationId xmlns:a16="http://schemas.microsoft.com/office/drawing/2014/main" id="{5E9C774D-265C-0073-386C-1AB0CF3A6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382" y="1665923"/>
            <a:ext cx="3500200" cy="36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FBA8D-B735-5D1B-9507-89A15473A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621" y="2167003"/>
            <a:ext cx="6721255" cy="27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1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AlexNet2</Template>
  <TotalTime>13358</TotalTime>
  <Words>171</Words>
  <Application>Microsoft Office PowerPoint</Application>
  <PresentationFormat>와이드스크린</PresentationFormat>
  <Paragraphs>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Inception-v4(2)</vt:lpstr>
      <vt:lpstr>Index</vt:lpstr>
      <vt:lpstr>Dataset</vt:lpstr>
      <vt:lpstr>Model</vt:lpstr>
      <vt:lpstr>Model</vt:lpstr>
      <vt:lpstr>Model</vt:lpstr>
      <vt:lpstr>Model</vt:lpstr>
      <vt:lpstr>Model</vt:lpstr>
      <vt:lpstr>Model</vt:lpstr>
      <vt:lpstr>Model</vt:lpstr>
      <vt:lpstr>Training Methology</vt:lpstr>
      <vt:lpstr>Result</vt:lpstr>
      <vt:lpstr>확률과 통계</vt:lpstr>
      <vt:lpstr>1. 확률변수의 S변환과 Z-변환</vt:lpstr>
      <vt:lpstr>2. 통계의 기초: 표본평균</vt:lpstr>
      <vt:lpstr>3. 통계의 기초: 표본분산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AlexNet</dc:title>
  <dc:creator>sein choi</dc:creator>
  <cp:lastModifiedBy>sein choi</cp:lastModifiedBy>
  <cp:revision>23</cp:revision>
  <dcterms:created xsi:type="dcterms:W3CDTF">2024-01-24T16:18:02Z</dcterms:created>
  <dcterms:modified xsi:type="dcterms:W3CDTF">2024-02-25T05:10:02Z</dcterms:modified>
</cp:coreProperties>
</file>