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23" r:id="rId4"/>
    <p:sldId id="324" r:id="rId5"/>
    <p:sldId id="330" r:id="rId6"/>
    <p:sldId id="331" r:id="rId7"/>
    <p:sldId id="317" r:id="rId8"/>
    <p:sldId id="316" r:id="rId9"/>
    <p:sldId id="320" r:id="rId10"/>
    <p:sldId id="318" r:id="rId11"/>
    <p:sldId id="321" r:id="rId12"/>
    <p:sldId id="319" r:id="rId13"/>
    <p:sldId id="322" r:id="rId14"/>
    <p:sldId id="325" r:id="rId15"/>
    <p:sldId id="326" r:id="rId16"/>
    <p:sldId id="327" r:id="rId17"/>
    <p:sldId id="328" r:id="rId18"/>
    <p:sldId id="329" r:id="rId19"/>
    <p:sldId id="33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5184" autoAdjust="0"/>
  </p:normalViewPr>
  <p:slideViewPr>
    <p:cSldViewPr snapToGrid="0">
      <p:cViewPr varScale="1">
        <p:scale>
          <a:sx n="66" d="100"/>
          <a:sy n="66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VGG16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VERY DEEP CONVOLUTIONAL NETWORKS FOR LARGESCALE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2024-03-18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7B0DDC6-A8A0-8879-FC39-7DC9250E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0" y="2916410"/>
            <a:ext cx="7775136" cy="354454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EE247D-6815-CE69-B8CD-FE213C1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457CE-DCF7-0866-E97F-2DBCA80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GoogleNet + Cifar-10 </a:t>
            </a:r>
            <a:r>
              <a:rPr lang="ko-KR" altLang="en-US"/>
              <a:t>저장된 모델로 </a:t>
            </a:r>
            <a:r>
              <a:rPr lang="en-US" altLang="ko-KR"/>
              <a:t>new data </a:t>
            </a:r>
            <a:r>
              <a:rPr lang="ko-KR" altLang="en-US"/>
              <a:t>분류</a:t>
            </a:r>
            <a:endParaRPr lang="en-US" altLang="ko-KR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FB63D329-B007-D389-AA27-0E127AC8F895}"/>
              </a:ext>
            </a:extLst>
          </p:cNvPr>
          <p:cNvSpPr txBox="1">
            <a:spLocks/>
          </p:cNvSpPr>
          <p:nvPr/>
        </p:nvSpPr>
        <p:spPr>
          <a:xfrm>
            <a:off x="838200" y="1930779"/>
            <a:ext cx="10515600" cy="108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2000"/>
              <a:t> weight.h5</a:t>
            </a:r>
          </a:p>
          <a:p>
            <a:pPr lvl="1"/>
            <a:r>
              <a:rPr lang="ko-KR" altLang="en-US" sz="1600"/>
              <a:t>모델 가중치만 포함</a:t>
            </a:r>
            <a:endParaRPr lang="en-US" altLang="ko-KR" sz="1600"/>
          </a:p>
          <a:p>
            <a:pPr lvl="1"/>
            <a:r>
              <a:rPr lang="ko-KR" altLang="en-US" sz="1600"/>
              <a:t>모델</a:t>
            </a:r>
            <a:r>
              <a:rPr lang="en-US" altLang="ko-KR" sz="1600"/>
              <a:t>, </a:t>
            </a:r>
            <a:r>
              <a:rPr lang="ko-KR" altLang="en-US" sz="1600"/>
              <a:t>컴파일 코드 필요</a:t>
            </a:r>
            <a:endParaRPr lang="en-US" altLang="ko-KR" sz="16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4E962A-5D11-F254-2B21-6604E2785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3599" r="17076" b="3400"/>
          <a:stretch/>
        </p:blipFill>
        <p:spPr>
          <a:xfrm>
            <a:off x="7235608" y="3362574"/>
            <a:ext cx="3116179" cy="31763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75D325-6D94-4F78-834F-08ED80F35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69" y="1378091"/>
            <a:ext cx="9956256" cy="3704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7D59E9-FA34-B00F-969F-B4A160181906}"/>
              </a:ext>
            </a:extLst>
          </p:cNvPr>
          <p:cNvSpPr/>
          <p:nvPr/>
        </p:nvSpPr>
        <p:spPr>
          <a:xfrm>
            <a:off x="732169" y="5920595"/>
            <a:ext cx="1289136" cy="2144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D7DF6-B994-F0A2-8926-8429DA3ADD6F}"/>
              </a:ext>
            </a:extLst>
          </p:cNvPr>
          <p:cNvSpPr txBox="1"/>
          <p:nvPr/>
        </p:nvSpPr>
        <p:spPr>
          <a:xfrm>
            <a:off x="562797" y="771043"/>
            <a:ext cx="21887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HDF5 load_weights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0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EE247D-6815-CE69-B8CD-FE213C1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457CE-DCF7-0866-E97F-2DBCA80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GoogleNet + Cifar-10 </a:t>
            </a:r>
            <a:r>
              <a:rPr lang="ko-KR" altLang="en-US"/>
              <a:t>저장된 모델로 </a:t>
            </a:r>
            <a:r>
              <a:rPr lang="en-US" altLang="ko-KR"/>
              <a:t>new data </a:t>
            </a:r>
            <a:r>
              <a:rPr lang="ko-KR" altLang="en-US"/>
              <a:t>분류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44FB8B-D90D-B151-7BB0-5916607C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15" y="1094065"/>
            <a:ext cx="5660211" cy="5599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A14C26-E6CC-4E42-4716-535B48470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63" y="1365139"/>
            <a:ext cx="5719891" cy="44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47F7728-6BB8-716F-8976-BA0DE9B9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2066"/>
            <a:ext cx="6971295" cy="348564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EE247D-6815-CE69-B8CD-FE213C1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457CE-DCF7-0866-E97F-2DBCA80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GoogleNet + Cifar-10 </a:t>
            </a:r>
            <a:r>
              <a:rPr lang="ko-KR" altLang="en-US"/>
              <a:t>저장된 모델로 </a:t>
            </a:r>
            <a:r>
              <a:rPr lang="en-US" altLang="ko-KR"/>
              <a:t>new data </a:t>
            </a:r>
            <a:r>
              <a:rPr lang="ko-KR" altLang="en-US"/>
              <a:t>분류</a:t>
            </a:r>
            <a:endParaRPr lang="en-US" altLang="ko-KR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E47C2F41-93E8-70A4-7F68-FBECFD3257BB}"/>
              </a:ext>
            </a:extLst>
          </p:cNvPr>
          <p:cNvSpPr txBox="1">
            <a:spLocks/>
          </p:cNvSpPr>
          <p:nvPr/>
        </p:nvSpPr>
        <p:spPr>
          <a:xfrm>
            <a:off x="838200" y="1906462"/>
            <a:ext cx="10515600" cy="152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2000"/>
              <a:t> checkpoint</a:t>
            </a:r>
          </a:p>
          <a:p>
            <a:pPr lvl="1"/>
            <a:r>
              <a:rPr lang="ko-KR" altLang="en-US" sz="1600"/>
              <a:t>가중치</a:t>
            </a:r>
            <a:r>
              <a:rPr lang="en-US" altLang="ko-KR" sz="1600"/>
              <a:t>, </a:t>
            </a:r>
            <a:r>
              <a:rPr lang="ko-KR" altLang="en-US" sz="1600"/>
              <a:t>편향</a:t>
            </a:r>
            <a:r>
              <a:rPr lang="en-US" altLang="ko-KR" sz="1600"/>
              <a:t>, </a:t>
            </a:r>
            <a:r>
              <a:rPr lang="ko-KR" altLang="en-US" sz="1600"/>
              <a:t>기울기</a:t>
            </a:r>
            <a:r>
              <a:rPr lang="en-US" altLang="ko-KR" sz="1600"/>
              <a:t>, </a:t>
            </a:r>
            <a:r>
              <a:rPr lang="ko-KR" altLang="en-US" sz="1600"/>
              <a:t>여러 변수값 포함</a:t>
            </a:r>
            <a:r>
              <a:rPr lang="en-US" altLang="ko-KR" sz="1600"/>
              <a:t>. </a:t>
            </a:r>
            <a:r>
              <a:rPr lang="ko-KR" altLang="en-US" sz="1600"/>
              <a:t>모델 정보는 포함</a:t>
            </a:r>
            <a:r>
              <a:rPr lang="en-US" altLang="ko-KR" sz="1600"/>
              <a:t>X</a:t>
            </a:r>
          </a:p>
          <a:p>
            <a:pPr lvl="1"/>
            <a:r>
              <a:rPr lang="en-US" altLang="ko-KR" sz="1600"/>
              <a:t>.data files : </a:t>
            </a:r>
            <a:r>
              <a:rPr lang="ko-KR" altLang="en-US" sz="1600"/>
              <a:t>학습 변수값에 관한 정보</a:t>
            </a:r>
            <a:r>
              <a:rPr lang="en-US" altLang="ko-KR" sz="1600"/>
              <a:t>; model-ckpt.data-00000-of-00001</a:t>
            </a:r>
          </a:p>
          <a:p>
            <a:pPr lvl="1"/>
            <a:r>
              <a:rPr lang="en-US" altLang="ko-KR" sz="1600"/>
              <a:t>.index files: checkpoint</a:t>
            </a:r>
            <a:r>
              <a:rPr lang="ko-KR" altLang="en-US" sz="1600"/>
              <a:t>에 대한 정보 </a:t>
            </a:r>
            <a:r>
              <a:rPr lang="en-US" altLang="ko-KR" sz="1600"/>
              <a:t>(index)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4377B1-D1AE-2441-B028-129D039D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8" r="15824"/>
          <a:stretch/>
        </p:blipFill>
        <p:spPr>
          <a:xfrm>
            <a:off x="8306834" y="3586905"/>
            <a:ext cx="2736626" cy="2876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03B5B2-BD27-EE85-86ED-BDEE1083C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69" y="1378091"/>
            <a:ext cx="9956256" cy="3704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3E90D9-699D-CF88-2918-D2C0820FEA56}"/>
              </a:ext>
            </a:extLst>
          </p:cNvPr>
          <p:cNvSpPr/>
          <p:nvPr/>
        </p:nvSpPr>
        <p:spPr>
          <a:xfrm>
            <a:off x="738938" y="6249105"/>
            <a:ext cx="1289136" cy="2144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AEB34-1241-0E44-2F50-9273BA062FB4}"/>
              </a:ext>
            </a:extLst>
          </p:cNvPr>
          <p:cNvSpPr txBox="1"/>
          <p:nvPr/>
        </p:nvSpPr>
        <p:spPr>
          <a:xfrm>
            <a:off x="562797" y="771043"/>
            <a:ext cx="23262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checkpoint </a:t>
            </a:r>
            <a:r>
              <a:rPr lang="ko-KR" altLang="en-US">
                <a:solidFill>
                  <a:schemeClr val="accent1"/>
                </a:solidFill>
              </a:rPr>
              <a:t>불러오기</a:t>
            </a:r>
          </a:p>
        </p:txBody>
      </p:sp>
    </p:spTree>
    <p:extLst>
      <p:ext uri="{BB962C8B-B14F-4D97-AF65-F5344CB8AC3E}">
        <p14:creationId xmlns:p14="http://schemas.microsoft.com/office/powerpoint/2010/main" val="59051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EE247D-6815-CE69-B8CD-FE213C1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457CE-DCF7-0866-E97F-2DBCA80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GoogleNet + Cifar-10 </a:t>
            </a:r>
            <a:r>
              <a:rPr lang="ko-KR" altLang="en-US"/>
              <a:t>저장된 모델로 </a:t>
            </a:r>
            <a:r>
              <a:rPr lang="en-US" altLang="ko-KR"/>
              <a:t>new data </a:t>
            </a:r>
            <a:r>
              <a:rPr lang="ko-KR" altLang="en-US"/>
              <a:t>분류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84B7D7-2C39-FD12-C59B-170D8AC2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8" y="932295"/>
            <a:ext cx="7163800" cy="51727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399005-CA4A-1191-F511-259F723D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03" y="2385306"/>
            <a:ext cx="2917312" cy="208738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B54F5-14A2-08F6-0B3F-2BAA1F65ABFD}"/>
              </a:ext>
            </a:extLst>
          </p:cNvPr>
          <p:cNvSpPr/>
          <p:nvPr/>
        </p:nvSpPr>
        <p:spPr>
          <a:xfrm>
            <a:off x="8788065" y="2988546"/>
            <a:ext cx="2160672" cy="83749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GGNet 구조 이해 및 구현">
            <a:extLst>
              <a:ext uri="{FF2B5EF4-FFF2-40B4-BE49-F238E27FC236}">
                <a16:creationId xmlns:a16="http://schemas.microsoft.com/office/drawing/2014/main" id="{924F0A95-30F6-F71C-FCE7-976A3337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572" y="901563"/>
            <a:ext cx="3649851" cy="232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B87DF9-8070-2F29-8C3D-7CDCE18B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934"/>
            <a:ext cx="10515600" cy="4351338"/>
          </a:xfrm>
        </p:spPr>
        <p:txBody>
          <a:bodyPr/>
          <a:lstStyle/>
          <a:p>
            <a:r>
              <a:rPr lang="en-US" altLang="ko-KR"/>
              <a:t>concepts : </a:t>
            </a:r>
            <a:r>
              <a:rPr lang="en-US" altLang="ko-KR" b="1"/>
              <a:t>depth</a:t>
            </a:r>
          </a:p>
          <a:p>
            <a:r>
              <a:rPr lang="en-US" altLang="ko-KR" sz="2000" b="1"/>
              <a:t>3X3</a:t>
            </a:r>
            <a:r>
              <a:rPr lang="en-US" altLang="ko-KR" sz="2000"/>
              <a:t> convolutional layer</a:t>
            </a:r>
            <a:r>
              <a:rPr lang="ko-KR" altLang="en-US" sz="2000"/>
              <a:t>로 </a:t>
            </a:r>
            <a:r>
              <a:rPr lang="en-US" altLang="ko-KR" sz="2000"/>
              <a:t>filter </a:t>
            </a:r>
            <a:r>
              <a:rPr lang="ko-KR" altLang="en-US" sz="2000"/>
              <a:t>사이즈를 고정하여 실험</a:t>
            </a:r>
            <a:endParaRPr lang="en-US" altLang="ko-KR" sz="2000"/>
          </a:p>
          <a:p>
            <a:r>
              <a:rPr lang="ko-KR" altLang="en-US" sz="2000"/>
              <a:t>깊이가 약간씩 다른 총 </a:t>
            </a:r>
            <a:r>
              <a:rPr lang="en-US" altLang="ko-KR" sz="2000"/>
              <a:t>5</a:t>
            </a:r>
            <a:r>
              <a:rPr lang="ko-KR" altLang="en-US" sz="2000"/>
              <a:t>개의 </a:t>
            </a:r>
            <a:r>
              <a:rPr lang="en-US" altLang="ko-KR" sz="2000"/>
              <a:t>Configuration</a:t>
            </a:r>
            <a:r>
              <a:rPr lang="ko-KR" altLang="en-US" sz="2000"/>
              <a:t>을 구성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689686-BD97-D1DD-3100-C91C237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7D1DB9D-7182-0993-84EC-BE7513AF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VGG16</a:t>
            </a:r>
            <a:r>
              <a:rPr lang="ko-KR" altLang="en-US"/>
              <a:t> </a:t>
            </a:r>
            <a:r>
              <a:rPr lang="en-US" altLang="ko-KR"/>
              <a:t>Paper - Summary</a:t>
            </a:r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EDF285E-27CF-A02C-554B-B00EE6EE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8" y="2464231"/>
            <a:ext cx="3824101" cy="389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983C802-4862-A278-46A1-9FBC2DF6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23" y="2940890"/>
            <a:ext cx="4149777" cy="184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8114BC4-04DC-B2BF-86AA-F54CCFC1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59" y="4776067"/>
            <a:ext cx="4622917" cy="17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28440-0017-C7FB-7D36-1108B9471B61}"/>
              </a:ext>
            </a:extLst>
          </p:cNvPr>
          <p:cNvSpPr txBox="1"/>
          <p:nvPr/>
        </p:nvSpPr>
        <p:spPr>
          <a:xfrm>
            <a:off x="9059676" y="3862106"/>
            <a:ext cx="232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레이어가 깊을수록 더 좋은 성능을 보임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299988-6F75-DA90-BCA8-1F8FDFE2B9BA}"/>
              </a:ext>
            </a:extLst>
          </p:cNvPr>
          <p:cNvSpPr/>
          <p:nvPr/>
        </p:nvSpPr>
        <p:spPr>
          <a:xfrm>
            <a:off x="4460823" y="4321953"/>
            <a:ext cx="4149777" cy="4541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34510E-2C0A-8F91-E531-13B5C4FA8C0B}"/>
              </a:ext>
            </a:extLst>
          </p:cNvPr>
          <p:cNvSpPr/>
          <p:nvPr/>
        </p:nvSpPr>
        <p:spPr>
          <a:xfrm>
            <a:off x="4460823" y="5728582"/>
            <a:ext cx="4749283" cy="7602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2624BE8-1BA1-B329-79D6-1B36BD44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851" y="823533"/>
            <a:ext cx="2875949" cy="142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60074C-BCB0-FCA2-B5A1-87115BD4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8C38211-0AC7-7523-C1B7-BF93DB9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3X3 vs. 5X5 vs. 7X7 conv layer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7A106-A981-C852-F7D8-51919EB7AF0E}"/>
              </a:ext>
            </a:extLst>
          </p:cNvPr>
          <p:cNvSpPr txBox="1"/>
          <p:nvPr/>
        </p:nvSpPr>
        <p:spPr>
          <a:xfrm>
            <a:off x="271759" y="2326683"/>
            <a:ext cx="582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effects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          </a:t>
            </a:r>
            <a:r>
              <a:rPr lang="en-US" altLang="ko-KR"/>
              <a:t>2 layers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3X3 = 1 layer of 5X5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453A6-87DA-051C-7D94-DA17F6BCD9A7}"/>
              </a:ext>
            </a:extLst>
          </p:cNvPr>
          <p:cNvSpPr txBox="1"/>
          <p:nvPr/>
        </p:nvSpPr>
        <p:spPr>
          <a:xfrm>
            <a:off x="7165050" y="2315606"/>
            <a:ext cx="364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 layers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3X3 = 1 layer of 7X7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FAFDA-5839-36C6-5A62-EC22EE3B773C}"/>
              </a:ext>
            </a:extLst>
          </p:cNvPr>
          <p:cNvSpPr txBox="1"/>
          <p:nvPr/>
        </p:nvSpPr>
        <p:spPr>
          <a:xfrm>
            <a:off x="271759" y="2838386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Parameters</a:t>
            </a:r>
            <a:r>
              <a:rPr lang="ko-KR" altLang="en-US"/>
              <a:t> </a:t>
            </a:r>
            <a:r>
              <a:rPr lang="en-US" altLang="ko-KR"/>
              <a:t>: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C86951-4A54-5049-70CC-AEC10129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102" y="2743245"/>
            <a:ext cx="1758459" cy="4364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B0E0DA-ED10-509A-C883-4E7504075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130" y="2766471"/>
            <a:ext cx="1357890" cy="436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EA3C24-0545-A6CE-54D1-88592979C5D8}"/>
              </a:ext>
            </a:extLst>
          </p:cNvPr>
          <p:cNvSpPr txBox="1"/>
          <p:nvPr/>
        </p:nvSpPr>
        <p:spPr>
          <a:xfrm>
            <a:off x="8806561" y="2776828"/>
            <a:ext cx="41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</a:t>
            </a:r>
            <a:endParaRPr lang="ko-KR" altLang="en-US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38B5EB-7AA2-5E54-C8E8-070827A1C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330" y="2870779"/>
            <a:ext cx="1546435" cy="3538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B6915D-9154-52B2-1388-D5BF66838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928" y="2855293"/>
            <a:ext cx="1785099" cy="3693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57AFD7-0257-5B47-4097-537A49F505A8}"/>
              </a:ext>
            </a:extLst>
          </p:cNvPr>
          <p:cNvSpPr txBox="1"/>
          <p:nvPr/>
        </p:nvSpPr>
        <p:spPr>
          <a:xfrm>
            <a:off x="3609925" y="2836987"/>
            <a:ext cx="41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</a:t>
            </a:r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35F719-69A5-54AD-4885-953A771B6E2F}"/>
              </a:ext>
            </a:extLst>
          </p:cNvPr>
          <p:cNvSpPr txBox="1"/>
          <p:nvPr/>
        </p:nvSpPr>
        <p:spPr>
          <a:xfrm>
            <a:off x="380999" y="1087880"/>
            <a:ext cx="931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장점</a:t>
            </a:r>
            <a:r>
              <a:rPr lang="en-US" altLang="ko-KR">
                <a:solidFill>
                  <a:schemeClr val="accent1"/>
                </a:solidFill>
              </a:rPr>
              <a:t>1)  </a:t>
            </a:r>
            <a:r>
              <a:rPr lang="ko-KR" altLang="en-US">
                <a:solidFill>
                  <a:schemeClr val="accent1"/>
                </a:solidFill>
              </a:rPr>
              <a:t>똑같은 </a:t>
            </a:r>
            <a:r>
              <a:rPr lang="en-US" altLang="ko-KR">
                <a:solidFill>
                  <a:schemeClr val="accent1"/>
                </a:solidFill>
              </a:rPr>
              <a:t>effect</a:t>
            </a:r>
            <a:r>
              <a:rPr lang="ko-KR" altLang="en-US">
                <a:solidFill>
                  <a:schemeClr val="accent1"/>
                </a:solidFill>
              </a:rPr>
              <a:t>이나 파라미터의 수가 적으면 연산량이 적어 효율적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BA1B4-A2A1-A225-4DF0-CFB421A4A596}"/>
              </a:ext>
            </a:extLst>
          </p:cNvPr>
          <p:cNvSpPr txBox="1"/>
          <p:nvPr/>
        </p:nvSpPr>
        <p:spPr>
          <a:xfrm>
            <a:off x="380999" y="3873673"/>
            <a:ext cx="102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장점</a:t>
            </a:r>
            <a:r>
              <a:rPr lang="en-US" altLang="ko-KR">
                <a:solidFill>
                  <a:schemeClr val="accent1"/>
                </a:solidFill>
              </a:rPr>
              <a:t>2)  </a:t>
            </a:r>
            <a:r>
              <a:rPr lang="ko-KR" altLang="en-US">
                <a:solidFill>
                  <a:schemeClr val="accent1"/>
                </a:solidFill>
              </a:rPr>
              <a:t>더 많은 비선형 정류 레이어를 포함하여 </a:t>
            </a:r>
            <a:r>
              <a:rPr lang="en-US" altLang="ko-KR">
                <a:solidFill>
                  <a:schemeClr val="accent1"/>
                </a:solidFill>
              </a:rPr>
              <a:t>decision function</a:t>
            </a:r>
            <a:r>
              <a:rPr lang="ko-KR" altLang="en-US">
                <a:solidFill>
                  <a:schemeClr val="accent1"/>
                </a:solidFill>
              </a:rPr>
              <a:t>이 차이를 더 잘 구분함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9F653B-680B-9969-1E9E-276FF50946F9}"/>
              </a:ext>
            </a:extLst>
          </p:cNvPr>
          <p:cNvSpPr txBox="1"/>
          <p:nvPr/>
        </p:nvSpPr>
        <p:spPr>
          <a:xfrm>
            <a:off x="570301" y="4348634"/>
            <a:ext cx="10237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rectification function (ex. ReLU) </a:t>
            </a:r>
          </a:p>
          <a:p>
            <a:r>
              <a:rPr lang="ko-KR" altLang="en-US"/>
              <a:t>비선형 활성화 함수를 사용하여 값을 전달할 때 연속성 부여</a:t>
            </a:r>
            <a:endParaRPr lang="en-US" altLang="ko-KR"/>
          </a:p>
          <a:p>
            <a:r>
              <a:rPr lang="en-US" altLang="ko-KR"/>
              <a:t>   -&gt; </a:t>
            </a:r>
            <a:r>
              <a:rPr lang="ko-KR" altLang="en-US"/>
              <a:t>인간학습과정 모방 가능</a:t>
            </a:r>
            <a:r>
              <a:rPr lang="en-US" altLang="ko-KR"/>
              <a:t>, </a:t>
            </a:r>
            <a:r>
              <a:rPr lang="ko-KR" altLang="en-US"/>
              <a:t>신경망 표현성 증가</a:t>
            </a:r>
          </a:p>
        </p:txBody>
      </p:sp>
      <p:pic>
        <p:nvPicPr>
          <p:cNvPr id="2054" name="Picture 6" descr="06-06 비선형 활성화 함수(Activation function) - PyTorch로 시작하는 딥 러닝 입문">
            <a:extLst>
              <a:ext uri="{FF2B5EF4-FFF2-40B4-BE49-F238E27FC236}">
                <a16:creationId xmlns:a16="http://schemas.microsoft.com/office/drawing/2014/main" id="{1BC3B4ED-99CC-3885-C757-F5CA21EA1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701" y="4252387"/>
            <a:ext cx="2440578" cy="172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E822305-2D5B-AED5-695C-A59E967B9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01" y="5541422"/>
            <a:ext cx="7227052" cy="3100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2FE0ECE-DCDE-C714-0626-28A3B5FEC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01" y="5849930"/>
            <a:ext cx="7227052" cy="3100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DA05F7-53CA-8271-3EB7-0C441EF76B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01" y="6158438"/>
            <a:ext cx="7227052" cy="31007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1EEC84-83AF-C4E8-EA1D-E5144BEA5135}"/>
              </a:ext>
            </a:extLst>
          </p:cNvPr>
          <p:cNvSpPr/>
          <p:nvPr/>
        </p:nvSpPr>
        <p:spPr>
          <a:xfrm>
            <a:off x="5912518" y="5471557"/>
            <a:ext cx="1986708" cy="10819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5B9E82-63B9-7D3C-B51F-3700902E05D6}"/>
              </a:ext>
            </a:extLst>
          </p:cNvPr>
          <p:cNvSpPr txBox="1"/>
          <p:nvPr/>
        </p:nvSpPr>
        <p:spPr>
          <a:xfrm>
            <a:off x="7981752" y="6149626"/>
            <a:ext cx="1755804" cy="37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ReLU 3</a:t>
            </a:r>
            <a:r>
              <a:rPr lang="ko-KR" altLang="en-US"/>
              <a:t>개 사용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D562E0-09B0-B798-08DE-118102E67A66}"/>
              </a:ext>
            </a:extLst>
          </p:cNvPr>
          <p:cNvSpPr/>
          <p:nvPr/>
        </p:nvSpPr>
        <p:spPr>
          <a:xfrm>
            <a:off x="9853863" y="1903501"/>
            <a:ext cx="375986" cy="3485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4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580E6D-5A4D-0B3C-032A-D6E89519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590501E-5483-8355-0D66-81779E39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Single vs. Multi-scale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BEEA4F-DAE9-70C1-FE7A-3E2371E8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38021"/>
            <a:ext cx="5525342" cy="23806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52F024-E885-36E0-20C8-9A6F2525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2" y="3926994"/>
            <a:ext cx="6649978" cy="2429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CBA789-9FDC-A237-E848-5013086A30A7}"/>
              </a:ext>
            </a:extLst>
          </p:cNvPr>
          <p:cNvSpPr txBox="1"/>
          <p:nvPr/>
        </p:nvSpPr>
        <p:spPr>
          <a:xfrm>
            <a:off x="6096000" y="2133698"/>
            <a:ext cx="5773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training set </a:t>
            </a:r>
            <a:r>
              <a:rPr lang="ko-KR" altLang="en-US"/>
              <a:t>뿐만 아니라 </a:t>
            </a:r>
            <a:r>
              <a:rPr lang="en-US" altLang="ko-KR"/>
              <a:t>test set</a:t>
            </a:r>
            <a:r>
              <a:rPr lang="ko-KR" altLang="en-US"/>
              <a:t>에도 </a:t>
            </a:r>
            <a:r>
              <a:rPr lang="en-US" altLang="ko-KR"/>
              <a:t>scale jittering</a:t>
            </a:r>
            <a:r>
              <a:rPr lang="ko-KR" altLang="en-US"/>
              <a:t>을 적용하여 다양한 </a:t>
            </a:r>
            <a:r>
              <a:rPr lang="en-US" altLang="ko-KR"/>
              <a:t>size</a:t>
            </a:r>
            <a:r>
              <a:rPr lang="ko-KR" altLang="en-US"/>
              <a:t>의 이미지를 </a:t>
            </a:r>
            <a:r>
              <a:rPr lang="en-US" altLang="ko-KR"/>
              <a:t>input</a:t>
            </a:r>
          </a:p>
          <a:p>
            <a:endParaRPr lang="en-US" altLang="ko-KR"/>
          </a:p>
          <a:p>
            <a:r>
              <a:rPr lang="en-US" altLang="ko-KR"/>
              <a:t>scale</a:t>
            </a:r>
            <a:r>
              <a:rPr lang="ko-KR" altLang="en-US"/>
              <a:t>을 다양하게 적용할수록 </a:t>
            </a:r>
            <a:r>
              <a:rPr lang="en-US" altLang="ko-KR"/>
              <a:t>performance </a:t>
            </a:r>
            <a:r>
              <a:rPr lang="ko-KR" altLang="en-US"/>
              <a:t>향상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6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BB38F4-8260-7BA8-C801-17A9F549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/>
              <a:t>batch size : 256</a:t>
            </a:r>
          </a:p>
          <a:p>
            <a:r>
              <a:rPr lang="en-US" altLang="ko-KR" sz="1800"/>
              <a:t>SGD (momentum:0.9)</a:t>
            </a:r>
          </a:p>
          <a:p>
            <a:r>
              <a:rPr lang="en-US" altLang="ko-KR" sz="1800"/>
              <a:t>weight decay</a:t>
            </a:r>
            <a:r>
              <a:rPr lang="ko-KR" altLang="en-US" sz="1800"/>
              <a:t>적용 </a:t>
            </a:r>
            <a:r>
              <a:rPr lang="en-US" altLang="ko-KR" sz="1800"/>
              <a:t>(L2 penalty multiplier : 5X10^4)</a:t>
            </a:r>
          </a:p>
          <a:p>
            <a:r>
              <a:rPr lang="en-US" altLang="ko-KR" sz="1800"/>
              <a:t>dropout : </a:t>
            </a:r>
            <a:r>
              <a:rPr lang="ko-KR" altLang="en-US" sz="1800"/>
              <a:t>처음 </a:t>
            </a:r>
            <a:r>
              <a:rPr lang="en-US" altLang="ko-KR" sz="1800"/>
              <a:t>2</a:t>
            </a:r>
            <a:r>
              <a:rPr lang="ko-KR" altLang="en-US" sz="1800"/>
              <a:t>개의 </a:t>
            </a:r>
            <a:r>
              <a:rPr lang="en-US" altLang="ko-KR" sz="1800"/>
              <a:t>FC layer</a:t>
            </a:r>
            <a:r>
              <a:rPr lang="ko-KR" altLang="en-US" sz="1800"/>
              <a:t>에 대하여 적용 </a:t>
            </a:r>
            <a:r>
              <a:rPr lang="en-US" altLang="ko-KR" sz="1800"/>
              <a:t>0.5</a:t>
            </a:r>
          </a:p>
          <a:p>
            <a:r>
              <a:rPr lang="en-US" altLang="ko-KR" sz="1800"/>
              <a:t>initial learning rate : 0.01</a:t>
            </a:r>
          </a:p>
          <a:p>
            <a:pPr lvl="1"/>
            <a:r>
              <a:rPr lang="en-US" altLang="ko-KR" sz="1400"/>
              <a:t>val accuracy </a:t>
            </a:r>
            <a:r>
              <a:rPr lang="ko-KR" altLang="en-US" sz="1400"/>
              <a:t>모니터링하여 성능 부진 시 </a:t>
            </a:r>
            <a:r>
              <a:rPr lang="en-US" altLang="ko-KR" sz="1400"/>
              <a:t>10</a:t>
            </a:r>
            <a:r>
              <a:rPr lang="ko-KR" altLang="en-US" sz="1400"/>
              <a:t>씩 감소</a:t>
            </a:r>
            <a:endParaRPr lang="en-US" altLang="ko-KR" sz="1400"/>
          </a:p>
          <a:p>
            <a:pPr lvl="1"/>
            <a:r>
              <a:rPr lang="ko-KR" altLang="en-US" sz="1400"/>
              <a:t>최종적으로 </a:t>
            </a:r>
            <a:r>
              <a:rPr lang="en-US" altLang="ko-KR" sz="1400"/>
              <a:t>3</a:t>
            </a:r>
            <a:r>
              <a:rPr lang="ko-KR" altLang="en-US" sz="1400"/>
              <a:t>번 감소</a:t>
            </a:r>
            <a:endParaRPr lang="en-US" altLang="ko-KR" sz="1400"/>
          </a:p>
          <a:p>
            <a:r>
              <a:rPr lang="ko-KR" altLang="en-US" sz="1800"/>
              <a:t>초기화 </a:t>
            </a:r>
            <a:r>
              <a:rPr lang="en-US" altLang="ko-KR" sz="1800"/>
              <a:t>: </a:t>
            </a:r>
            <a:r>
              <a:rPr lang="ko-KR" altLang="en-US" sz="1800"/>
              <a:t>처음에는 </a:t>
            </a:r>
            <a:r>
              <a:rPr lang="en-US" altLang="ko-KR" sz="1800"/>
              <a:t>random initialisation</a:t>
            </a:r>
            <a:r>
              <a:rPr lang="ko-KR" altLang="en-US" sz="1800"/>
              <a:t>사용</a:t>
            </a:r>
            <a:endParaRPr lang="en-US" altLang="ko-KR" sz="1800"/>
          </a:p>
          <a:p>
            <a:pPr lvl="1"/>
            <a:r>
              <a:rPr lang="ko-KR" altLang="en-US" sz="1400"/>
              <a:t>이후 학습 깊어지면서 처음 </a:t>
            </a:r>
            <a:r>
              <a:rPr lang="en-US" altLang="ko-KR" sz="1400"/>
              <a:t>4</a:t>
            </a:r>
            <a:r>
              <a:rPr lang="ko-KR" altLang="en-US" sz="1400"/>
              <a:t>개의 </a:t>
            </a:r>
            <a:r>
              <a:rPr lang="en-US" altLang="ko-KR" sz="1400"/>
              <a:t>conv layer</a:t>
            </a:r>
            <a:r>
              <a:rPr lang="ko-KR" altLang="en-US" sz="1400"/>
              <a:t>와 마지막 </a:t>
            </a:r>
            <a:r>
              <a:rPr lang="en-US" altLang="ko-KR" sz="1400"/>
              <a:t>3</a:t>
            </a:r>
            <a:r>
              <a:rPr lang="ko-KR" altLang="en-US" sz="1400"/>
              <a:t>개의 </a:t>
            </a:r>
            <a:r>
              <a:rPr lang="en-US" altLang="ko-KR" sz="1400"/>
              <a:t>FC layer</a:t>
            </a:r>
            <a:r>
              <a:rPr lang="ko-KR" altLang="en-US" sz="1400"/>
              <a:t>에 대하여 </a:t>
            </a:r>
            <a:r>
              <a:rPr lang="en-US" altLang="ko-KR" sz="1400"/>
              <a:t>initialized randomly</a:t>
            </a:r>
          </a:p>
          <a:p>
            <a:pPr lvl="1"/>
            <a:r>
              <a:rPr lang="en-US" altLang="ko-KR" sz="1400"/>
              <a:t>weight </a:t>
            </a:r>
            <a:r>
              <a:rPr lang="ko-KR" altLang="en-US" sz="1400"/>
              <a:t>정규화 </a:t>
            </a:r>
            <a:r>
              <a:rPr lang="en-US" altLang="ko-KR" sz="1400"/>
              <a:t>: </a:t>
            </a:r>
            <a:r>
              <a:rPr lang="ko-KR" altLang="en-US" sz="1400"/>
              <a:t>평균 </a:t>
            </a:r>
            <a:r>
              <a:rPr lang="en-US" altLang="ko-KR" sz="1400"/>
              <a:t>0 </a:t>
            </a:r>
            <a:r>
              <a:rPr lang="ko-KR" altLang="en-US" sz="1400"/>
              <a:t>분산 </a:t>
            </a:r>
            <a:r>
              <a:rPr lang="en-US" altLang="ko-KR" sz="1400"/>
              <a:t>0.01 bias 0</a:t>
            </a:r>
          </a:p>
          <a:p>
            <a:r>
              <a:rPr lang="en-US" altLang="ko-KR" sz="1800"/>
              <a:t>Input Image : ImageNet, 224</a:t>
            </a:r>
            <a:r>
              <a:rPr lang="ko-KR" altLang="en-US" sz="1800"/>
              <a:t>*</a:t>
            </a:r>
            <a:r>
              <a:rPr lang="en-US" altLang="ko-KR" sz="1800"/>
              <a:t>224 fixed RGB</a:t>
            </a:r>
          </a:p>
          <a:p>
            <a:pPr lvl="1"/>
            <a:r>
              <a:rPr lang="en-US" altLang="ko-KR" sz="1400"/>
              <a:t>augmentation</a:t>
            </a:r>
            <a:r>
              <a:rPr lang="ko-KR" altLang="en-US" sz="1400"/>
              <a:t>적용 </a:t>
            </a:r>
            <a:r>
              <a:rPr lang="en-US" altLang="ko-KR" sz="1400"/>
              <a:t>: randomly cropped, rescaled, random horizontal flip, rand RGB colour shift</a:t>
            </a:r>
          </a:p>
          <a:p>
            <a:r>
              <a:rPr lang="en-US" altLang="ko-KR" sz="1800"/>
              <a:t>4</a:t>
            </a:r>
            <a:r>
              <a:rPr lang="ko-KR" altLang="en-US" sz="1800"/>
              <a:t>개의 </a:t>
            </a:r>
            <a:r>
              <a:rPr lang="en-US" altLang="ko-KR" sz="1800"/>
              <a:t>GPU</a:t>
            </a:r>
            <a:r>
              <a:rPr lang="ko-KR" altLang="en-US" sz="1800"/>
              <a:t>사용</a:t>
            </a:r>
            <a:r>
              <a:rPr lang="en-US" altLang="ko-KR" sz="1800"/>
              <a:t>, 1</a:t>
            </a:r>
            <a:r>
              <a:rPr lang="ko-KR" altLang="en-US" sz="1800"/>
              <a:t>네트워크 훈련 시 </a:t>
            </a:r>
            <a:r>
              <a:rPr lang="en-US" altLang="ko-KR" sz="1800"/>
              <a:t>2-3</a:t>
            </a:r>
            <a:r>
              <a:rPr lang="ko-KR" altLang="en-US" sz="1800"/>
              <a:t>주 소요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5519CB-F765-2DB7-0EDC-C73E068D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A4DAF1-A522-E166-36F0-741BF4C8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Training Methods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42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00E358-1396-1130-639E-3FC1B3B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3E833B-07AF-85BE-4473-8D0A200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4EE080-CEB1-90A1-2CCA-42A7FF83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0" y="894959"/>
            <a:ext cx="9797207" cy="5641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1FE72-EE10-B3B0-6436-6E7F06FC488B}"/>
              </a:ext>
            </a:extLst>
          </p:cNvPr>
          <p:cNvSpPr txBox="1"/>
          <p:nvPr/>
        </p:nvSpPr>
        <p:spPr>
          <a:xfrm>
            <a:off x="7766755" y="2460978"/>
            <a:ext cx="195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glorot_normal : xavier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6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F40C9A-203A-8C28-2755-183DE2C0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B62D8A5-F31E-D7A1-CA63-625AAD16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940D8B-DE71-B4F9-B807-93A88D2C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722329"/>
            <a:ext cx="3860800" cy="5617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307A61-645C-F152-C46F-9E4F7D01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57" y="722329"/>
            <a:ext cx="4703520" cy="426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0546F8-90C8-07AB-C13B-9B216020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97642"/>
            <a:ext cx="12192000" cy="282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0506A7-BA69-AC93-0636-4E03A98502E0}"/>
              </a:ext>
            </a:extLst>
          </p:cNvPr>
          <p:cNvSpPr txBox="1"/>
          <p:nvPr/>
        </p:nvSpPr>
        <p:spPr>
          <a:xfrm>
            <a:off x="5673271" y="5370420"/>
            <a:ext cx="382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optimizer, dataset</a:t>
            </a:r>
            <a:r>
              <a:rPr lang="ko-KR" altLang="en-US"/>
              <a:t>은 차후 추가예정</a:t>
            </a:r>
            <a:endParaRPr lang="en-US" altLang="ko-KR"/>
          </a:p>
          <a:p>
            <a:r>
              <a:rPr lang="en-US" altLang="ko-KR"/>
              <a:t>+  cuda, tensorflow </a:t>
            </a:r>
            <a:r>
              <a:rPr lang="ko-KR" altLang="en-US"/>
              <a:t>최적화 필요</a:t>
            </a:r>
          </a:p>
        </p:txBody>
      </p:sp>
    </p:spTree>
    <p:extLst>
      <p:ext uri="{BB962C8B-B14F-4D97-AF65-F5344CB8AC3E}">
        <p14:creationId xmlns:p14="http://schemas.microsoft.com/office/powerpoint/2010/main" val="15846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Result – Inception-v4 </a:t>
            </a:r>
            <a:r>
              <a:rPr lang="en-US" altLang="ko-KR"/>
              <a:t>&amp; Cifar-10</a:t>
            </a:r>
          </a:p>
          <a:p>
            <a:pPr>
              <a:lnSpc>
                <a:spcPct val="150000"/>
              </a:lnSpc>
            </a:pPr>
            <a:r>
              <a:rPr lang="en-US" altLang="ko-KR"/>
              <a:t>Result – Inception-v4 &amp; ImageNet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GoogleNet + Cifar-10 </a:t>
            </a:r>
            <a:r>
              <a:rPr lang="ko-KR" altLang="en-US"/>
              <a:t>모델 저장</a:t>
            </a:r>
            <a:r>
              <a:rPr lang="en-US" altLang="ko-KR"/>
              <a:t>, new img test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VGGNet16 Paper</a:t>
            </a:r>
          </a:p>
          <a:p>
            <a:pPr>
              <a:lnSpc>
                <a:spcPct val="150000"/>
              </a:lnSpc>
            </a:pPr>
            <a:r>
              <a:rPr lang="en-US" altLang="ko-KR"/>
              <a:t>VGGNet16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5F953F-936E-D609-A82D-0614EC8E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924236"/>
            <a:ext cx="10515600" cy="4351338"/>
          </a:xfrm>
        </p:spPr>
        <p:txBody>
          <a:bodyPr/>
          <a:lstStyle/>
          <a:p>
            <a:r>
              <a:rPr lang="ko-KR" altLang="en-US"/>
              <a:t>모델 필터 사이즈 변경 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3AECC2-BD50-0D72-0EA5-E4492679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F8A9B6-286C-2EA6-0376-B9B515A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Inception-v4 &amp; Cifar-10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30E851-9A0A-379F-95DB-6C9D3831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97" y="1332938"/>
            <a:ext cx="2654003" cy="460082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748C6A9-8ECB-2988-9169-C9D255393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4"/>
          <a:stretch/>
        </p:blipFill>
        <p:spPr bwMode="auto">
          <a:xfrm>
            <a:off x="621632" y="1843698"/>
            <a:ext cx="3192871" cy="230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CD6D4C-081C-2D72-F446-472B2BCF1421}"/>
              </a:ext>
            </a:extLst>
          </p:cNvPr>
          <p:cNvSpPr txBox="1"/>
          <p:nvPr/>
        </p:nvSpPr>
        <p:spPr>
          <a:xfrm>
            <a:off x="8711516" y="20659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성능 하락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592FA9-902A-8AA4-FBCE-D0414252B65E}"/>
              </a:ext>
            </a:extLst>
          </p:cNvPr>
          <p:cNvCxnSpPr/>
          <p:nvPr/>
        </p:nvCxnSpPr>
        <p:spPr>
          <a:xfrm>
            <a:off x="4114800" y="2767263"/>
            <a:ext cx="12873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0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D5F953F-936E-D609-A82D-0614EC8E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924236"/>
            <a:ext cx="10515600" cy="4351338"/>
          </a:xfrm>
        </p:spPr>
        <p:txBody>
          <a:bodyPr/>
          <a:lstStyle/>
          <a:p>
            <a:r>
              <a:rPr lang="ko-KR" altLang="en-US"/>
              <a:t>필터 사이즈 변경 </a:t>
            </a:r>
            <a:r>
              <a:rPr lang="en-US" altLang="ko-KR"/>
              <a:t>+   </a:t>
            </a:r>
            <a:r>
              <a:rPr lang="ko-KR" altLang="en-US"/>
              <a:t>평균차감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3AECC2-BD50-0D72-0EA5-E4492679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4F8A9B6-286C-2EA6-0376-B9B515A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Inception-v4 &amp; Cifar-10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30E851-9A0A-379F-95DB-6C9D3831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017"/>
            <a:ext cx="2520127" cy="43687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CA31B6-3DB7-63BC-4B3F-0CF901321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54" y="1684150"/>
            <a:ext cx="2729341" cy="449764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76F5B8-30EC-C18D-4AF5-ECEF1FA95877}"/>
              </a:ext>
            </a:extLst>
          </p:cNvPr>
          <p:cNvCxnSpPr/>
          <p:nvPr/>
        </p:nvCxnSpPr>
        <p:spPr>
          <a:xfrm>
            <a:off x="3453063" y="3123968"/>
            <a:ext cx="12873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64374B-9DC2-5E00-254C-AF28733D9C07}"/>
              </a:ext>
            </a:extLst>
          </p:cNvPr>
          <p:cNvSpPr txBox="1"/>
          <p:nvPr/>
        </p:nvSpPr>
        <p:spPr>
          <a:xfrm>
            <a:off x="7856622" y="2065946"/>
            <a:ext cx="413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약간의 성능 향상</a:t>
            </a:r>
            <a:endParaRPr lang="en-US" altLang="ko-KR"/>
          </a:p>
          <a:p>
            <a:r>
              <a:rPr lang="en-US" altLang="ko-KR"/>
              <a:t>+ val set </a:t>
            </a:r>
            <a:r>
              <a:rPr lang="ko-KR" altLang="en-US"/>
              <a:t>결과가 변하지않음 </a:t>
            </a:r>
          </a:p>
        </p:txBody>
      </p:sp>
    </p:spTree>
    <p:extLst>
      <p:ext uri="{BB962C8B-B14F-4D97-AF65-F5344CB8AC3E}">
        <p14:creationId xmlns:p14="http://schemas.microsoft.com/office/powerpoint/2010/main" val="82082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8E777B-EB2B-AE98-C4DF-A40E6841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D4F53D-269C-0DFC-83BA-61B5974D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Inception-v4 &amp; ImageNet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C066C6-5EFF-BBD9-ECA1-8198D80E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35" y="1084149"/>
            <a:ext cx="2905530" cy="5363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51C89B-F5FC-5BC3-C374-E9C08A05D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19" y="1084149"/>
            <a:ext cx="294363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48F95C-442B-413A-BF2A-0623E2D3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AA24A2-25E0-467A-7937-CCC04C5B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Setting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221BD2-A03E-F4DF-8144-056A3B61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4992"/>
            <a:ext cx="2121568" cy="1538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8D6096-1E25-64E8-2CC4-51D36D58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94" y="1246165"/>
            <a:ext cx="1632617" cy="517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6A6E3-1057-C80D-AB3F-97CD556DEE6B}"/>
              </a:ext>
            </a:extLst>
          </p:cNvPr>
          <p:cNvSpPr txBox="1"/>
          <p:nvPr/>
        </p:nvSpPr>
        <p:spPr>
          <a:xfrm>
            <a:off x="5882642" y="1234992"/>
            <a:ext cx="473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cuda, nvidia </a:t>
            </a:r>
            <a:r>
              <a:rPr lang="ko-KR" altLang="en-US"/>
              <a:t>버전 변경 후 </a:t>
            </a:r>
            <a:r>
              <a:rPr lang="en-US" altLang="ko-KR"/>
              <a:t>AlexNet ETA </a:t>
            </a:r>
            <a:r>
              <a:rPr lang="ko-KR" altLang="en-US"/>
              <a:t>변화</a:t>
            </a:r>
            <a:endParaRPr lang="en-US" altLang="ko-KR"/>
          </a:p>
          <a:p>
            <a:r>
              <a:rPr lang="en-US" altLang="ko-KR"/>
              <a:t>ETA 2 </a:t>
            </a:r>
            <a:r>
              <a:rPr lang="ko-KR" altLang="en-US"/>
              <a:t>시간 </a:t>
            </a:r>
            <a:r>
              <a:rPr lang="en-US" altLang="ko-KR"/>
              <a:t>-&gt; 5</a:t>
            </a:r>
            <a:r>
              <a:rPr lang="ko-KR" altLang="en-US"/>
              <a:t>시간으로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6E728-E89F-1547-7C30-E8396F524E7B}"/>
              </a:ext>
            </a:extLst>
          </p:cNvPr>
          <p:cNvSpPr txBox="1"/>
          <p:nvPr/>
        </p:nvSpPr>
        <p:spPr>
          <a:xfrm>
            <a:off x="5882642" y="2065946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환경 세팅에서 처리 속도가 달라짐을 확인함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49E979-3D06-5D27-84C2-9CB65FF7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17029"/>
            <a:ext cx="611590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6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EE247D-6815-CE69-B8CD-FE213C1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457CE-DCF7-0866-E97F-2DBCA80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GoogleNet + Cifar-10 </a:t>
            </a:r>
            <a:r>
              <a:rPr lang="ko-KR" altLang="en-US"/>
              <a:t>모델 저장</a:t>
            </a:r>
            <a:endParaRPr lang="en-US" altLang="ko-KR"/>
          </a:p>
        </p:txBody>
      </p:sp>
      <p:pic>
        <p:nvPicPr>
          <p:cNvPr id="9" name="그림 8" descr="그래프, 라인, 도표, 텍스트이(가) 표시된 사진&#10;&#10;자동 생성된 설명">
            <a:extLst>
              <a:ext uri="{FF2B5EF4-FFF2-40B4-BE49-F238E27FC236}">
                <a16:creationId xmlns:a16="http://schemas.microsoft.com/office/drawing/2014/main" id="{3E17E3ED-6FA7-3BF7-DFDA-3BDA10D4A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7" y="1200217"/>
            <a:ext cx="3312392" cy="5513243"/>
          </a:xfrm>
          <a:prstGeom prst="rect">
            <a:avLst/>
          </a:prstGeom>
        </p:spPr>
      </p:pic>
      <p:pic>
        <p:nvPicPr>
          <p:cNvPr id="11" name="그림 10" descr="영수증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75010F01-F244-93AD-BF2A-9C0F51BDB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12" y="4517785"/>
            <a:ext cx="3294228" cy="2273794"/>
          </a:xfrm>
          <a:prstGeom prst="rect">
            <a:avLst/>
          </a:prstGeom>
        </p:spPr>
      </p:pic>
      <p:pic>
        <p:nvPicPr>
          <p:cNvPr id="13" name="그림 12" descr="텍스트, 라인, 그래프, 스크린샷이(가) 표시된 사진&#10;&#10;자동 생성된 설명">
            <a:extLst>
              <a:ext uri="{FF2B5EF4-FFF2-40B4-BE49-F238E27FC236}">
                <a16:creationId xmlns:a16="http://schemas.microsoft.com/office/drawing/2014/main" id="{0DC1EE2D-610B-8D1E-A353-79291F48C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61" y="1230382"/>
            <a:ext cx="3134436" cy="2273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248B12-5270-8266-3867-5843F6C66222}"/>
              </a:ext>
            </a:extLst>
          </p:cNvPr>
          <p:cNvSpPr txBox="1"/>
          <p:nvPr/>
        </p:nvSpPr>
        <p:spPr>
          <a:xfrm>
            <a:off x="7601432" y="1341777"/>
            <a:ext cx="2875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모델 </a:t>
            </a:r>
            <a:r>
              <a:rPr lang="en-US" altLang="ko-KR"/>
              <a:t>: GoogleNet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데이터 </a:t>
            </a:r>
            <a:r>
              <a:rPr lang="en-US" altLang="ko-KR"/>
              <a:t>: Cifar-10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epochs : 20</a:t>
            </a:r>
          </a:p>
          <a:p>
            <a:pPr marL="285750" indent="-285750">
              <a:buFontTx/>
              <a:buChar char="-"/>
            </a:pP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597DC-ADAD-A7FE-3E0C-1C09232A0232}"/>
              </a:ext>
            </a:extLst>
          </p:cNvPr>
          <p:cNvSpPr txBox="1"/>
          <p:nvPr/>
        </p:nvSpPr>
        <p:spPr>
          <a:xfrm>
            <a:off x="5384317" y="349561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train </a:t>
            </a:r>
            <a:r>
              <a:rPr lang="ko-KR" altLang="en-US"/>
              <a:t>결과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1C7BAC-95FB-14BC-3EF9-62F0A55E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920" y="3259641"/>
            <a:ext cx="5269988" cy="13943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2E1D62-49D3-732C-017A-53A00BD870B3}"/>
              </a:ext>
            </a:extLst>
          </p:cNvPr>
          <p:cNvSpPr txBox="1"/>
          <p:nvPr/>
        </p:nvSpPr>
        <p:spPr>
          <a:xfrm>
            <a:off x="562797" y="771043"/>
            <a:ext cx="6559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train</a:t>
            </a:r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B322896-79F0-8BDE-CE61-408057480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46" y="4889029"/>
            <a:ext cx="3770804" cy="8352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522D64-4C18-613E-E8C2-8E2CABF8DE14}"/>
              </a:ext>
            </a:extLst>
          </p:cNvPr>
          <p:cNvSpPr txBox="1"/>
          <p:nvPr/>
        </p:nvSpPr>
        <p:spPr>
          <a:xfrm>
            <a:off x="7655026" y="453060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가중치</a:t>
            </a:r>
            <a:r>
              <a:rPr lang="en-US" altLang="ko-KR"/>
              <a:t>, ckpt </a:t>
            </a:r>
            <a:r>
              <a:rPr lang="ko-KR" altLang="en-US"/>
              <a:t>저장 코드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D1C3B36-F755-1935-F3B1-D5E44F1EC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746" y="5780220"/>
            <a:ext cx="2977725" cy="7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3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9485FAE-E5A6-D7BE-CB85-CE4FBD7B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6989"/>
            <a:ext cx="9850225" cy="3410426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BD030F-2B76-F551-CBC7-6B4D48D5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211"/>
            <a:ext cx="10515600" cy="1082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000"/>
              <a:t> model.h5</a:t>
            </a:r>
          </a:p>
          <a:p>
            <a:pPr lvl="1"/>
            <a:r>
              <a:rPr lang="en-US" altLang="ko-KR" sz="1600"/>
              <a:t>HDF5 </a:t>
            </a:r>
            <a:r>
              <a:rPr lang="ko-KR" altLang="en-US" sz="1600"/>
              <a:t>형식</a:t>
            </a:r>
            <a:endParaRPr lang="en-US" altLang="ko-KR" sz="1600"/>
          </a:p>
          <a:p>
            <a:pPr lvl="1"/>
            <a:r>
              <a:rPr lang="ko-KR" altLang="en-US" sz="1600"/>
              <a:t>모델 파일 전체</a:t>
            </a:r>
            <a:r>
              <a:rPr lang="en-US" altLang="ko-KR" sz="1600"/>
              <a:t>+</a:t>
            </a:r>
            <a:r>
              <a:rPr lang="ko-KR" altLang="en-US" sz="1600"/>
              <a:t>가중치</a:t>
            </a:r>
            <a:r>
              <a:rPr lang="en-US" altLang="ko-KR" sz="1600"/>
              <a:t>+</a:t>
            </a:r>
            <a:r>
              <a:rPr lang="ko-KR" altLang="en-US" sz="1600"/>
              <a:t>옵티마이저 설정 전부 포함</a:t>
            </a:r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EE247D-6815-CE69-B8CD-FE213C1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457CE-DCF7-0866-E97F-2DBCA80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GoogleNet + Cifar-10 </a:t>
            </a:r>
            <a:r>
              <a:rPr lang="ko-KR" altLang="en-US"/>
              <a:t>저장된 모델로 </a:t>
            </a:r>
            <a:r>
              <a:rPr lang="en-US" altLang="ko-KR"/>
              <a:t>new data </a:t>
            </a:r>
            <a:r>
              <a:rPr lang="ko-KR" altLang="en-US"/>
              <a:t>분류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7603B-DD93-F77B-CD58-3D8C480C292A}"/>
              </a:ext>
            </a:extLst>
          </p:cNvPr>
          <p:cNvSpPr txBox="1"/>
          <p:nvPr/>
        </p:nvSpPr>
        <p:spPr>
          <a:xfrm>
            <a:off x="562797" y="771043"/>
            <a:ext cx="20488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HDF5 load_model</a:t>
            </a:r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DEB46E-807A-A303-FCA9-482FD8585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69" y="1378091"/>
            <a:ext cx="9956256" cy="3704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A7D340-E232-23E0-B015-B011DD073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59" t="4028" r="17670" b="1986"/>
          <a:stretch/>
        </p:blipFill>
        <p:spPr>
          <a:xfrm>
            <a:off x="5787303" y="4181140"/>
            <a:ext cx="2157922" cy="227807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61FCA7-177C-C3A3-EC06-82873F8D0B1B}"/>
              </a:ext>
            </a:extLst>
          </p:cNvPr>
          <p:cNvSpPr/>
          <p:nvPr/>
        </p:nvSpPr>
        <p:spPr>
          <a:xfrm>
            <a:off x="838200" y="5354053"/>
            <a:ext cx="1050758" cy="2144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31DF18-DDC6-AF0C-D018-82DF7172C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3" y="1836352"/>
            <a:ext cx="3929441" cy="10828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BB9BF2-DE92-D808-DC98-7BD659754D51}"/>
              </a:ext>
            </a:extLst>
          </p:cNvPr>
          <p:cNvSpPr/>
          <p:nvPr/>
        </p:nvSpPr>
        <p:spPr>
          <a:xfrm>
            <a:off x="7571874" y="1765657"/>
            <a:ext cx="2197768" cy="21955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A503B-B7CA-1C95-7BBC-73BD98E0A60A}"/>
              </a:ext>
            </a:extLst>
          </p:cNvPr>
          <p:cNvSpPr txBox="1"/>
          <p:nvPr/>
        </p:nvSpPr>
        <p:spPr>
          <a:xfrm>
            <a:off x="6718140" y="3254753"/>
            <a:ext cx="3724096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</a:rPr>
              <a:t>train </a:t>
            </a:r>
            <a:r>
              <a:rPr lang="ko-KR" altLang="en-US" sz="1000">
                <a:solidFill>
                  <a:schemeClr val="bg1"/>
                </a:solidFill>
              </a:rPr>
              <a:t>시 </a:t>
            </a:r>
            <a:r>
              <a:rPr lang="en-US" altLang="ko-KR" sz="1000">
                <a:solidFill>
                  <a:schemeClr val="bg1"/>
                </a:solidFill>
              </a:rPr>
              <a:t>top-k callback </a:t>
            </a:r>
            <a:r>
              <a:rPr lang="ko-KR" altLang="en-US" sz="1000">
                <a:solidFill>
                  <a:schemeClr val="bg1"/>
                </a:solidFill>
              </a:rPr>
              <a:t>사용함 </a:t>
            </a:r>
            <a:r>
              <a:rPr lang="en-US" altLang="ko-KR" sz="1000">
                <a:solidFill>
                  <a:schemeClr val="bg1"/>
                </a:solidFill>
              </a:rPr>
              <a:t>- model_save</a:t>
            </a:r>
            <a:r>
              <a:rPr lang="ko-KR" altLang="en-US" sz="1000">
                <a:solidFill>
                  <a:schemeClr val="bg1"/>
                </a:solidFill>
              </a:rPr>
              <a:t>에서 설정 저장됨</a:t>
            </a:r>
            <a:br>
              <a:rPr lang="en-US" altLang="ko-KR" sz="1000">
                <a:solidFill>
                  <a:schemeClr val="bg1"/>
                </a:solidFill>
              </a:rPr>
            </a:br>
            <a:r>
              <a:rPr lang="en-US" altLang="ko-KR" sz="1000">
                <a:solidFill>
                  <a:schemeClr val="bg1"/>
                </a:solidFill>
              </a:rPr>
              <a:t>-&gt; load_model</a:t>
            </a:r>
            <a:r>
              <a:rPr lang="ko-KR" altLang="en-US" sz="1000">
                <a:solidFill>
                  <a:schemeClr val="bg1"/>
                </a:solidFill>
              </a:rPr>
              <a:t>로 </a:t>
            </a:r>
            <a:r>
              <a:rPr lang="en-US" altLang="ko-KR" sz="1000">
                <a:solidFill>
                  <a:schemeClr val="bg1"/>
                </a:solidFill>
              </a:rPr>
              <a:t>top-k accuracy</a:t>
            </a:r>
            <a:r>
              <a:rPr lang="ko-KR" altLang="en-US" sz="1000">
                <a:solidFill>
                  <a:schemeClr val="bg1"/>
                </a:solidFill>
              </a:rPr>
              <a:t>가 출력됨을 확인</a:t>
            </a:r>
          </a:p>
        </p:txBody>
      </p:sp>
    </p:spTree>
    <p:extLst>
      <p:ext uri="{BB962C8B-B14F-4D97-AF65-F5344CB8AC3E}">
        <p14:creationId xmlns:p14="http://schemas.microsoft.com/office/powerpoint/2010/main" val="303402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EE247D-6815-CE69-B8CD-FE213C13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B457CE-DCF7-0866-E97F-2DBCA80A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GoogleNet + Cifar-10 </a:t>
            </a:r>
            <a:r>
              <a:rPr lang="ko-KR" altLang="en-US"/>
              <a:t>저장된 모델로 </a:t>
            </a:r>
            <a:r>
              <a:rPr lang="en-US" altLang="ko-KR"/>
              <a:t>new data </a:t>
            </a:r>
            <a:r>
              <a:rPr lang="ko-KR" altLang="en-US"/>
              <a:t>분류</a:t>
            </a:r>
            <a:endParaRPr lang="en-US" altLang="ko-KR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90E0DC-2B8E-5784-1F45-2C1F99E99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17" b="54076"/>
          <a:stretch/>
        </p:blipFill>
        <p:spPr>
          <a:xfrm>
            <a:off x="192959" y="1253125"/>
            <a:ext cx="5903041" cy="34512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1614BF-8A92-1A83-5AC3-326398EC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47" t="46122" r="20864" b="-198"/>
          <a:stretch/>
        </p:blipFill>
        <p:spPr>
          <a:xfrm>
            <a:off x="6259402" y="1253125"/>
            <a:ext cx="5739639" cy="39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15494</TotalTime>
  <Words>565</Words>
  <Application>Microsoft Office PowerPoint</Application>
  <PresentationFormat>와이드스크린</PresentationFormat>
  <Paragraphs>109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VGG16</vt:lpstr>
      <vt:lpstr>Index</vt:lpstr>
      <vt:lpstr>Inception-v4 &amp; Cifar-10</vt:lpstr>
      <vt:lpstr>Inception-v4 &amp; Cifar-10</vt:lpstr>
      <vt:lpstr>Inception-v4 &amp; ImageNet</vt:lpstr>
      <vt:lpstr>Setting</vt:lpstr>
      <vt:lpstr>GoogleNet + Cifar-10 모델 저장</vt:lpstr>
      <vt:lpstr>GoogleNet + Cifar-10 저장된 모델로 new data 분류</vt:lpstr>
      <vt:lpstr>GoogleNet + Cifar-10 저장된 모델로 new data 분류</vt:lpstr>
      <vt:lpstr>GoogleNet + Cifar-10 저장된 모델로 new data 분류</vt:lpstr>
      <vt:lpstr>GoogleNet + Cifar-10 저장된 모델로 new data 분류</vt:lpstr>
      <vt:lpstr>GoogleNet + Cifar-10 저장된 모델로 new data 분류</vt:lpstr>
      <vt:lpstr>GoogleNet + Cifar-10 저장된 모델로 new data 분류</vt:lpstr>
      <vt:lpstr>VGG16 Paper - Summary</vt:lpstr>
      <vt:lpstr>3X3 vs. 5X5 vs. 7X7 conv layer</vt:lpstr>
      <vt:lpstr>Single vs. Multi-scale</vt:lpstr>
      <vt:lpstr>Training Methods</vt:lpstr>
      <vt:lpstr>Implementation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23</cp:revision>
  <dcterms:created xsi:type="dcterms:W3CDTF">2024-03-07T04:24:07Z</dcterms:created>
  <dcterms:modified xsi:type="dcterms:W3CDTF">2024-03-19T07:57:32Z</dcterms:modified>
</cp:coreProperties>
</file>