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95" r:id="rId3"/>
    <p:sldId id="476" r:id="rId4"/>
    <p:sldId id="473" r:id="rId5"/>
    <p:sldId id="479" r:id="rId6"/>
    <p:sldId id="474" r:id="rId7"/>
    <p:sldId id="478" r:id="rId8"/>
    <p:sldId id="4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3697" autoAdjust="0"/>
  </p:normalViewPr>
  <p:slideViewPr>
    <p:cSldViewPr snapToGrid="0">
      <p:cViewPr varScale="1">
        <p:scale>
          <a:sx n="91" d="100"/>
          <a:sy n="91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8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0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Noisy </a:t>
            </a:r>
            <a:r>
              <a:rPr lang="en-US" altLang="ko-KR"/>
              <a:t>Student Training 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Self-training with Noisy Student improves ImageNet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2024-08-19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6"/>
            <a:ext cx="10515600" cy="5834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Expreimental plan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Teacher Model Train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Make Pseudo Label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Student Model Train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5FC280-90EF-78DA-0E1E-B9867356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/>
              <a:t>1. Teacher Model Train</a:t>
            </a:r>
          </a:p>
          <a:p>
            <a:r>
              <a:rPr lang="en-US" altLang="ko-KR" sz="2400"/>
              <a:t>2. Make Pseudo Label, filtering&amp;balancing</a:t>
            </a:r>
          </a:p>
          <a:p>
            <a:r>
              <a:rPr lang="en-US" altLang="ko-KR" sz="2400"/>
              <a:t>3. Student Model Train</a:t>
            </a:r>
          </a:p>
          <a:p>
            <a:r>
              <a:rPr lang="en-US" altLang="ko-KR" sz="2400"/>
              <a:t>4. 3 Iterations of Student Model Train</a:t>
            </a:r>
            <a:endParaRPr lang="ko-KR" altLang="en-US" sz="24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A96E8C6-6477-E6A2-6FDC-48490D5F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E011F5-3FDB-1533-58BA-76B6D725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Expreimental plan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878A28-437C-6271-A955-6DDDE439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89" y="3002610"/>
            <a:ext cx="8051571" cy="2113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6C6416-8CD5-8F25-FFF5-01CEE71C0E5B}"/>
              </a:ext>
            </a:extLst>
          </p:cNvPr>
          <p:cNvSpPr txBox="1"/>
          <p:nvPr/>
        </p:nvSpPr>
        <p:spPr>
          <a:xfrm>
            <a:off x="1061225" y="5263450"/>
            <a:ext cx="10292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"The reason for splitting ImageNet </a:t>
            </a:r>
            <a:endParaRPr lang="en-US" altLang="ko-KR"/>
          </a:p>
          <a:p>
            <a:r>
              <a:rPr lang="en-US" altLang="ko-KR"/>
              <a:t>	To </a:t>
            </a:r>
            <a:r>
              <a:rPr lang="ko-KR" altLang="en-US"/>
              <a:t>clearly know that all datasets have 1,000 classes</a:t>
            </a:r>
            <a:endParaRPr lang="en-US" altLang="ko-KR"/>
          </a:p>
          <a:p>
            <a:r>
              <a:rPr lang="en-US" altLang="ko-KR"/>
              <a:t>	A</a:t>
            </a:r>
            <a:r>
              <a:rPr lang="ko-KR" altLang="en-US"/>
              <a:t>llowing us to check whether the pseudo labels are predicted accurately by reviewing the class names."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6FE0D4-276B-D81B-AC59-8C26087E8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28" y="927635"/>
            <a:ext cx="10515600" cy="681037"/>
          </a:xfrm>
        </p:spPr>
        <p:txBody>
          <a:bodyPr>
            <a:normAutofit/>
          </a:bodyPr>
          <a:lstStyle/>
          <a:p>
            <a:r>
              <a:rPr lang="en-US" altLang="ko-KR" sz="2000"/>
              <a:t>Model : EfficientNet-B0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34ED85-712F-27DD-EC77-ABCE9F5B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095FC3-2FD9-1061-EE28-AA37FE6F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0F74C9-2D5A-F38A-648E-8CBED8593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008"/>
          <a:stretch/>
        </p:blipFill>
        <p:spPr>
          <a:xfrm>
            <a:off x="7294757" y="977042"/>
            <a:ext cx="4637625" cy="587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E1AFDD-7F97-BC18-0DDA-1184E73B93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9"/>
          <a:stretch/>
        </p:blipFill>
        <p:spPr>
          <a:xfrm>
            <a:off x="7294756" y="1586123"/>
            <a:ext cx="4637625" cy="633557"/>
          </a:xfrm>
          <a:prstGeom prst="rect">
            <a:avLst/>
          </a:prstGeom>
        </p:spPr>
      </p:pic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4A06AA99-F103-DFBA-C665-5DD517719A98}"/>
              </a:ext>
            </a:extLst>
          </p:cNvPr>
          <p:cNvSpPr txBox="1">
            <a:spLocks/>
          </p:cNvSpPr>
          <p:nvPr/>
        </p:nvSpPr>
        <p:spPr>
          <a:xfrm>
            <a:off x="120428" y="1483050"/>
            <a:ext cx="6847779" cy="99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Dataset</a:t>
            </a:r>
          </a:p>
          <a:p>
            <a:pPr lvl="1"/>
            <a:r>
              <a:rPr lang="en-US" altLang="ko-KR" sz="1600"/>
              <a:t>Split ImageNet into 70:30, and use the 30% as labeled data.</a:t>
            </a:r>
          </a:p>
          <a:p>
            <a:pPr lvl="1"/>
            <a:r>
              <a:rPr lang="en-US" altLang="ko-KR" sz="1600"/>
              <a:t>Use ‘Small Folder’ Image</a:t>
            </a:r>
            <a:endParaRPr lang="ko-KR" altLang="en-US" sz="160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6363FCDA-C010-D03E-A3D6-613776AC15B0}"/>
              </a:ext>
            </a:extLst>
          </p:cNvPr>
          <p:cNvSpPr txBox="1">
            <a:spLocks/>
          </p:cNvSpPr>
          <p:nvPr/>
        </p:nvSpPr>
        <p:spPr>
          <a:xfrm>
            <a:off x="42370" y="2829603"/>
            <a:ext cx="5314862" cy="897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Add Noise</a:t>
            </a:r>
          </a:p>
          <a:p>
            <a:pPr lvl="1"/>
            <a:r>
              <a:rPr lang="en-US" altLang="ko-KR" sz="1600"/>
              <a:t>Add dropout and stochastic depth to the last layer of the model</a:t>
            </a:r>
          </a:p>
          <a:p>
            <a:pPr lvl="1"/>
            <a:r>
              <a:rPr lang="en-US" altLang="ko-KR" sz="1600"/>
              <a:t>Include random noise in the dataset preparation.</a:t>
            </a:r>
            <a:endParaRPr lang="ko-KR" altLang="en-US" sz="160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64A772ED-B758-F579-8996-33EA04364C6E}"/>
              </a:ext>
            </a:extLst>
          </p:cNvPr>
          <p:cNvSpPr txBox="1">
            <a:spLocks/>
          </p:cNvSpPr>
          <p:nvPr/>
        </p:nvSpPr>
        <p:spPr>
          <a:xfrm>
            <a:off x="42369" y="5428715"/>
            <a:ext cx="10515600" cy="99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Goal</a:t>
            </a:r>
          </a:p>
          <a:p>
            <a:pPr lvl="1"/>
            <a:r>
              <a:rPr lang="en-US" altLang="ko-KR" sz="1600"/>
              <a:t>Set the test accuracy to around 70% </a:t>
            </a:r>
          </a:p>
          <a:p>
            <a:pPr lvl="1"/>
            <a:r>
              <a:rPr lang="en-US" altLang="ko-KR" sz="1600"/>
              <a:t>(approximately 77% in the paper)</a:t>
            </a:r>
            <a:endParaRPr lang="ko-KR" altLang="en-US" sz="160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5B666B26-000B-F811-257B-CB139EC18455}"/>
              </a:ext>
            </a:extLst>
          </p:cNvPr>
          <p:cNvSpPr txBox="1">
            <a:spLocks/>
          </p:cNvSpPr>
          <p:nvPr/>
        </p:nvSpPr>
        <p:spPr>
          <a:xfrm>
            <a:off x="42369" y="4289508"/>
            <a:ext cx="6847779" cy="897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Epochs, optimizer Setting</a:t>
            </a:r>
          </a:p>
          <a:p>
            <a:pPr lvl="1"/>
            <a:r>
              <a:rPr lang="en-US" altLang="ko-KR" sz="1600"/>
              <a:t>100 epochs </a:t>
            </a:r>
            <a:endParaRPr lang="ko-KR" altLang="en-US" sz="16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B87260-5DC1-6198-40D2-F179FC5E2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074" y="2410685"/>
            <a:ext cx="6465307" cy="19491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44D26B-97FF-C5E3-69C8-03BF8FF8E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00" y="4433394"/>
            <a:ext cx="7502723" cy="17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1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6FE0D4-276B-D81B-AC59-8C26087E8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28" y="927635"/>
            <a:ext cx="10515600" cy="681037"/>
          </a:xfrm>
        </p:spPr>
        <p:txBody>
          <a:bodyPr>
            <a:normAutofit/>
          </a:bodyPr>
          <a:lstStyle/>
          <a:p>
            <a:r>
              <a:rPr lang="en-US" altLang="ko-KR" sz="2000"/>
              <a:t>Model : EfficientNet-B0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34ED85-712F-27DD-EC77-ABCE9F5B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A095FC3-2FD9-1061-EE28-AA37FE6F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6363FCDA-C010-D03E-A3D6-613776AC15B0}"/>
              </a:ext>
            </a:extLst>
          </p:cNvPr>
          <p:cNvSpPr txBox="1">
            <a:spLocks/>
          </p:cNvSpPr>
          <p:nvPr/>
        </p:nvSpPr>
        <p:spPr>
          <a:xfrm>
            <a:off x="42370" y="2829603"/>
            <a:ext cx="5314862" cy="897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Add Noise</a:t>
            </a:r>
          </a:p>
          <a:p>
            <a:pPr lvl="1"/>
            <a:r>
              <a:rPr lang="en-US" altLang="ko-KR" sz="1600"/>
              <a:t>Add dropout and stochastic depth to the last layer of the model</a:t>
            </a:r>
          </a:p>
          <a:p>
            <a:pPr lvl="1"/>
            <a:r>
              <a:rPr lang="en-US" altLang="ko-KR" sz="1600"/>
              <a:t>Include random noise in the dataset preparation.</a:t>
            </a:r>
            <a:endParaRPr lang="ko-KR" altLang="en-US" sz="1600"/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64A772ED-B758-F579-8996-33EA04364C6E}"/>
              </a:ext>
            </a:extLst>
          </p:cNvPr>
          <p:cNvSpPr txBox="1">
            <a:spLocks/>
          </p:cNvSpPr>
          <p:nvPr/>
        </p:nvSpPr>
        <p:spPr>
          <a:xfrm>
            <a:off x="42369" y="5428715"/>
            <a:ext cx="10515600" cy="99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Goal</a:t>
            </a:r>
          </a:p>
          <a:p>
            <a:pPr lvl="1"/>
            <a:r>
              <a:rPr lang="en-US" altLang="ko-KR" sz="1600"/>
              <a:t>Set the test accuracy to around 70% </a:t>
            </a:r>
          </a:p>
          <a:p>
            <a:pPr lvl="1"/>
            <a:r>
              <a:rPr lang="en-US" altLang="ko-KR" sz="1600"/>
              <a:t>(approximately 77% in the paper)</a:t>
            </a:r>
            <a:endParaRPr lang="ko-KR" altLang="en-US" sz="1600"/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5B666B26-000B-F811-257B-CB139EC18455}"/>
              </a:ext>
            </a:extLst>
          </p:cNvPr>
          <p:cNvSpPr txBox="1">
            <a:spLocks/>
          </p:cNvSpPr>
          <p:nvPr/>
        </p:nvSpPr>
        <p:spPr>
          <a:xfrm>
            <a:off x="42369" y="4289508"/>
            <a:ext cx="6847779" cy="897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Epochs, optimizer Setting</a:t>
            </a:r>
          </a:p>
          <a:p>
            <a:pPr lvl="1"/>
            <a:r>
              <a:rPr lang="en-US" altLang="ko-KR" sz="1600"/>
              <a:t>100 epochs </a:t>
            </a:r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7611B3-43E9-B8CF-9BCA-64934458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557" y="2472246"/>
            <a:ext cx="8153295" cy="2714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F11D988-9FA3-1609-787B-7143D987B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47" y="5633817"/>
            <a:ext cx="3766357" cy="905094"/>
          </a:xfrm>
          <a:prstGeom prst="rect">
            <a:avLst/>
          </a:prstGeom>
        </p:spPr>
      </p:pic>
      <p:sp>
        <p:nvSpPr>
          <p:cNvPr id="16" name="내용 개체 틀 1">
            <a:extLst>
              <a:ext uri="{FF2B5EF4-FFF2-40B4-BE49-F238E27FC236}">
                <a16:creationId xmlns:a16="http://schemas.microsoft.com/office/drawing/2014/main" id="{02ADFF0D-47AB-48F8-DEBC-6FE8DF7C6EA4}"/>
              </a:ext>
            </a:extLst>
          </p:cNvPr>
          <p:cNvSpPr txBox="1">
            <a:spLocks/>
          </p:cNvSpPr>
          <p:nvPr/>
        </p:nvSpPr>
        <p:spPr>
          <a:xfrm>
            <a:off x="8181204" y="6203667"/>
            <a:ext cx="1524494" cy="74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-&gt; Table 11</a:t>
            </a:r>
            <a:endParaRPr lang="ko-KR" altLang="en-US" sz="1050"/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43596190-A37B-A892-42C1-AEE5CCA50160}"/>
              </a:ext>
            </a:extLst>
          </p:cNvPr>
          <p:cNvSpPr txBox="1">
            <a:spLocks/>
          </p:cNvSpPr>
          <p:nvPr/>
        </p:nvSpPr>
        <p:spPr>
          <a:xfrm>
            <a:off x="120428" y="1483050"/>
            <a:ext cx="6847779" cy="997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Dataset</a:t>
            </a:r>
          </a:p>
          <a:p>
            <a:pPr lvl="1"/>
            <a:r>
              <a:rPr lang="en-US" altLang="ko-KR" sz="1600"/>
              <a:t>Split ImageNet into 70:30, and use the 30% as labeled data.</a:t>
            </a:r>
          </a:p>
          <a:p>
            <a:pPr lvl="1"/>
            <a:r>
              <a:rPr lang="en-US" altLang="ko-KR" sz="1600"/>
              <a:t>Use ‘Small Folder’ Image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24166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0B4E0B3-9BB0-8F49-335C-F2169874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40" y="84073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Training</a:t>
            </a:r>
          </a:p>
          <a:p>
            <a:pPr lvl="1"/>
            <a:r>
              <a:rPr lang="en-US" altLang="ko-KR" sz="1800"/>
              <a:t>The training is </a:t>
            </a:r>
            <a:r>
              <a:rPr lang="en-US" altLang="ko-KR" sz="1800" b="1"/>
              <a:t>progressing slowly</a:t>
            </a:r>
            <a:r>
              <a:rPr lang="en-US" altLang="ko-KR" sz="1800"/>
              <a:t>  (the paper mentions training for about 350 epochs.)</a:t>
            </a:r>
            <a:endParaRPr lang="ko-KR" altLang="en-US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A1E3E8-9FD1-7F05-CFE8-AE3A6B83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DE73209-E4B1-3545-8E21-B2D579DD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06AA5-1612-B8A6-4152-AF27E0273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15"/>
          <a:stretch/>
        </p:blipFill>
        <p:spPr>
          <a:xfrm>
            <a:off x="6479517" y="3480949"/>
            <a:ext cx="5409544" cy="2024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6BACFC-D3AA-1ECD-A031-61394D5CC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287" r="48874" b="4485"/>
          <a:stretch/>
        </p:blipFill>
        <p:spPr>
          <a:xfrm>
            <a:off x="6784104" y="1494293"/>
            <a:ext cx="2879146" cy="2047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37218C-3C71-A98F-CF64-AFE210CDA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15"/>
          <a:stretch/>
        </p:blipFill>
        <p:spPr>
          <a:xfrm>
            <a:off x="546698" y="3580793"/>
            <a:ext cx="5689060" cy="21286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10EFD8-25A0-88FE-3E40-9A02A1CF2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905" y="5505059"/>
            <a:ext cx="8542562" cy="1216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BC80B6-A790-BEDC-66F1-7E3EF7B80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58"/>
          <a:stretch/>
        </p:blipFill>
        <p:spPr>
          <a:xfrm>
            <a:off x="480027" y="1533533"/>
            <a:ext cx="5689060" cy="20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8DCB6F-3D14-BA08-5EB2-0AE05EF7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236" y="4913623"/>
            <a:ext cx="5730798" cy="1807852"/>
          </a:xfrm>
        </p:spPr>
        <p:txBody>
          <a:bodyPr>
            <a:normAutofit/>
          </a:bodyPr>
          <a:lstStyle/>
          <a:p>
            <a:r>
              <a:rPr lang="en-US" altLang="ko-KR" sz="1600" b="1"/>
              <a:t>'African elephant</a:t>
            </a:r>
            <a:r>
              <a:rPr lang="en-US" altLang="ko-KR" sz="1600"/>
              <a:t>': the model usually recognizes 'elephant,' but it confuses 'Indian' and 'African,' and has not yet accurately classified the class. </a:t>
            </a:r>
          </a:p>
          <a:p>
            <a:r>
              <a:rPr lang="en-US" altLang="ko-KR" sz="1600" b="1"/>
              <a:t>'Electric Ray': </a:t>
            </a:r>
            <a:r>
              <a:rPr lang="en-US" altLang="ko-KR" sz="1600"/>
              <a:t>the accuracy is low. </a:t>
            </a:r>
          </a:p>
          <a:p>
            <a:r>
              <a:rPr lang="en-US" altLang="ko-KR" sz="1600"/>
              <a:t>The issue is likely due to using model weights with a </a:t>
            </a:r>
            <a:r>
              <a:rPr lang="en-US" altLang="ko-KR" sz="1600" b="1"/>
              <a:t>validation accuracy of 15% </a:t>
            </a:r>
            <a:r>
              <a:rPr lang="en-US" altLang="ko-KR" sz="1600"/>
              <a:t>temporarily.</a:t>
            </a:r>
            <a:endParaRPr lang="ko-KR" altLang="en-US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1534CF-3680-E5FC-AC4D-7814486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46AE1A-DBBF-92D9-C594-7D77151C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Make Pseudo Label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A6642A-20AE-5C3E-B2D5-86157091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5"/>
          <a:stretch/>
        </p:blipFill>
        <p:spPr>
          <a:xfrm>
            <a:off x="0" y="2785538"/>
            <a:ext cx="6096000" cy="37533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BB506EF-1C30-E1A8-86EA-728082ECB612}"/>
              </a:ext>
            </a:extLst>
          </p:cNvPr>
          <p:cNvSpPr/>
          <p:nvPr/>
        </p:nvSpPr>
        <p:spPr>
          <a:xfrm>
            <a:off x="138461" y="2785538"/>
            <a:ext cx="1182029" cy="3753374"/>
          </a:xfrm>
          <a:prstGeom prst="rect">
            <a:avLst/>
          </a:prstGeom>
          <a:solidFill>
            <a:srgbClr val="FFF2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73304-AFFA-9F6C-86B9-5A973A090002}"/>
              </a:ext>
            </a:extLst>
          </p:cNvPr>
          <p:cNvSpPr txBox="1"/>
          <p:nvPr/>
        </p:nvSpPr>
        <p:spPr>
          <a:xfrm>
            <a:off x="419100" y="2488889"/>
            <a:ext cx="658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image_path</a:t>
            </a:r>
            <a:r>
              <a:rPr lang="en-US" altLang="ko-KR" sz="1200" b="1"/>
              <a:t>                         </a:t>
            </a:r>
            <a:r>
              <a:rPr lang="en-US" altLang="ko-KR" sz="12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iteration_1_pseudo label</a:t>
            </a:r>
            <a:r>
              <a:rPr lang="en-US" altLang="ko-KR" sz="1200" b="1"/>
              <a:t>     </a:t>
            </a:r>
            <a:r>
              <a:rPr lang="en-US" altLang="ko-KR" sz="12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iteration_1_confidence</a:t>
            </a:r>
            <a:r>
              <a:rPr lang="en-US" altLang="ko-KR" sz="1200" b="1"/>
              <a:t> </a:t>
            </a:r>
            <a:endParaRPr lang="ko-KR" altLang="en-US" sz="1200" b="1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9B6AB8-FFCB-4DE8-7C74-387E463F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648" y="3938676"/>
            <a:ext cx="1518776" cy="1856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10CF71-46D7-7654-E305-FB8E6A051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114" y="4853552"/>
            <a:ext cx="1209844" cy="2286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F490E2-29B1-D8C1-0393-108B0D6C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9377" y="5480158"/>
            <a:ext cx="1114581" cy="190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1DC908F-0D4E-A674-8D0A-A40540A0D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376" y="5716168"/>
            <a:ext cx="1114581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D553A6-E311-73F4-052E-7C3C5E1419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009" y="5926345"/>
            <a:ext cx="1286054" cy="2191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D2163CB-5E60-6E2C-E5E1-B22C345D9D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0219" y="6165617"/>
            <a:ext cx="1571844" cy="200053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0B13A71-2CC3-0DF0-744E-0EB6B9C9529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079" b="28665"/>
          <a:stretch/>
        </p:blipFill>
        <p:spPr>
          <a:xfrm>
            <a:off x="6615461" y="2765888"/>
            <a:ext cx="5154785" cy="180785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D7153B-5C1F-487C-C1E2-A05A65EB79DF}"/>
              </a:ext>
            </a:extLst>
          </p:cNvPr>
          <p:cNvSpPr/>
          <p:nvPr/>
        </p:nvSpPr>
        <p:spPr>
          <a:xfrm>
            <a:off x="6713034" y="2765888"/>
            <a:ext cx="803817" cy="1807852"/>
          </a:xfrm>
          <a:prstGeom prst="rect">
            <a:avLst/>
          </a:prstGeom>
          <a:solidFill>
            <a:srgbClr val="FFF2C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1ED8DE3-5F52-6B9F-35FF-A0082CD0C7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5634" y="2996888"/>
            <a:ext cx="1543265" cy="200053"/>
          </a:xfrm>
          <a:prstGeom prst="rect">
            <a:avLst/>
          </a:prstGeom>
        </p:spPr>
      </p:pic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CD5BA534-B71F-1BD1-EFB8-D4B111DA6AB2}"/>
              </a:ext>
            </a:extLst>
          </p:cNvPr>
          <p:cNvSpPr txBox="1">
            <a:spLocks/>
          </p:cNvSpPr>
          <p:nvPr/>
        </p:nvSpPr>
        <p:spPr>
          <a:xfrm>
            <a:off x="419100" y="757467"/>
            <a:ext cx="11351145" cy="180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Load the trained model weights and perform </a:t>
            </a:r>
            <a:r>
              <a:rPr lang="en-US" altLang="ko-KR" sz="1600" b="1"/>
              <a:t>pseudo labeling</a:t>
            </a:r>
            <a:r>
              <a:rPr lang="en-US" altLang="ko-KR" sz="1600"/>
              <a:t> on the </a:t>
            </a:r>
            <a:r>
              <a:rPr lang="en-US" altLang="ko-KR" sz="1600" b="1"/>
              <a:t>70%</a:t>
            </a:r>
            <a:r>
              <a:rPr lang="en-US" altLang="ko-KR" sz="1600"/>
              <a:t> split of the ImageNet dataset.</a:t>
            </a:r>
          </a:p>
          <a:p>
            <a:r>
              <a:rPr lang="en-US" altLang="ko-KR" sz="1600" b="1"/>
              <a:t>Filtering</a:t>
            </a:r>
            <a:r>
              <a:rPr lang="en-US" altLang="ko-KR" sz="1600"/>
              <a:t> - Calculate the confidence for each dataset and keep only those with a confidence of 0.3 or higher.</a:t>
            </a:r>
          </a:p>
          <a:p>
            <a:r>
              <a:rPr lang="en-US" altLang="ko-KR" sz="1600" b="1"/>
              <a:t>Balancing</a:t>
            </a:r>
            <a:r>
              <a:rPr lang="en-US" altLang="ko-KR" sz="1600"/>
              <a:t> - Ensure that each class has 800 samples (arbitrarily designated) in the dataset, creating a final pseudo labeled dataset of 1000 * 800 = 8M. If any class has fewer than 800 samples, randomly duplicate them.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11E58-C26C-E324-B4AD-CECEDA20B0BB}"/>
              </a:ext>
            </a:extLst>
          </p:cNvPr>
          <p:cNvSpPr txBox="1"/>
          <p:nvPr/>
        </p:nvSpPr>
        <p:spPr>
          <a:xfrm>
            <a:off x="758993" y="2270459"/>
            <a:ext cx="63942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The pseudo labeled data is saved in a CSV file as follows.</a:t>
            </a:r>
          </a:p>
        </p:txBody>
      </p:sp>
    </p:spTree>
    <p:extLst>
      <p:ext uri="{BB962C8B-B14F-4D97-AF65-F5344CB8AC3E}">
        <p14:creationId xmlns:p14="http://schemas.microsoft.com/office/powerpoint/2010/main" val="255944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39F0B7-8732-E0CA-79EA-F6081FFB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3025"/>
            <a:ext cx="10515600" cy="2071791"/>
          </a:xfrm>
        </p:spPr>
        <p:txBody>
          <a:bodyPr/>
          <a:lstStyle/>
          <a:p>
            <a:r>
              <a:rPr lang="en-US" altLang="ko-KR"/>
              <a:t>1 epochs – about 3H 40 minutes</a:t>
            </a:r>
          </a:p>
          <a:p>
            <a:pPr lvl="1"/>
            <a:r>
              <a:rPr lang="en-US" altLang="ko-KR"/>
              <a:t>Dataset</a:t>
            </a:r>
            <a:r>
              <a:rPr lang="ko-KR" altLang="en-US"/>
              <a:t> </a:t>
            </a:r>
            <a:r>
              <a:rPr lang="en-US" altLang="ko-KR"/>
              <a:t>: labeled 30%(369,604) + pseudo 1000classes*800(8M) </a:t>
            </a:r>
          </a:p>
          <a:p>
            <a:pPr lvl="1"/>
            <a:r>
              <a:rPr lang="en-US" altLang="ko-KR"/>
              <a:t>Total</a:t>
            </a:r>
            <a:r>
              <a:rPr lang="ko-KR" altLang="en-US"/>
              <a:t> </a:t>
            </a:r>
            <a:r>
              <a:rPr lang="en-US" altLang="ko-KR"/>
              <a:t>8.36M 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6332C5-E1CB-5E5C-46B7-7C152829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63C7A7C-D3CB-1F0C-22EC-E4A02EB6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Model Train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0C6E8F-A7C7-387B-09AA-C7E625D5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61" y="5303557"/>
            <a:ext cx="9192908" cy="40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21BDDF-8B46-06DB-B1E3-3E83F7A8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42" y="903184"/>
            <a:ext cx="10802858" cy="743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D43FBE-D5EE-1B4C-80D5-6E989CF1E40E}"/>
              </a:ext>
            </a:extLst>
          </p:cNvPr>
          <p:cNvSpPr txBox="1"/>
          <p:nvPr/>
        </p:nvSpPr>
        <p:spPr>
          <a:xfrm>
            <a:off x="1078705" y="1646238"/>
            <a:ext cx="9052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The number of unique images with a confidence of 0.3 or higher from the 70% split of ImageNet is 179,408</a:t>
            </a:r>
          </a:p>
        </p:txBody>
      </p:sp>
    </p:spTree>
    <p:extLst>
      <p:ext uri="{BB962C8B-B14F-4D97-AF65-F5344CB8AC3E}">
        <p14:creationId xmlns:p14="http://schemas.microsoft.com/office/powerpoint/2010/main" val="1635736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141167</TotalTime>
  <Words>486</Words>
  <Application>Microsoft Office PowerPoint</Application>
  <PresentationFormat>와이드스크린</PresentationFormat>
  <Paragraphs>71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Noisy Student Training (2)</vt:lpstr>
      <vt:lpstr>Index</vt:lpstr>
      <vt:lpstr>Expreimental plan</vt:lpstr>
      <vt:lpstr>Teacher Model Train</vt:lpstr>
      <vt:lpstr>Teacher Model Train</vt:lpstr>
      <vt:lpstr>Teacher Model Train</vt:lpstr>
      <vt:lpstr>Make Pseudo Label</vt:lpstr>
      <vt:lpstr>Student Model Train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152</cp:revision>
  <dcterms:created xsi:type="dcterms:W3CDTF">2024-03-07T04:24:07Z</dcterms:created>
  <dcterms:modified xsi:type="dcterms:W3CDTF">2024-08-26T02:28:09Z</dcterms:modified>
</cp:coreProperties>
</file>