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95" r:id="rId3"/>
    <p:sldId id="402" r:id="rId4"/>
    <p:sldId id="407" r:id="rId5"/>
    <p:sldId id="405" r:id="rId6"/>
    <p:sldId id="406" r:id="rId7"/>
    <p:sldId id="409" r:id="rId8"/>
    <p:sldId id="412" r:id="rId9"/>
    <p:sldId id="413" r:id="rId10"/>
    <p:sldId id="414" r:id="rId11"/>
    <p:sldId id="415" r:id="rId12"/>
    <p:sldId id="416" r:id="rId13"/>
    <p:sldId id="410" r:id="rId14"/>
    <p:sldId id="411" r:id="rId15"/>
    <p:sldId id="408" r:id="rId16"/>
    <p:sldId id="39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9" autoAdjust="0"/>
    <p:restoredTop sz="93697" autoAdjust="0"/>
  </p:normalViewPr>
  <p:slideViewPr>
    <p:cSldViewPr snapToGrid="0">
      <p:cViewPr varScale="1">
        <p:scale>
          <a:sx n="73" d="100"/>
          <a:sy n="73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3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79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16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22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err="1"/>
              <a:t>NASNet</a:t>
            </a:r>
            <a:r>
              <a:rPr lang="en-US" altLang="ko-KR"/>
              <a:t> (2)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Learning Transferable Architectures for Scalable Image Recognition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2024-07-01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3BD56E-28D9-8691-DA50-E97A910B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4618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D3E710-C473-EDC1-088D-FB9A2AD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Cell Implementation - NormalCell</a:t>
            </a:r>
            <a:endParaRPr lang="ko-KR" altLang="en-US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7C721575-0E01-72AF-099D-98C721FBB05C}"/>
              </a:ext>
            </a:extLst>
          </p:cNvPr>
          <p:cNvSpPr txBox="1">
            <a:spLocks/>
          </p:cNvSpPr>
          <p:nvPr/>
        </p:nvSpPr>
        <p:spPr>
          <a:xfrm>
            <a:off x="838199" y="987425"/>
            <a:ext cx="10965873" cy="145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182193-3013-A7F9-A08D-5278E7B21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8" y="754848"/>
            <a:ext cx="9327777" cy="6103152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C0BC374E-F796-C62B-8808-D95733D1B3E4}"/>
              </a:ext>
            </a:extLst>
          </p:cNvPr>
          <p:cNvGrpSpPr/>
          <p:nvPr/>
        </p:nvGrpSpPr>
        <p:grpSpPr>
          <a:xfrm>
            <a:off x="5492300" y="2664066"/>
            <a:ext cx="4673675" cy="3973809"/>
            <a:chOff x="5492300" y="2664066"/>
            <a:chExt cx="4673675" cy="397380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6F3E9F4-6F1F-C5BE-F8AC-C0AC56BA8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92300" y="2664066"/>
              <a:ext cx="4673675" cy="397380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C8378F1-06B0-0F64-530C-3FD680E6447E}"/>
                </a:ext>
              </a:extLst>
            </p:cNvPr>
            <p:cNvSpPr txBox="1"/>
            <p:nvPr/>
          </p:nvSpPr>
          <p:spPr>
            <a:xfrm>
              <a:off x="5725386" y="3496768"/>
              <a:ext cx="370614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03B431-5316-3D1E-B0AA-E2CE7E6EC934}"/>
                </a:ext>
              </a:extLst>
            </p:cNvPr>
            <p:cNvSpPr txBox="1"/>
            <p:nvPr/>
          </p:nvSpPr>
          <p:spPr>
            <a:xfrm>
              <a:off x="6729740" y="3496768"/>
              <a:ext cx="370614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027C9D-6BD5-B983-CA0A-39C36AAFB887}"/>
                </a:ext>
              </a:extLst>
            </p:cNvPr>
            <p:cNvSpPr txBox="1"/>
            <p:nvPr/>
          </p:nvSpPr>
          <p:spPr>
            <a:xfrm>
              <a:off x="7548787" y="3496768"/>
              <a:ext cx="370614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84EA33-1D0E-023C-6C98-7BDD0BAD98B6}"/>
                </a:ext>
              </a:extLst>
            </p:cNvPr>
            <p:cNvSpPr txBox="1"/>
            <p:nvPr/>
          </p:nvSpPr>
          <p:spPr>
            <a:xfrm>
              <a:off x="8553141" y="3496768"/>
              <a:ext cx="370614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82FB17-C45A-6166-5F0E-1506E394EDE7}"/>
                </a:ext>
              </a:extLst>
            </p:cNvPr>
            <p:cNvSpPr txBox="1"/>
            <p:nvPr/>
          </p:nvSpPr>
          <p:spPr>
            <a:xfrm>
              <a:off x="9524761" y="3496768"/>
              <a:ext cx="370614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8A794B-73F4-2AF5-EE3D-027940FFD994}"/>
                </a:ext>
              </a:extLst>
            </p:cNvPr>
            <p:cNvSpPr txBox="1"/>
            <p:nvPr/>
          </p:nvSpPr>
          <p:spPr>
            <a:xfrm>
              <a:off x="8020094" y="5059956"/>
              <a:ext cx="268022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90DF42-8D82-1501-BE7E-8B500D87A73B}"/>
                </a:ext>
              </a:extLst>
            </p:cNvPr>
            <p:cNvSpPr txBox="1"/>
            <p:nvPr/>
          </p:nvSpPr>
          <p:spPr>
            <a:xfrm>
              <a:off x="8020094" y="6067619"/>
              <a:ext cx="280846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14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3BD56E-28D9-8691-DA50-E97A910B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4618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D3E710-C473-EDC1-088D-FB9A2AD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Cell Implementation</a:t>
            </a:r>
            <a:endParaRPr lang="ko-KR" altLang="en-US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7C721575-0E01-72AF-099D-98C721FBB05C}"/>
              </a:ext>
            </a:extLst>
          </p:cNvPr>
          <p:cNvSpPr txBox="1">
            <a:spLocks/>
          </p:cNvSpPr>
          <p:nvPr/>
        </p:nvSpPr>
        <p:spPr>
          <a:xfrm>
            <a:off x="838199" y="987425"/>
            <a:ext cx="10965873" cy="145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182193-3013-A7F9-A08D-5278E7B21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8" y="754848"/>
            <a:ext cx="9327777" cy="61031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8EE2989-6EB2-E12A-7387-37E9DF071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815" y="2676518"/>
            <a:ext cx="6650861" cy="418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3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3BD56E-28D9-8691-DA50-E97A910B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4618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D3E710-C473-EDC1-088D-FB9A2AD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Cell Implementation - ReductionCell</a:t>
            </a:r>
            <a:endParaRPr lang="ko-KR" altLang="en-US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7C721575-0E01-72AF-099D-98C721FBB05C}"/>
              </a:ext>
            </a:extLst>
          </p:cNvPr>
          <p:cNvSpPr txBox="1">
            <a:spLocks/>
          </p:cNvSpPr>
          <p:nvPr/>
        </p:nvSpPr>
        <p:spPr>
          <a:xfrm>
            <a:off x="838199" y="987425"/>
            <a:ext cx="10965873" cy="145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81745AD-1B1F-E39A-C0F0-8532D8A278D5}"/>
              </a:ext>
            </a:extLst>
          </p:cNvPr>
          <p:cNvGrpSpPr>
            <a:grpSpLocks/>
          </p:cNvGrpSpPr>
          <p:nvPr/>
        </p:nvGrpSpPr>
        <p:grpSpPr>
          <a:xfrm>
            <a:off x="8016853" y="987425"/>
            <a:ext cx="3336947" cy="4931635"/>
            <a:chOff x="8016853" y="987425"/>
            <a:chExt cx="3336947" cy="4931635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EE0384DD-2DF8-E1CE-8699-DB45EDA2D2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493"/>
            <a:stretch/>
          </p:blipFill>
          <p:spPr bwMode="auto">
            <a:xfrm>
              <a:off x="8016853" y="987425"/>
              <a:ext cx="3336947" cy="4931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B2B6B2-84D8-0F80-70FF-16C52AF69C3A}"/>
                </a:ext>
              </a:extLst>
            </p:cNvPr>
            <p:cNvSpPr txBox="1">
              <a:spLocks/>
            </p:cNvSpPr>
            <p:nvPr/>
          </p:nvSpPr>
          <p:spPr>
            <a:xfrm>
              <a:off x="8599452" y="2923971"/>
              <a:ext cx="370614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B613B7-AB46-E3D4-3984-787E4EEAFDF0}"/>
                </a:ext>
              </a:extLst>
            </p:cNvPr>
            <p:cNvSpPr txBox="1">
              <a:spLocks/>
            </p:cNvSpPr>
            <p:nvPr/>
          </p:nvSpPr>
          <p:spPr>
            <a:xfrm>
              <a:off x="9641067" y="2902208"/>
              <a:ext cx="370614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AD72F9-5634-F922-B343-9E5F2AB79754}"/>
                </a:ext>
              </a:extLst>
            </p:cNvPr>
            <p:cNvSpPr txBox="1">
              <a:spLocks/>
            </p:cNvSpPr>
            <p:nvPr/>
          </p:nvSpPr>
          <p:spPr>
            <a:xfrm>
              <a:off x="10554835" y="2910308"/>
              <a:ext cx="370614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DB3C93-197F-26C1-F6F0-A2D9881DEC22}"/>
                </a:ext>
              </a:extLst>
            </p:cNvPr>
            <p:cNvSpPr txBox="1">
              <a:spLocks/>
            </p:cNvSpPr>
            <p:nvPr/>
          </p:nvSpPr>
          <p:spPr>
            <a:xfrm>
              <a:off x="8068598" y="1981334"/>
              <a:ext cx="370614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67C219-39CC-D526-FC17-4634A855AEDF}"/>
                </a:ext>
              </a:extLst>
            </p:cNvPr>
            <p:cNvSpPr txBox="1">
              <a:spLocks/>
            </p:cNvSpPr>
            <p:nvPr/>
          </p:nvSpPr>
          <p:spPr>
            <a:xfrm>
              <a:off x="9173198" y="1976372"/>
              <a:ext cx="370614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2874BD-CAE3-BFD0-E655-B1C29AB03A9F}"/>
                </a:ext>
              </a:extLst>
            </p:cNvPr>
            <p:cNvSpPr txBox="1">
              <a:spLocks/>
            </p:cNvSpPr>
            <p:nvPr/>
          </p:nvSpPr>
          <p:spPr>
            <a:xfrm>
              <a:off x="9838657" y="4120010"/>
              <a:ext cx="268022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F10794-3C4A-D19F-B729-8878DE086BE7}"/>
                </a:ext>
              </a:extLst>
            </p:cNvPr>
            <p:cNvSpPr txBox="1">
              <a:spLocks/>
            </p:cNvSpPr>
            <p:nvPr/>
          </p:nvSpPr>
          <p:spPr>
            <a:xfrm>
              <a:off x="9838657" y="5150670"/>
              <a:ext cx="280846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66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D29543-42B1-946B-4DD8-6E4357C3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3BD56E-28D9-8691-DA50-E97A910B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D3E710-C473-EDC1-088D-FB9A2AD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Modeling NASNet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06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D29543-42B1-946B-4DD8-6E4357C3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726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3BD56E-28D9-8691-DA50-E97A910B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D3E710-C473-EDC1-088D-FB9A2AD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On Progress</a:t>
            </a:r>
            <a:endParaRPr lang="ko-KR" altLang="en-US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066443EE-4F43-E0BB-97BC-ABF504AD5E6D}"/>
              </a:ext>
            </a:extLst>
          </p:cNvPr>
          <p:cNvSpPr txBox="1">
            <a:spLocks/>
          </p:cNvSpPr>
          <p:nvPr/>
        </p:nvSpPr>
        <p:spPr>
          <a:xfrm>
            <a:off x="838200" y="6011694"/>
            <a:ext cx="10515600" cy="527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이후에 할 일 </a:t>
            </a:r>
            <a:r>
              <a:rPr lang="en-US" altLang="ko-KR"/>
              <a:t>: ScheduledDropPath </a:t>
            </a:r>
            <a:r>
              <a:rPr lang="ko-KR" altLang="en-US"/>
              <a:t>구현</a:t>
            </a:r>
            <a:r>
              <a:rPr lang="en-US" altLang="ko-KR"/>
              <a:t>, </a:t>
            </a:r>
            <a:r>
              <a:rPr lang="ko-KR" altLang="en-US"/>
              <a:t>모델 최종 구성</a:t>
            </a:r>
            <a:r>
              <a:rPr lang="en-US" altLang="ko-KR"/>
              <a:t>&amp;</a:t>
            </a:r>
            <a:r>
              <a:rPr lang="ko-KR" altLang="en-US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4081228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F8991C0-4DD5-5A4A-54F4-6BC292B1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45F284-DBBA-156A-B78A-35EB617D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B321238-6938-4EA5-5B16-C24A61B6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00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E8149B-0BB9-816A-73E1-395446CC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033BF16-E172-7077-0EC9-210FB903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 RNN – Convolution Cell</a:t>
            </a:r>
            <a:r>
              <a:rPr lang="ko-KR" altLang="en-US" dirty="0"/>
              <a:t>의 구성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BC23FD-E4D6-C087-2695-5CC94ACF4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721" y="1225549"/>
            <a:ext cx="7661087" cy="45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82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Review</a:t>
            </a:r>
          </a:p>
          <a:p>
            <a:pPr>
              <a:lnSpc>
                <a:spcPct val="150000"/>
              </a:lnSpc>
            </a:pPr>
            <a:r>
              <a:rPr lang="en-US" altLang="ko-KR"/>
              <a:t>Cell Implementation</a:t>
            </a:r>
          </a:p>
          <a:p>
            <a:pPr>
              <a:lnSpc>
                <a:spcPct val="150000"/>
              </a:lnSpc>
            </a:pPr>
            <a:r>
              <a:rPr lang="en-US" altLang="ko-KR"/>
              <a:t>Modeling NASNet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CIFAR-10 Test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318654-7987-843F-B1DD-03279F79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96E0E39-847B-5611-50F1-CC3FF765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- </a:t>
            </a:r>
            <a:r>
              <a:rPr lang="en-US" altLang="ko-KR" b="1" dirty="0"/>
              <a:t>Search Space cell </a:t>
            </a:r>
            <a:r>
              <a:rPr lang="ko-KR" altLang="en-US" b="1" dirty="0"/>
              <a:t>생성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E1512B-9E3E-1CE8-7011-A6E32DD6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41" y="2901390"/>
            <a:ext cx="10515600" cy="382008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Search Space </a:t>
            </a:r>
            <a:r>
              <a:rPr lang="ko-KR" altLang="en-US" sz="2400" dirty="0"/>
              <a:t>내의 최적의 </a:t>
            </a:r>
            <a:r>
              <a:rPr lang="en-US" altLang="ko-KR" sz="2400" dirty="0"/>
              <a:t>cell </a:t>
            </a:r>
            <a:r>
              <a:rPr lang="ko-KR" altLang="en-US" sz="2400" dirty="0"/>
              <a:t>검색</a:t>
            </a:r>
            <a:endParaRPr lang="en-US" altLang="ko-KR" sz="2400" dirty="0"/>
          </a:p>
          <a:p>
            <a:r>
              <a:rPr lang="en-US" altLang="ko-KR" sz="2000" b="1" dirty="0"/>
              <a:t>Input</a:t>
            </a:r>
            <a:r>
              <a:rPr lang="en-US" altLang="ko-KR" sz="2000" dirty="0"/>
              <a:t> : hidden states </a:t>
            </a:r>
            <a:r>
              <a:rPr lang="en-US" altLang="ko-KR" sz="2000" dirty="0" err="1"/>
              <a:t>h_i</a:t>
            </a:r>
            <a:r>
              <a:rPr lang="en-US" altLang="ko-KR" sz="2000" dirty="0"/>
              <a:t>, h_{i-1} or</a:t>
            </a:r>
            <a:r>
              <a:rPr lang="ko-KR" altLang="en-US" sz="2000" dirty="0"/>
              <a:t> 하위 </a:t>
            </a:r>
            <a:r>
              <a:rPr lang="en-US" altLang="ko-KR" sz="2000" dirty="0"/>
              <a:t>layer 2</a:t>
            </a:r>
            <a:r>
              <a:rPr lang="ko-KR" altLang="en-US" sz="2000" dirty="0"/>
              <a:t>개의 </a:t>
            </a:r>
            <a:r>
              <a:rPr lang="en-US" altLang="ko-KR" sz="2000" dirty="0"/>
              <a:t>output</a:t>
            </a:r>
          </a:p>
          <a:p>
            <a:r>
              <a:rPr lang="en-US" altLang="ko-KR" sz="2000" b="1" dirty="0"/>
              <a:t>Controller RNN </a:t>
            </a:r>
            <a:r>
              <a:rPr lang="en-US" altLang="ko-KR" sz="2000" dirty="0"/>
              <a:t>: 2</a:t>
            </a:r>
            <a:r>
              <a:rPr lang="ko-KR" altLang="en-US" sz="2000" dirty="0"/>
              <a:t>개의 </a:t>
            </a:r>
            <a:r>
              <a:rPr lang="en-US" altLang="ko-KR" sz="2000" dirty="0"/>
              <a:t>input -&gt; convolutional cell </a:t>
            </a:r>
            <a:r>
              <a:rPr lang="ko-KR" altLang="en-US" sz="2000" dirty="0"/>
              <a:t>구조 예측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실험에서 설정한 </a:t>
            </a:r>
            <a:r>
              <a:rPr lang="en-US" altLang="ko-KR" sz="2000" dirty="0"/>
              <a:t>block</a:t>
            </a:r>
            <a:r>
              <a:rPr lang="ko-KR" altLang="en-US" sz="2000" dirty="0"/>
              <a:t>수 </a:t>
            </a:r>
            <a:r>
              <a:rPr lang="en-US" altLang="ko-KR" sz="2000" dirty="0"/>
              <a:t>B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b="1" dirty="0"/>
              <a:t>5</a:t>
            </a:r>
          </a:p>
          <a:p>
            <a:r>
              <a:rPr lang="en-US" altLang="ko-KR" sz="2000" dirty="0"/>
              <a:t>Block </a:t>
            </a:r>
            <a:r>
              <a:rPr lang="ko-KR" altLang="en-US" sz="2000" dirty="0"/>
              <a:t>당 결정하는 </a:t>
            </a:r>
            <a:r>
              <a:rPr lang="en-US" altLang="ko-KR" sz="2000" dirty="0"/>
              <a:t>discrete</a:t>
            </a:r>
            <a:r>
              <a:rPr lang="ko-KR" altLang="en-US" sz="2000" dirty="0"/>
              <a:t>한 </a:t>
            </a:r>
            <a:r>
              <a:rPr lang="en-US" altLang="ko-KR" sz="2000" dirty="0"/>
              <a:t>parameter : 5</a:t>
            </a:r>
            <a:r>
              <a:rPr lang="ko-KR" altLang="en-US" sz="2000" dirty="0"/>
              <a:t>개 </a:t>
            </a:r>
            <a:r>
              <a:rPr lang="en-US" altLang="ko-KR" sz="2000" dirty="0"/>
              <a:t>(block</a:t>
            </a:r>
            <a:r>
              <a:rPr lang="ko-KR" altLang="en-US" sz="2000" dirty="0"/>
              <a:t> </a:t>
            </a:r>
            <a:r>
              <a:rPr lang="ko-KR" altLang="en-US" sz="2000"/>
              <a:t>구성 요소</a:t>
            </a:r>
            <a:r>
              <a:rPr lang="en-US" altLang="ko-KR" sz="2000"/>
              <a:t>).. </a:t>
            </a:r>
            <a:r>
              <a:rPr lang="en-US" altLang="ko-KR" sz="2000" dirty="0" err="1"/>
              <a:t>Softmax</a:t>
            </a:r>
            <a:r>
              <a:rPr lang="ko-KR" altLang="en-US" sz="2000" dirty="0"/>
              <a:t>에 의해 선택됨 </a:t>
            </a:r>
            <a:endParaRPr lang="en-US" altLang="ko-KR" sz="2000" dirty="0"/>
          </a:p>
          <a:p>
            <a:r>
              <a:rPr lang="ko-KR" altLang="en-US" sz="2000" dirty="0"/>
              <a:t>한 </a:t>
            </a:r>
            <a:r>
              <a:rPr lang="en-US" altLang="ko-KR" sz="2000" dirty="0"/>
              <a:t>convolutional cell</a:t>
            </a:r>
            <a:r>
              <a:rPr lang="ko-KR" altLang="en-US" sz="2000" dirty="0"/>
              <a:t>의 구조 </a:t>
            </a:r>
            <a:r>
              <a:rPr lang="en-US" altLang="ko-KR" sz="2000" dirty="0"/>
              <a:t>: B(5)</a:t>
            </a:r>
            <a:r>
              <a:rPr lang="ko-KR" altLang="en-US" sz="2000" dirty="0"/>
              <a:t>개의 </a:t>
            </a:r>
            <a:r>
              <a:rPr lang="en-US" altLang="ko-KR" sz="2000" dirty="0"/>
              <a:t>block + 5*B</a:t>
            </a:r>
            <a:r>
              <a:rPr lang="ko-KR" altLang="en-US" sz="2000" dirty="0"/>
              <a:t>개의 </a:t>
            </a:r>
            <a:r>
              <a:rPr lang="en-US" altLang="ko-KR" sz="2000" dirty="0" err="1"/>
              <a:t>softmax</a:t>
            </a:r>
            <a:endParaRPr lang="en-US" altLang="ko-KR" sz="2000" dirty="0"/>
          </a:p>
          <a:p>
            <a:r>
              <a:rPr lang="en-US" altLang="ko-KR" sz="2000" b="1" dirty="0"/>
              <a:t>-&gt; </a:t>
            </a:r>
            <a:r>
              <a:rPr lang="ko-KR" altLang="en-US" sz="2000" b="1" dirty="0"/>
              <a:t>한 </a:t>
            </a:r>
            <a:r>
              <a:rPr lang="en-US" altLang="ko-KR" sz="2000" b="1" dirty="0"/>
              <a:t>net</a:t>
            </a:r>
            <a:r>
              <a:rPr lang="ko-KR" altLang="en-US" sz="2000" b="1" dirty="0"/>
              <a:t>에서</a:t>
            </a:r>
            <a:r>
              <a:rPr lang="en-US" altLang="ko-KR" sz="2000" b="1" dirty="0"/>
              <a:t>.. Reduction cell, normal cell </a:t>
            </a:r>
            <a:r>
              <a:rPr lang="ko-KR" altLang="en-US" sz="2000" b="1" dirty="0" err="1"/>
              <a:t>생성해야하므로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RNN </a:t>
            </a:r>
            <a:r>
              <a:rPr lang="ko-KR" altLang="en-US" sz="2000" b="1" dirty="0"/>
              <a:t>각 </a:t>
            </a:r>
            <a:r>
              <a:rPr lang="en-US" altLang="ko-KR" sz="2000" b="1" dirty="0"/>
              <a:t>layer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2X5B</a:t>
            </a:r>
            <a:r>
              <a:rPr lang="ko-KR" altLang="en-US" sz="2000" b="1" dirty="0"/>
              <a:t>의 </a:t>
            </a:r>
            <a:r>
              <a:rPr lang="en-US" altLang="ko-KR" sz="2000" b="1" dirty="0" err="1"/>
              <a:t>softmax</a:t>
            </a:r>
            <a:r>
              <a:rPr lang="en-US" altLang="ko-KR" sz="2000" b="1" dirty="0"/>
              <a:t> prediction </a:t>
            </a:r>
            <a:r>
              <a:rPr lang="ko-KR" altLang="en-US" sz="2000" b="1" dirty="0"/>
              <a:t>필요</a:t>
            </a:r>
            <a:endParaRPr lang="en-US" altLang="ko-KR" sz="2000" b="1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73EB27-96F8-BF1A-92B7-173DB0D12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64"/>
          <a:stretch/>
        </p:blipFill>
        <p:spPr>
          <a:xfrm>
            <a:off x="1558682" y="768765"/>
            <a:ext cx="9074636" cy="19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8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318654-7987-843F-B1DD-03279F79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96E0E39-847B-5611-50F1-CC3FF765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- </a:t>
            </a:r>
            <a:r>
              <a:rPr lang="en-US" altLang="ko-KR" b="1" dirty="0"/>
              <a:t>Search Space cell </a:t>
            </a:r>
            <a:r>
              <a:rPr lang="ko-KR" altLang="en-US" b="1" dirty="0"/>
              <a:t>생성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E1512B-9E3E-1CE8-7011-A6E32DD6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41" y="2901390"/>
            <a:ext cx="10515600" cy="382008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Search Space </a:t>
            </a:r>
            <a:r>
              <a:rPr lang="ko-KR" altLang="en-US" sz="2400" dirty="0"/>
              <a:t>내의 최적의 </a:t>
            </a:r>
            <a:r>
              <a:rPr lang="en-US" altLang="ko-KR" sz="2400" dirty="0"/>
              <a:t>cell </a:t>
            </a:r>
            <a:r>
              <a:rPr lang="ko-KR" altLang="en-US" sz="2400" dirty="0"/>
              <a:t>검색</a:t>
            </a:r>
            <a:endParaRPr lang="en-US" altLang="ko-KR" sz="2400" dirty="0"/>
          </a:p>
          <a:p>
            <a:r>
              <a:rPr lang="en-US" altLang="ko-KR" sz="2000" b="1" dirty="0"/>
              <a:t>Input</a:t>
            </a:r>
            <a:r>
              <a:rPr lang="en-US" altLang="ko-KR" sz="2000" dirty="0"/>
              <a:t> : hidden states </a:t>
            </a:r>
            <a:r>
              <a:rPr lang="en-US" altLang="ko-KR" sz="2000" dirty="0" err="1"/>
              <a:t>h_i</a:t>
            </a:r>
            <a:r>
              <a:rPr lang="en-US" altLang="ko-KR" sz="2000" dirty="0"/>
              <a:t>, h_{i-1} or</a:t>
            </a:r>
            <a:r>
              <a:rPr lang="ko-KR" altLang="en-US" sz="2000" dirty="0"/>
              <a:t> 하위 </a:t>
            </a:r>
            <a:r>
              <a:rPr lang="en-US" altLang="ko-KR" sz="2000" dirty="0"/>
              <a:t>layer 2</a:t>
            </a:r>
            <a:r>
              <a:rPr lang="ko-KR" altLang="en-US" sz="2000" dirty="0"/>
              <a:t>개의 </a:t>
            </a:r>
            <a:r>
              <a:rPr lang="en-US" altLang="ko-KR" sz="2000" dirty="0"/>
              <a:t>output</a:t>
            </a:r>
          </a:p>
          <a:p>
            <a:r>
              <a:rPr lang="en-US" altLang="ko-KR" sz="2000" b="1" dirty="0"/>
              <a:t>Controller RNN </a:t>
            </a:r>
            <a:r>
              <a:rPr lang="en-US" altLang="ko-KR" sz="2000" dirty="0"/>
              <a:t>: 2</a:t>
            </a:r>
            <a:r>
              <a:rPr lang="ko-KR" altLang="en-US" sz="2000" dirty="0"/>
              <a:t>개의 </a:t>
            </a:r>
            <a:r>
              <a:rPr lang="en-US" altLang="ko-KR" sz="2000" dirty="0"/>
              <a:t>input -&gt; convolutional cell </a:t>
            </a:r>
            <a:r>
              <a:rPr lang="ko-KR" altLang="en-US" sz="2000" dirty="0"/>
              <a:t>구조 예측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실험에서 설정한 </a:t>
            </a:r>
            <a:r>
              <a:rPr lang="en-US" altLang="ko-KR" sz="2000" dirty="0"/>
              <a:t>block</a:t>
            </a:r>
            <a:r>
              <a:rPr lang="ko-KR" altLang="en-US" sz="2000" dirty="0"/>
              <a:t>수 </a:t>
            </a:r>
            <a:r>
              <a:rPr lang="en-US" altLang="ko-KR" sz="2000" dirty="0"/>
              <a:t>B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b="1" dirty="0"/>
              <a:t>5</a:t>
            </a:r>
          </a:p>
          <a:p>
            <a:r>
              <a:rPr lang="en-US" altLang="ko-KR" sz="2000" dirty="0"/>
              <a:t>Block </a:t>
            </a:r>
            <a:r>
              <a:rPr lang="ko-KR" altLang="en-US" sz="2000" dirty="0"/>
              <a:t>당 결정하는 </a:t>
            </a:r>
            <a:r>
              <a:rPr lang="en-US" altLang="ko-KR" sz="2000" dirty="0"/>
              <a:t>discrete</a:t>
            </a:r>
            <a:r>
              <a:rPr lang="ko-KR" altLang="en-US" sz="2000" dirty="0"/>
              <a:t>한 </a:t>
            </a:r>
            <a:r>
              <a:rPr lang="en-US" altLang="ko-KR" sz="2000" dirty="0"/>
              <a:t>parameter : 5</a:t>
            </a:r>
            <a:r>
              <a:rPr lang="ko-KR" altLang="en-US" sz="2000" dirty="0"/>
              <a:t>개 </a:t>
            </a:r>
            <a:r>
              <a:rPr lang="en-US" altLang="ko-KR" sz="2000" dirty="0"/>
              <a:t>(block</a:t>
            </a:r>
            <a:r>
              <a:rPr lang="ko-KR" altLang="en-US" sz="2000" dirty="0"/>
              <a:t> </a:t>
            </a:r>
            <a:r>
              <a:rPr lang="ko-KR" altLang="en-US" sz="2000"/>
              <a:t>구성 요소</a:t>
            </a:r>
            <a:r>
              <a:rPr lang="en-US" altLang="ko-KR" sz="2000"/>
              <a:t>).. </a:t>
            </a:r>
            <a:r>
              <a:rPr lang="en-US" altLang="ko-KR" sz="2000" dirty="0" err="1"/>
              <a:t>Softmax</a:t>
            </a:r>
            <a:r>
              <a:rPr lang="ko-KR" altLang="en-US" sz="2000" dirty="0"/>
              <a:t>에 의해 선택됨 </a:t>
            </a:r>
            <a:endParaRPr lang="en-US" altLang="ko-KR" sz="2000" dirty="0"/>
          </a:p>
          <a:p>
            <a:r>
              <a:rPr lang="ko-KR" altLang="en-US" sz="2000" dirty="0"/>
              <a:t>한 </a:t>
            </a:r>
            <a:r>
              <a:rPr lang="en-US" altLang="ko-KR" sz="2000" dirty="0"/>
              <a:t>convolutional cell</a:t>
            </a:r>
            <a:r>
              <a:rPr lang="ko-KR" altLang="en-US" sz="2000" dirty="0"/>
              <a:t>의 구조 </a:t>
            </a:r>
            <a:r>
              <a:rPr lang="en-US" altLang="ko-KR" sz="2000" dirty="0"/>
              <a:t>: B(5)</a:t>
            </a:r>
            <a:r>
              <a:rPr lang="ko-KR" altLang="en-US" sz="2000" dirty="0"/>
              <a:t>개의 </a:t>
            </a:r>
            <a:r>
              <a:rPr lang="en-US" altLang="ko-KR" sz="2000" dirty="0"/>
              <a:t>block + 5*B</a:t>
            </a:r>
            <a:r>
              <a:rPr lang="ko-KR" altLang="en-US" sz="2000" dirty="0"/>
              <a:t>개의 </a:t>
            </a:r>
            <a:r>
              <a:rPr lang="en-US" altLang="ko-KR" sz="2000" dirty="0" err="1"/>
              <a:t>softmax</a:t>
            </a:r>
            <a:endParaRPr lang="en-US" altLang="ko-KR" sz="2000" dirty="0"/>
          </a:p>
          <a:p>
            <a:r>
              <a:rPr lang="en-US" altLang="ko-KR" sz="2000" b="1" dirty="0"/>
              <a:t>-&gt; </a:t>
            </a:r>
            <a:r>
              <a:rPr lang="ko-KR" altLang="en-US" sz="2000" b="1" dirty="0"/>
              <a:t>한 </a:t>
            </a:r>
            <a:r>
              <a:rPr lang="en-US" altLang="ko-KR" sz="2000" b="1" dirty="0"/>
              <a:t>net</a:t>
            </a:r>
            <a:r>
              <a:rPr lang="ko-KR" altLang="en-US" sz="2000" b="1" dirty="0"/>
              <a:t>에서</a:t>
            </a:r>
            <a:r>
              <a:rPr lang="en-US" altLang="ko-KR" sz="2000" b="1" dirty="0"/>
              <a:t>.. Reduction cell, normal cell </a:t>
            </a:r>
            <a:r>
              <a:rPr lang="ko-KR" altLang="en-US" sz="2000" b="1" dirty="0" err="1"/>
              <a:t>생성해야하므로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RNN </a:t>
            </a:r>
            <a:r>
              <a:rPr lang="ko-KR" altLang="en-US" sz="2000" b="1" dirty="0"/>
              <a:t>각 </a:t>
            </a:r>
            <a:r>
              <a:rPr lang="en-US" altLang="ko-KR" sz="2000" b="1" dirty="0"/>
              <a:t>layer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2X5B</a:t>
            </a:r>
            <a:r>
              <a:rPr lang="ko-KR" altLang="en-US" sz="2000" b="1" dirty="0"/>
              <a:t>의 </a:t>
            </a:r>
            <a:r>
              <a:rPr lang="en-US" altLang="ko-KR" sz="2000" b="1" dirty="0" err="1"/>
              <a:t>softmax</a:t>
            </a:r>
            <a:r>
              <a:rPr lang="en-US" altLang="ko-KR" sz="2000" b="1" dirty="0"/>
              <a:t> prediction </a:t>
            </a:r>
            <a:r>
              <a:rPr lang="ko-KR" altLang="en-US" sz="2000" b="1" dirty="0"/>
              <a:t>필요</a:t>
            </a:r>
            <a:endParaRPr lang="en-US" altLang="ko-KR" sz="2000" b="1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73EB27-96F8-BF1A-92B7-173DB0D12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64"/>
          <a:stretch/>
        </p:blipFill>
        <p:spPr>
          <a:xfrm>
            <a:off x="1558682" y="768765"/>
            <a:ext cx="9074636" cy="19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2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02955A-3A12-1024-4E78-9B8835DF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DC201C-608D-5950-9B85-5A349E5D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86F3F5-90EE-2E2F-3BF8-5F0E42F0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3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D29543-42B1-946B-4DD8-6E4357C3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588"/>
            <a:ext cx="10515600" cy="820298"/>
          </a:xfrm>
        </p:spPr>
        <p:txBody>
          <a:bodyPr/>
          <a:lstStyle/>
          <a:p>
            <a:r>
              <a:rPr lang="en-US" altLang="ko-KR"/>
              <a:t>CIFAR-10 </a:t>
            </a:r>
            <a:r>
              <a:rPr lang="ko-KR" altLang="en-US"/>
              <a:t>데이터셋 학습을 위한 </a:t>
            </a:r>
            <a:r>
              <a:rPr lang="en-US" altLang="ko-KR"/>
              <a:t>NASNet-A (6@768) </a:t>
            </a:r>
            <a:r>
              <a:rPr lang="ko-KR" altLang="en-US"/>
              <a:t>생성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3BD56E-28D9-8691-DA50-E97A910B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D3E710-C473-EDC1-088D-FB9A2AD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Goals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0069A2-23FF-CA68-3848-994C00366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8" r="8428"/>
          <a:stretch/>
        </p:blipFill>
        <p:spPr>
          <a:xfrm rot="5400000">
            <a:off x="4387589" y="-1229023"/>
            <a:ext cx="2158716" cy="8054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72E279-90EF-022B-627D-51F92BEC8A90}"/>
              </a:ext>
            </a:extLst>
          </p:cNvPr>
          <p:cNvSpPr txBox="1"/>
          <p:nvPr/>
        </p:nvSpPr>
        <p:spPr>
          <a:xfrm>
            <a:off x="8460012" y="3692922"/>
            <a:ext cx="5645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768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DE1469-1FA2-5846-8752-BD03EB885BF9}"/>
              </a:ext>
            </a:extLst>
          </p:cNvPr>
          <p:cNvSpPr txBox="1"/>
          <p:nvPr/>
        </p:nvSpPr>
        <p:spPr>
          <a:xfrm>
            <a:off x="7331042" y="3692922"/>
            <a:ext cx="5645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384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36770D-8313-3992-B66D-B19921217A6B}"/>
              </a:ext>
            </a:extLst>
          </p:cNvPr>
          <p:cNvSpPr txBox="1"/>
          <p:nvPr/>
        </p:nvSpPr>
        <p:spPr>
          <a:xfrm>
            <a:off x="6297041" y="3692922"/>
            <a:ext cx="5645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192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FD8D05-BD5C-A172-5699-1FE69ACD184D}"/>
              </a:ext>
            </a:extLst>
          </p:cNvPr>
          <p:cNvSpPr txBox="1"/>
          <p:nvPr/>
        </p:nvSpPr>
        <p:spPr>
          <a:xfrm>
            <a:off x="5079313" y="3692922"/>
            <a:ext cx="4379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96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CADE76-CF52-7FD4-2A06-C80FDBF8C849}"/>
              </a:ext>
            </a:extLst>
          </p:cNvPr>
          <p:cNvSpPr txBox="1"/>
          <p:nvPr/>
        </p:nvSpPr>
        <p:spPr>
          <a:xfrm>
            <a:off x="4114673" y="3692922"/>
            <a:ext cx="4379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48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C6579-E4F5-1309-7980-F088340C4DDE}"/>
              </a:ext>
            </a:extLst>
          </p:cNvPr>
          <p:cNvSpPr txBox="1"/>
          <p:nvPr/>
        </p:nvSpPr>
        <p:spPr>
          <a:xfrm>
            <a:off x="3169540" y="3692922"/>
            <a:ext cx="4379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32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EA75A-0198-ECBF-8FF2-2D32490717FD}"/>
              </a:ext>
            </a:extLst>
          </p:cNvPr>
          <p:cNvSpPr txBox="1"/>
          <p:nvPr/>
        </p:nvSpPr>
        <p:spPr>
          <a:xfrm>
            <a:off x="2409914" y="3692922"/>
            <a:ext cx="31130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893905-F5F3-8969-6F23-470B3DF336CE}"/>
              </a:ext>
            </a:extLst>
          </p:cNvPr>
          <p:cNvSpPr txBox="1"/>
          <p:nvPr/>
        </p:nvSpPr>
        <p:spPr>
          <a:xfrm rot="5400000">
            <a:off x="2505738" y="3019601"/>
            <a:ext cx="117019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Stem</a:t>
            </a:r>
            <a:r>
              <a:rPr lang="ko-KR" altLang="en-US"/>
              <a:t> </a:t>
            </a:r>
            <a:r>
              <a:rPr lang="en-US" altLang="ko-KR"/>
              <a:t>Cell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09479-F0D9-31CE-56DB-D879BE4C7756}"/>
              </a:ext>
            </a:extLst>
          </p:cNvPr>
          <p:cNvSpPr txBox="1"/>
          <p:nvPr/>
        </p:nvSpPr>
        <p:spPr>
          <a:xfrm>
            <a:off x="687982" y="3692922"/>
            <a:ext cx="130516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channel </a:t>
            </a:r>
            <a:r>
              <a:rPr lang="ko-KR" altLang="en-US"/>
              <a:t>수</a:t>
            </a:r>
            <a:br>
              <a:rPr lang="en-US" altLang="ko-KR"/>
            </a:br>
            <a:r>
              <a:rPr lang="en-US" altLang="ko-KR"/>
              <a:t>filter </a:t>
            </a:r>
            <a:r>
              <a:rPr lang="ko-KR" altLang="en-US"/>
              <a:t>수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6738E83-9630-0582-FB43-68169B62F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82" y="4276776"/>
            <a:ext cx="4486901" cy="2200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C624B6-9CA9-5B7C-A04F-BADCB1F01A36}"/>
              </a:ext>
            </a:extLst>
          </p:cNvPr>
          <p:cNvSpPr txBox="1"/>
          <p:nvPr/>
        </p:nvSpPr>
        <p:spPr>
          <a:xfrm>
            <a:off x="5298283" y="4268553"/>
            <a:ext cx="6725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Stem</a:t>
            </a:r>
            <a:r>
              <a:rPr lang="ko-KR" altLang="en-US" b="1"/>
              <a:t> </a:t>
            </a:r>
            <a:r>
              <a:rPr lang="en-US" altLang="ko-KR" b="1"/>
              <a:t>Cell</a:t>
            </a:r>
            <a:r>
              <a:rPr lang="ko-KR" altLang="en-US" b="1"/>
              <a:t> </a:t>
            </a:r>
            <a:r>
              <a:rPr lang="ko-KR" altLang="en-US"/>
              <a:t>통과 </a:t>
            </a:r>
            <a:r>
              <a:rPr lang="en-US" altLang="ko-KR"/>
              <a:t>-&gt; channels </a:t>
            </a:r>
            <a:r>
              <a:rPr lang="ko-KR" altLang="en-US"/>
              <a:t>수 </a:t>
            </a:r>
            <a:r>
              <a:rPr lang="en-US" altLang="ko-KR"/>
              <a:t>3-&gt;32</a:t>
            </a:r>
          </a:p>
          <a:p>
            <a:r>
              <a:rPr lang="en-US" altLang="ko-KR" b="1"/>
              <a:t>Normal</a:t>
            </a:r>
            <a:r>
              <a:rPr lang="ko-KR" altLang="en-US" b="1"/>
              <a:t> </a:t>
            </a:r>
            <a:r>
              <a:rPr lang="en-US" altLang="ko-KR" b="1"/>
              <a:t>Cell</a:t>
            </a:r>
            <a:r>
              <a:rPr lang="ko-KR" altLang="en-US" b="1"/>
              <a:t> </a:t>
            </a:r>
            <a:r>
              <a:rPr lang="ko-KR" altLang="en-US"/>
              <a:t>통과</a:t>
            </a:r>
            <a:r>
              <a:rPr lang="en-US" altLang="ko-KR">
                <a:sym typeface="Wingdings" panose="05000000000000000000" pitchFamily="2" charset="2"/>
              </a:rPr>
              <a:t> [batch size, channel </a:t>
            </a:r>
            <a:r>
              <a:rPr lang="ko-KR" altLang="en-US">
                <a:sym typeface="Wingdings" panose="05000000000000000000" pitchFamily="2" charset="2"/>
              </a:rPr>
              <a:t>수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이미지 </a:t>
            </a:r>
            <a:r>
              <a:rPr lang="en-US" altLang="ko-KR">
                <a:sym typeface="Wingdings" panose="05000000000000000000" pitchFamily="2" charset="2"/>
              </a:rPr>
              <a:t>w, h]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en-US" altLang="ko-KR">
                <a:sym typeface="Wingdings" panose="05000000000000000000" pitchFamily="2" charset="2"/>
              </a:rPr>
              <a:t>	[2,32,32,32] -&gt; [2,out_channels, 32,32]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en-US" altLang="ko-KR">
                <a:sym typeface="Wingdings" panose="05000000000000000000" pitchFamily="2" charset="2"/>
              </a:rPr>
              <a:t>		out channels</a:t>
            </a:r>
            <a:r>
              <a:rPr lang="ko-KR" altLang="en-US">
                <a:sym typeface="Wingdings" panose="05000000000000000000" pitchFamily="2" charset="2"/>
              </a:rPr>
              <a:t>를 </a:t>
            </a:r>
            <a:r>
              <a:rPr lang="en-US" altLang="ko-KR">
                <a:sym typeface="Wingdings" panose="05000000000000000000" pitchFamily="2" charset="2"/>
              </a:rPr>
              <a:t>input channels*2</a:t>
            </a:r>
            <a:r>
              <a:rPr lang="ko-KR" altLang="en-US">
                <a:sym typeface="Wingdings" panose="05000000000000000000" pitchFamily="2" charset="2"/>
              </a:rPr>
              <a:t>로 둘 예정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en-US" altLang="ko-KR" b="1">
                <a:sym typeface="Wingdings" panose="05000000000000000000" pitchFamily="2" charset="2"/>
              </a:rPr>
              <a:t>Reduction Cell </a:t>
            </a:r>
            <a:r>
              <a:rPr lang="ko-KR" altLang="en-US">
                <a:sym typeface="Wingdings" panose="05000000000000000000" pitchFamily="2" charset="2"/>
              </a:rPr>
              <a:t>통과 </a:t>
            </a:r>
            <a:r>
              <a:rPr lang="en-US" altLang="ko-KR">
                <a:sym typeface="Wingdings" panose="05000000000000000000" pitchFamily="2" charset="2"/>
              </a:rPr>
              <a:t>-&gt;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en-US" altLang="ko-KR">
                <a:sym typeface="Wingdings" panose="05000000000000000000" pitchFamily="2" charset="2"/>
              </a:rPr>
              <a:t>	[2,32,32,32] -&gt; [2, out_channels, 16, 16]	</a:t>
            </a:r>
          </a:p>
          <a:p>
            <a:r>
              <a:rPr lang="en-US" altLang="ko-KR">
                <a:sym typeface="Wingdings" panose="05000000000000000000" pitchFamily="2" charset="2"/>
              </a:rPr>
              <a:t>		out channels</a:t>
            </a:r>
            <a:r>
              <a:rPr lang="ko-KR" altLang="en-US">
                <a:sym typeface="Wingdings" panose="05000000000000000000" pitchFamily="2" charset="2"/>
              </a:rPr>
              <a:t>를 </a:t>
            </a:r>
            <a:r>
              <a:rPr lang="en-US" altLang="ko-KR">
                <a:sym typeface="Wingdings" panose="05000000000000000000" pitchFamily="2" charset="2"/>
              </a:rPr>
              <a:t>input channels*2</a:t>
            </a:r>
            <a:r>
              <a:rPr lang="ko-KR" altLang="en-US">
                <a:sym typeface="Wingdings" panose="05000000000000000000" pitchFamily="2" charset="2"/>
              </a:rPr>
              <a:t>로 둘 예정</a:t>
            </a:r>
            <a:r>
              <a:rPr lang="en-US" altLang="ko-KR">
                <a:sym typeface="Wingdings" panose="05000000000000000000" pitchFamily="2" charset="2"/>
              </a:rPr>
              <a:t>	</a:t>
            </a:r>
          </a:p>
          <a:p>
            <a:r>
              <a:rPr lang="en-US" altLang="ko-KR">
                <a:sym typeface="Wingdings" panose="05000000000000000000" pitchFamily="2" charset="2"/>
              </a:rPr>
              <a:t>		stride=2 </a:t>
            </a:r>
            <a:r>
              <a:rPr lang="ko-KR" altLang="en-US">
                <a:sym typeface="Wingdings" panose="05000000000000000000" pitchFamily="2" charset="2"/>
              </a:rPr>
              <a:t>적용하여 이미지 크기 절반 줄임</a:t>
            </a:r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C01A491-270D-5D9A-0262-D1E90F89B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883" y="518197"/>
            <a:ext cx="6728628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3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3BD56E-28D9-8691-DA50-E97A910B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D3E710-C473-EDC1-088D-FB9A2AD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Cell Implementation</a:t>
            </a:r>
            <a:endParaRPr lang="ko-KR" altLang="en-US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7C721575-0E01-72AF-099D-98C721FBB05C}"/>
              </a:ext>
            </a:extLst>
          </p:cNvPr>
          <p:cNvSpPr txBox="1">
            <a:spLocks/>
          </p:cNvSpPr>
          <p:nvPr/>
        </p:nvSpPr>
        <p:spPr>
          <a:xfrm>
            <a:off x="838199" y="987425"/>
            <a:ext cx="10965873" cy="14565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/>
              <a:t>시도 </a:t>
            </a:r>
            <a:r>
              <a:rPr lang="en-US" altLang="ko-KR" sz="2400"/>
              <a:t>1. Operations.py</a:t>
            </a:r>
            <a:r>
              <a:rPr lang="ko-KR" altLang="en-US" sz="2400"/>
              <a:t> 연산</a:t>
            </a:r>
            <a:r>
              <a:rPr lang="en-US" altLang="ko-KR" sz="2400"/>
              <a:t> </a:t>
            </a:r>
            <a:r>
              <a:rPr lang="ko-KR" altLang="en-US" sz="2400"/>
              <a:t>클래스를 여러 개 만들어 </a:t>
            </a:r>
            <a:r>
              <a:rPr lang="en-US" altLang="ko-KR" sz="2400"/>
              <a:t>Cell</a:t>
            </a:r>
            <a:r>
              <a:rPr lang="ko-KR" altLang="en-US" sz="2400"/>
              <a:t> 클래스에서 이를 가져와 조합하려함</a:t>
            </a:r>
            <a:endParaRPr lang="en-US" altLang="ko-KR" sz="2400"/>
          </a:p>
          <a:p>
            <a:r>
              <a:rPr lang="ko-KR" altLang="en-US" sz="2400"/>
              <a:t>문제점 </a:t>
            </a:r>
            <a:r>
              <a:rPr lang="en-US" altLang="ko-KR" sz="2400"/>
              <a:t>: kernel size, stride,</a:t>
            </a:r>
            <a:r>
              <a:rPr lang="ko-KR" altLang="en-US" sz="2400"/>
              <a:t> </a:t>
            </a:r>
            <a:r>
              <a:rPr lang="en-US" altLang="ko-KR" sz="2400"/>
              <a:t>padding</a:t>
            </a:r>
            <a:r>
              <a:rPr lang="ko-KR" altLang="en-US" sz="2400"/>
              <a:t> 등의 파라미터를 미리 지정하여 채널 수 계산에  유연성 주기 어려움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0FF44DF-A126-FAE7-BDD3-59F90D8CA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464" r="6316"/>
          <a:stretch/>
        </p:blipFill>
        <p:spPr>
          <a:xfrm>
            <a:off x="633845" y="2443942"/>
            <a:ext cx="10719955" cy="37372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CEF439-70FF-C6A7-87AD-CD3E95583FBA}"/>
              </a:ext>
            </a:extLst>
          </p:cNvPr>
          <p:cNvSpPr txBox="1"/>
          <p:nvPr/>
        </p:nvSpPr>
        <p:spPr>
          <a:xfrm>
            <a:off x="1097280" y="6171684"/>
            <a:ext cx="580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Operations.py </a:t>
            </a:r>
            <a:r>
              <a:rPr lang="ko-KR" altLang="en-US"/>
              <a:t>의 </a:t>
            </a:r>
            <a:r>
              <a:rPr lang="en-US" altLang="ko-KR"/>
              <a:t>DepthwiseSeparableConv3x3 </a:t>
            </a:r>
            <a:r>
              <a:rPr lang="ko-KR" altLang="en-US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182563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3BD56E-28D9-8691-DA50-E97A910B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4618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D3E710-C473-EDC1-088D-FB9A2AD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Cell Implementation</a:t>
            </a:r>
            <a:endParaRPr lang="ko-KR" altLang="en-US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7C721575-0E01-72AF-099D-98C721FBB05C}"/>
              </a:ext>
            </a:extLst>
          </p:cNvPr>
          <p:cNvSpPr txBox="1">
            <a:spLocks/>
          </p:cNvSpPr>
          <p:nvPr/>
        </p:nvSpPr>
        <p:spPr>
          <a:xfrm>
            <a:off x="838199" y="987425"/>
            <a:ext cx="10965873" cy="145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/>
              <a:t>시도 </a:t>
            </a:r>
            <a:r>
              <a:rPr lang="en-US" altLang="ko-KR" sz="2400"/>
              <a:t>2. Cells.py </a:t>
            </a:r>
            <a:r>
              <a:rPr lang="ko-KR" altLang="en-US" sz="2400"/>
              <a:t>파일을 만들어 </a:t>
            </a:r>
            <a:r>
              <a:rPr lang="en-US" altLang="ko-KR" sz="2400"/>
              <a:t>NormalCell, ReductionCell</a:t>
            </a:r>
            <a:r>
              <a:rPr lang="ko-KR" altLang="en-US" sz="2400"/>
              <a:t>을 먼저 구축</a:t>
            </a:r>
            <a:r>
              <a:rPr lang="en-US" altLang="ko-KR" sz="2400"/>
              <a:t>. </a:t>
            </a:r>
          </a:p>
          <a:p>
            <a:r>
              <a:rPr lang="en-US" altLang="ko-KR" sz="2400"/>
              <a:t>init</a:t>
            </a:r>
            <a:r>
              <a:rPr lang="ko-KR" altLang="en-US" sz="2400"/>
              <a:t>에서 </a:t>
            </a:r>
            <a:r>
              <a:rPr lang="en-US" altLang="ko-KR" sz="2400"/>
              <a:t>NASNet-A</a:t>
            </a:r>
            <a:r>
              <a:rPr lang="ko-KR" altLang="en-US" sz="2400"/>
              <a:t>모델의 </a:t>
            </a:r>
            <a:r>
              <a:rPr lang="en-US" altLang="ko-KR" sz="2400"/>
              <a:t>cell block layer</a:t>
            </a:r>
            <a:r>
              <a:rPr lang="ko-KR" altLang="en-US" sz="2400"/>
              <a:t>를 지정하여 각각 넣기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EF439-70FF-C6A7-87AD-CD3E95583FBA}"/>
              </a:ext>
            </a:extLst>
          </p:cNvPr>
          <p:cNvSpPr txBox="1"/>
          <p:nvPr/>
        </p:nvSpPr>
        <p:spPr>
          <a:xfrm>
            <a:off x="574766" y="5558503"/>
            <a:ext cx="7587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Separable Convolution </a:t>
            </a:r>
            <a:r>
              <a:rPr lang="ko-KR" altLang="en-US" b="1"/>
              <a:t>클래스 </a:t>
            </a:r>
            <a:r>
              <a:rPr lang="en-US" altLang="ko-KR"/>
              <a:t>(kenel </a:t>
            </a:r>
            <a:r>
              <a:rPr lang="ko-KR" altLang="en-US"/>
              <a:t>수 자유 지정 가능하도록</a:t>
            </a:r>
            <a:r>
              <a:rPr lang="en-US" altLang="ko-KR"/>
              <a:t> </a:t>
            </a:r>
            <a:r>
              <a:rPr lang="ko-KR" altLang="en-US"/>
              <a:t>구현함</a:t>
            </a:r>
            <a:r>
              <a:rPr lang="en-US" altLang="ko-KR"/>
              <a:t>)</a:t>
            </a:r>
          </a:p>
          <a:p>
            <a:r>
              <a:rPr lang="en-US" altLang="ko-KR"/>
              <a:t>	ReLU -&gt; Conv -&gt; BN </a:t>
            </a:r>
            <a:r>
              <a:rPr lang="ko-KR" altLang="en-US"/>
              <a:t>일반적 순서</a:t>
            </a:r>
            <a:endParaRPr lang="en-US" altLang="ko-KR"/>
          </a:p>
          <a:p>
            <a:r>
              <a:rPr lang="en-US" altLang="ko-KR"/>
              <a:t>Sep Conv</a:t>
            </a:r>
            <a:r>
              <a:rPr lang="ko-KR" altLang="en-US"/>
              <a:t>는 </a:t>
            </a:r>
            <a:r>
              <a:rPr lang="en-US" altLang="ko-KR"/>
              <a:t>BN</a:t>
            </a:r>
            <a:r>
              <a:rPr lang="ko-KR" altLang="en-US"/>
              <a:t>사용</a:t>
            </a:r>
            <a:r>
              <a:rPr lang="en-US" altLang="ko-KR"/>
              <a:t>X, relu</a:t>
            </a:r>
            <a:r>
              <a:rPr lang="ko-KR" altLang="en-US"/>
              <a:t>는 </a:t>
            </a:r>
            <a:r>
              <a:rPr lang="en-US" altLang="ko-KR"/>
              <a:t>dep&lt;-&gt;pointwise</a:t>
            </a:r>
            <a:r>
              <a:rPr lang="ko-KR" altLang="en-US"/>
              <a:t> 사이에 사용 </a:t>
            </a:r>
            <a:r>
              <a:rPr lang="en-US" altLang="ko-KR"/>
              <a:t>x</a:t>
            </a:r>
          </a:p>
          <a:p>
            <a:r>
              <a:rPr lang="en-US" altLang="ko-KR"/>
              <a:t>	+ </a:t>
            </a:r>
            <a:r>
              <a:rPr lang="ko-KR" altLang="en-US"/>
              <a:t>해당 </a:t>
            </a:r>
            <a:r>
              <a:rPr lang="en-US" altLang="ko-KR"/>
              <a:t>conv 2</a:t>
            </a:r>
            <a:r>
              <a:rPr lang="ko-KR" altLang="en-US"/>
              <a:t>번 적용하여 </a:t>
            </a:r>
            <a:r>
              <a:rPr lang="en-US" altLang="ko-KR"/>
              <a:t>empirically </a:t>
            </a:r>
            <a:r>
              <a:rPr lang="ko-KR" altLang="en-US"/>
              <a:t>성능 향상</a:t>
            </a:r>
            <a:endParaRPr lang="en-US" altLang="ko-KR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B862CF6-F551-65EC-7F24-C13B8BB3C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947" y="1925830"/>
            <a:ext cx="3405053" cy="41222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194721E-0315-221A-5988-FDF34244F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88" y="1925830"/>
            <a:ext cx="8819868" cy="363267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52D515-A628-E3CA-B5C7-230B83F0EAE2}"/>
              </a:ext>
            </a:extLst>
          </p:cNvPr>
          <p:cNvSpPr/>
          <p:nvPr/>
        </p:nvSpPr>
        <p:spPr>
          <a:xfrm>
            <a:off x="8983879" y="3162044"/>
            <a:ext cx="3086201" cy="4406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84179C-BD17-87DD-53D2-B7BCB9BA099E}"/>
              </a:ext>
            </a:extLst>
          </p:cNvPr>
          <p:cNvSpPr/>
          <p:nvPr/>
        </p:nvSpPr>
        <p:spPr>
          <a:xfrm>
            <a:off x="8983879" y="4141106"/>
            <a:ext cx="3086201" cy="51930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D444EC-D533-C1F5-A9C8-3584AB237499}"/>
              </a:ext>
            </a:extLst>
          </p:cNvPr>
          <p:cNvSpPr/>
          <p:nvPr/>
        </p:nvSpPr>
        <p:spPr>
          <a:xfrm>
            <a:off x="8983879" y="5351270"/>
            <a:ext cx="3086201" cy="69683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2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3BD56E-28D9-8691-DA50-E97A910B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4618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D3E710-C473-EDC1-088D-FB9A2AD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Cell Implementation</a:t>
            </a:r>
            <a:endParaRPr lang="ko-KR" altLang="en-US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7C721575-0E01-72AF-099D-98C721FBB05C}"/>
              </a:ext>
            </a:extLst>
          </p:cNvPr>
          <p:cNvSpPr txBox="1">
            <a:spLocks/>
          </p:cNvSpPr>
          <p:nvPr/>
        </p:nvSpPr>
        <p:spPr>
          <a:xfrm>
            <a:off x="838199" y="987425"/>
            <a:ext cx="10965873" cy="145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EF439-70FF-C6A7-87AD-CD3E95583FBA}"/>
              </a:ext>
            </a:extLst>
          </p:cNvPr>
          <p:cNvSpPr txBox="1"/>
          <p:nvPr/>
        </p:nvSpPr>
        <p:spPr>
          <a:xfrm>
            <a:off x="574766" y="5558503"/>
            <a:ext cx="9432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Resize </a:t>
            </a:r>
            <a:r>
              <a:rPr lang="ko-KR" altLang="en-US" b="1"/>
              <a:t>클래스</a:t>
            </a:r>
            <a:endParaRPr lang="en-US" altLang="ko-KR" b="1"/>
          </a:p>
          <a:p>
            <a:r>
              <a:rPr lang="en-US" altLang="ko-KR"/>
              <a:t>1x1 convolution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각각의 </a:t>
            </a:r>
            <a:r>
              <a:rPr lang="en-US" altLang="ko-KR"/>
              <a:t>hidden state h_j, h_{j-1}</a:t>
            </a:r>
            <a:r>
              <a:rPr lang="ko-KR" altLang="en-US"/>
              <a:t>에 적용하여 사이즈 맞추기 용이하게 함</a:t>
            </a:r>
            <a:endParaRPr lang="en-US" altLang="ko-KR"/>
          </a:p>
          <a:p>
            <a:r>
              <a:rPr lang="en-US" altLang="ko-KR"/>
              <a:t>x : h_j</a:t>
            </a:r>
          </a:p>
          <a:p>
            <a:r>
              <a:rPr lang="en-US" altLang="ko-KR"/>
              <a:t>p : h_{j-1}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EA3FA3-35E0-6B7D-9FC8-694458CF2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31" y="753445"/>
            <a:ext cx="7249885" cy="48050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1B9ABB-123D-6114-772F-BE4EA3B14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181" y="1436230"/>
            <a:ext cx="3405053" cy="41222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4975933-BA5E-86D2-5220-E6126AE30661}"/>
              </a:ext>
            </a:extLst>
          </p:cNvPr>
          <p:cNvSpPr/>
          <p:nvPr/>
        </p:nvSpPr>
        <p:spPr>
          <a:xfrm>
            <a:off x="8497190" y="3230058"/>
            <a:ext cx="3011187" cy="4406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4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115247</TotalTime>
  <Words>569</Words>
  <Application>Microsoft Office PowerPoint</Application>
  <PresentationFormat>와이드스크린</PresentationFormat>
  <Paragraphs>99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NASNet (2)</vt:lpstr>
      <vt:lpstr>Index</vt:lpstr>
      <vt:lpstr>Reinforcement - Search Space cell 생성</vt:lpstr>
      <vt:lpstr>Reinforcement - Search Space cell 생성</vt:lpstr>
      <vt:lpstr>PowerPoint 프레젠테이션</vt:lpstr>
      <vt:lpstr>Goals</vt:lpstr>
      <vt:lpstr>Cell Implementation</vt:lpstr>
      <vt:lpstr>Cell Implementation</vt:lpstr>
      <vt:lpstr>Cell Implementation</vt:lpstr>
      <vt:lpstr>Cell Implementation - NormalCell</vt:lpstr>
      <vt:lpstr>Cell Implementation</vt:lpstr>
      <vt:lpstr>Cell Implementation - ReductionCell</vt:lpstr>
      <vt:lpstr>Modeling NASNet</vt:lpstr>
      <vt:lpstr>On Progress</vt:lpstr>
      <vt:lpstr>PowerPoint 프레젠테이션</vt:lpstr>
      <vt:lpstr>Controller RNN – Convolution Cell의 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95</cp:revision>
  <dcterms:created xsi:type="dcterms:W3CDTF">2024-03-07T04:24:07Z</dcterms:created>
  <dcterms:modified xsi:type="dcterms:W3CDTF">2024-07-01T02:41:32Z</dcterms:modified>
</cp:coreProperties>
</file>