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395" r:id="rId3"/>
    <p:sldId id="519" r:id="rId4"/>
    <p:sldId id="501" r:id="rId5"/>
    <p:sldId id="507" r:id="rId6"/>
    <p:sldId id="520" r:id="rId7"/>
    <p:sldId id="509" r:id="rId8"/>
    <p:sldId id="510" r:id="rId9"/>
    <p:sldId id="511" r:id="rId10"/>
    <p:sldId id="521" r:id="rId11"/>
    <p:sldId id="505" r:id="rId12"/>
    <p:sldId id="504" r:id="rId13"/>
    <p:sldId id="522" r:id="rId14"/>
    <p:sldId id="506" r:id="rId15"/>
    <p:sldId id="523" r:id="rId16"/>
    <p:sldId id="512" r:id="rId17"/>
    <p:sldId id="524" r:id="rId18"/>
    <p:sldId id="526" r:id="rId19"/>
    <p:sldId id="525" r:id="rId20"/>
    <p:sldId id="514" r:id="rId21"/>
    <p:sldId id="51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5179" autoAdjust="0"/>
  </p:normalViewPr>
  <p:slideViewPr>
    <p:cSldViewPr snapToGrid="0">
      <p:cViewPr varScale="1">
        <p:scale>
          <a:sx n="105" d="100"/>
          <a:sy n="105" d="100"/>
        </p:scale>
        <p:origin x="29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9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</a:t>
            </a:r>
            <a:r>
              <a:rPr lang="en-US" altLang="ko-KR"/>
              <a:t>Student Training (7)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2024-09-23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5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Training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18865-7ABC-BA33-96CB-E2AD2A96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" y="811158"/>
            <a:ext cx="7265932" cy="24551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688C28-2C81-0D7A-17AB-16C0F2B1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8" y="3321184"/>
            <a:ext cx="7265932" cy="33741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BA866A-A2DB-AFBF-C5D0-73941C91C4F4}"/>
              </a:ext>
            </a:extLst>
          </p:cNvPr>
          <p:cNvSpPr/>
          <p:nvPr/>
        </p:nvSpPr>
        <p:spPr>
          <a:xfrm>
            <a:off x="2498815" y="4828861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296E9-6B64-244F-EBEF-807BC0CFD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0" y="4562276"/>
            <a:ext cx="5756148" cy="17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0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Model Training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A7C42-4E97-37D1-B58C-4979EDBA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" y="790447"/>
            <a:ext cx="7469124" cy="4979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60CD0E-0681-21E3-B6F0-58E61BBF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4899056" y="4630198"/>
            <a:ext cx="7180168" cy="2962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C932EA-2A36-2D45-80F6-A37D9F302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2175"/>
            <a:ext cx="5790519" cy="7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Student Model #1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52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64CEB5-E319-0F8F-C603-51189F0E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96" y="3429000"/>
            <a:ext cx="6935703" cy="3196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AFF01-A706-E2ED-1C89-80BA0EA3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7"/>
            <a:ext cx="6409944" cy="288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#2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7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Training2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412CF6-414F-1EBF-D2B4-6BEE6C21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76" y="814317"/>
            <a:ext cx="6616980" cy="8319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18F30D-B5D2-98B2-5945-A3E5BAE08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340" y="2073656"/>
            <a:ext cx="7176516" cy="4784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11FB11-C471-AD40-9C8C-3C27C707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/>
          <a:stretch/>
        </p:blipFill>
        <p:spPr>
          <a:xfrm>
            <a:off x="190500" y="1775117"/>
            <a:ext cx="6324600" cy="2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9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Student Model #2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54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E411CF-E07A-D258-4DB7-6BDDF597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44" y="3666710"/>
            <a:ext cx="6925056" cy="319129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 Labeling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0E77D2-4CE4-3E35-3A1B-24B4A1CF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296"/>
            <a:ext cx="6766560" cy="30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8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Student Training #3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0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4525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Train Teacher Model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Pseudo Labeling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Train Student Model – B3</a:t>
            </a:r>
          </a:p>
          <a:p>
            <a:pPr>
              <a:lnSpc>
                <a:spcPct val="150000"/>
              </a:lnSpc>
            </a:pPr>
            <a:r>
              <a:rPr lang="en-US" altLang="ko-KR"/>
              <a:t>4. Result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5. HomePage GPU Utils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95698-6C25-FC72-2D79-EA7CB341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84" y="1525665"/>
            <a:ext cx="7722584" cy="51483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Student Training3 – B0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F4A2B-F3E8-AFC4-8040-F0B4C878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2" y="746724"/>
            <a:ext cx="6094068" cy="7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29B9F-A3C6-A91D-4F3D-9F6326BE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353"/>
          <a:stretch/>
        </p:blipFill>
        <p:spPr>
          <a:xfrm>
            <a:off x="6739127" y="5116843"/>
            <a:ext cx="5411724" cy="1791157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380090-C38F-75CC-9833-72B709FDAF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238"/>
          <a:stretch/>
        </p:blipFill>
        <p:spPr>
          <a:xfrm>
            <a:off x="6916264" y="-20096"/>
            <a:ext cx="5187696" cy="1721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CCC42B-0443-C6CA-27E9-1640260D36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238"/>
          <a:stretch/>
        </p:blipFill>
        <p:spPr>
          <a:xfrm>
            <a:off x="6889425" y="1657009"/>
            <a:ext cx="5214535" cy="17299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4A3654-9AF1-0233-B7C5-7F6C442ED7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9548"/>
          <a:stretch/>
        </p:blipFill>
        <p:spPr>
          <a:xfrm>
            <a:off x="6778638" y="3386926"/>
            <a:ext cx="5325322" cy="1791157"/>
          </a:xfrm>
          <a:prstGeom prst="rect">
            <a:avLst/>
          </a:prstGeom>
        </p:spPr>
      </p:pic>
      <p:pic>
        <p:nvPicPr>
          <p:cNvPr id="13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B2A7F637-C085-26A7-0621-9DB0FA246A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" t="15865" r="77570" b="58202"/>
          <a:stretch/>
        </p:blipFill>
        <p:spPr bwMode="auto">
          <a:xfrm>
            <a:off x="7874288" y="1776764"/>
            <a:ext cx="521844" cy="4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02627250-F95E-9CBF-1242-0F766CD2D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8" t="17382" r="55095" b="58202"/>
          <a:stretch/>
        </p:blipFill>
        <p:spPr bwMode="auto">
          <a:xfrm>
            <a:off x="7874288" y="3500017"/>
            <a:ext cx="521844" cy="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무료 벡터 1에서 12까지의 세련된 화살표 글 머리 기호">
            <a:extLst>
              <a:ext uri="{FF2B5EF4-FFF2-40B4-BE49-F238E27FC236}">
                <a16:creationId xmlns:a16="http://schemas.microsoft.com/office/drawing/2014/main" id="{E5887B30-C96B-31B7-21AA-C29A31FED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3" t="15865" r="34131" b="58202"/>
          <a:stretch/>
        </p:blipFill>
        <p:spPr bwMode="auto">
          <a:xfrm>
            <a:off x="7853050" y="5200991"/>
            <a:ext cx="521844" cy="49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CD2F4350-4C67-ED91-0105-6226E62D5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10837"/>
              </p:ext>
            </p:extLst>
          </p:nvPr>
        </p:nvGraphicFramePr>
        <p:xfrm>
          <a:off x="10986" y="1543918"/>
          <a:ext cx="6905277" cy="1184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363">
                  <a:extLst>
                    <a:ext uri="{9D8B030D-6E8A-4147-A177-3AD203B41FA5}">
                      <a16:colId xmlns:a16="http://schemas.microsoft.com/office/drawing/2014/main" val="926212480"/>
                    </a:ext>
                  </a:extLst>
                </a:gridCol>
                <a:gridCol w="788318">
                  <a:extLst>
                    <a:ext uri="{9D8B030D-6E8A-4147-A177-3AD203B41FA5}">
                      <a16:colId xmlns:a16="http://schemas.microsoft.com/office/drawing/2014/main" val="4113402561"/>
                    </a:ext>
                  </a:extLst>
                </a:gridCol>
                <a:gridCol w="1520328">
                  <a:extLst>
                    <a:ext uri="{9D8B030D-6E8A-4147-A177-3AD203B41FA5}">
                      <a16:colId xmlns:a16="http://schemas.microsoft.com/office/drawing/2014/main" val="2276529854"/>
                    </a:ext>
                  </a:extLst>
                </a:gridCol>
                <a:gridCol w="1473404">
                  <a:extLst>
                    <a:ext uri="{9D8B030D-6E8A-4147-A177-3AD203B41FA5}">
                      <a16:colId xmlns:a16="http://schemas.microsoft.com/office/drawing/2014/main" val="3163221426"/>
                    </a:ext>
                  </a:extLst>
                </a:gridCol>
                <a:gridCol w="1435864">
                  <a:extLst>
                    <a:ext uri="{9D8B030D-6E8A-4147-A177-3AD203B41FA5}">
                      <a16:colId xmlns:a16="http://schemas.microsoft.com/office/drawing/2014/main" val="97098148"/>
                    </a:ext>
                  </a:extLst>
                </a:gridCol>
              </a:tblGrid>
              <a:tr h="29615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Teacher</a:t>
                      </a:r>
                      <a:r>
                        <a:rPr lang="ko-KR" altLang="en-US" sz="11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Student3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79917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Model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B0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980906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Batch Size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64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512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36485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Epochs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150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390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8AC9B5-824A-60CB-49FF-3CFFB08A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679335"/>
              </p:ext>
            </p:extLst>
          </p:nvPr>
        </p:nvGraphicFramePr>
        <p:xfrm>
          <a:off x="10984" y="2877073"/>
          <a:ext cx="6894942" cy="110385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9826">
                  <a:extLst>
                    <a:ext uri="{9D8B030D-6E8A-4147-A177-3AD203B41FA5}">
                      <a16:colId xmlns:a16="http://schemas.microsoft.com/office/drawing/2014/main" val="703476890"/>
                    </a:ext>
                  </a:extLst>
                </a:gridCol>
                <a:gridCol w="778934">
                  <a:extLst>
                    <a:ext uri="{9D8B030D-6E8A-4147-A177-3AD203B41FA5}">
                      <a16:colId xmlns:a16="http://schemas.microsoft.com/office/drawing/2014/main" val="1858102691"/>
                    </a:ext>
                  </a:extLst>
                </a:gridCol>
                <a:gridCol w="1586021">
                  <a:extLst>
                    <a:ext uri="{9D8B030D-6E8A-4147-A177-3AD203B41FA5}">
                      <a16:colId xmlns:a16="http://schemas.microsoft.com/office/drawing/2014/main" val="4137180341"/>
                    </a:ext>
                  </a:extLst>
                </a:gridCol>
                <a:gridCol w="1426481">
                  <a:extLst>
                    <a:ext uri="{9D8B030D-6E8A-4147-A177-3AD203B41FA5}">
                      <a16:colId xmlns:a16="http://schemas.microsoft.com/office/drawing/2014/main" val="2967937395"/>
                    </a:ext>
                  </a:extLst>
                </a:gridCol>
                <a:gridCol w="1453680">
                  <a:extLst>
                    <a:ext uri="{9D8B030D-6E8A-4147-A177-3AD203B41FA5}">
                      <a16:colId xmlns:a16="http://schemas.microsoft.com/office/drawing/2014/main" val="2643599466"/>
                    </a:ext>
                  </a:extLst>
                </a:gridCol>
              </a:tblGrid>
              <a:tr h="5115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Train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+ 58,358</a:t>
                      </a:r>
                    </a:p>
                    <a:p>
                      <a:pPr latinLnBrk="1"/>
                      <a:r>
                        <a:rPr lang="en-US" altLang="ko-KR" sz="1200"/>
                        <a:t>= 98,358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+ 81,646</a:t>
                      </a:r>
                    </a:p>
                    <a:p>
                      <a:pPr latinLnBrk="1"/>
                      <a:r>
                        <a:rPr lang="en-US" altLang="ko-KR" sz="1200"/>
                        <a:t>=121,646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40,000 + 98,688</a:t>
                      </a:r>
                    </a:p>
                    <a:p>
                      <a:pPr latinLnBrk="1"/>
                      <a:r>
                        <a:rPr lang="en-US" altLang="ko-KR" sz="1200"/>
                        <a:t>= 138,688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86863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Val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58591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Image Count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10,000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9315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3D5D6B-25A2-AD39-CDB8-040981A6C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05041"/>
              </p:ext>
            </p:extLst>
          </p:nvPr>
        </p:nvGraphicFramePr>
        <p:xfrm>
          <a:off x="21323" y="4132570"/>
          <a:ext cx="6894940" cy="11846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49826">
                  <a:extLst>
                    <a:ext uri="{9D8B030D-6E8A-4147-A177-3AD203B41FA5}">
                      <a16:colId xmlns:a16="http://schemas.microsoft.com/office/drawing/2014/main" val="4191175110"/>
                    </a:ext>
                  </a:extLst>
                </a:gridCol>
                <a:gridCol w="760164">
                  <a:extLst>
                    <a:ext uri="{9D8B030D-6E8A-4147-A177-3AD203B41FA5}">
                      <a16:colId xmlns:a16="http://schemas.microsoft.com/office/drawing/2014/main" val="1929997503"/>
                    </a:ext>
                  </a:extLst>
                </a:gridCol>
                <a:gridCol w="1604791">
                  <a:extLst>
                    <a:ext uri="{9D8B030D-6E8A-4147-A177-3AD203B41FA5}">
                      <a16:colId xmlns:a16="http://schemas.microsoft.com/office/drawing/2014/main" val="987795137"/>
                    </a:ext>
                  </a:extLst>
                </a:gridCol>
                <a:gridCol w="1426481">
                  <a:extLst>
                    <a:ext uri="{9D8B030D-6E8A-4147-A177-3AD203B41FA5}">
                      <a16:colId xmlns:a16="http://schemas.microsoft.com/office/drawing/2014/main" val="1670009874"/>
                    </a:ext>
                  </a:extLst>
                </a:gridCol>
                <a:gridCol w="1453678">
                  <a:extLst>
                    <a:ext uri="{9D8B030D-6E8A-4147-A177-3AD203B41FA5}">
                      <a16:colId xmlns:a16="http://schemas.microsoft.com/office/drawing/2014/main" val="3633711568"/>
                    </a:ext>
                  </a:extLst>
                </a:gridCol>
              </a:tblGrid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Val Max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57%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47.90%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47.99%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48.89%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27520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Top-1 Accuracy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57.65%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60.94%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61.47%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60.49%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89427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Top-5 Accuracy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86.29%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87.09%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87.08%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65466"/>
                  </a:ext>
                </a:extLst>
              </a:tr>
              <a:tr h="2961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Test Loss</a:t>
                      </a:r>
                      <a:endParaRPr lang="ko-KR" alt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1.4307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1.3939</a:t>
                      </a: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1.4120</a:t>
                      </a: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420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448A72-849B-4862-B413-2E06B9395B5C}"/>
              </a:ext>
            </a:extLst>
          </p:cNvPr>
          <p:cNvSpPr txBox="1"/>
          <p:nvPr/>
        </p:nvSpPr>
        <p:spPr>
          <a:xfrm>
            <a:off x="932688" y="950976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Cifar100 + TinyImageNet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9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97AAE7-63DF-09CF-2439-C2362D0A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0" y="4623208"/>
            <a:ext cx="7384211" cy="21229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10F7A5-6F76-4706-8DDA-EDC0C5CB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0" y="839650"/>
            <a:ext cx="5097490" cy="197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E955B8-78F3-8B29-9F88-1A555F189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59" y="2251306"/>
            <a:ext cx="8178041" cy="30925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8C24D2-3BA5-0ABB-F7F4-6BEAC824A139}"/>
              </a:ext>
            </a:extLst>
          </p:cNvPr>
          <p:cNvSpPr/>
          <p:nvPr/>
        </p:nvSpPr>
        <p:spPr>
          <a:xfrm>
            <a:off x="6291072" y="3610701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D6CD1B-912F-6CB2-48B1-CE0A0BAC4215}"/>
              </a:ext>
            </a:extLst>
          </p:cNvPr>
          <p:cNvSpPr/>
          <p:nvPr/>
        </p:nvSpPr>
        <p:spPr>
          <a:xfrm>
            <a:off x="6291072" y="4755289"/>
            <a:ext cx="3895344" cy="179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Teacher Model Train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4F916-242E-F536-3C4A-059BF30A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71"/>
            <a:ext cx="7763550" cy="23383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345549-1038-419D-C410-EE8FACF6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96" y="1767059"/>
            <a:ext cx="7636412" cy="50909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4DA8AC-107C-4260-345E-FDBD05ED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1" y="4139366"/>
            <a:ext cx="3471538" cy="5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7B41-A854-0310-3D5B-3469825F0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Pseudo Labeling #1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FFE9EB-68C4-0344-ABEB-DC306A54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After Teacher Model Training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2562EB-2705-13E9-903C-36148598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294"/>
            <a:ext cx="12192000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3E6978-9186-134A-5855-762805FCA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81037"/>
            <a:ext cx="5800032" cy="22691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32AFBB-7923-F928-F2C4-06B528CE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96" y="2020222"/>
            <a:ext cx="10430103" cy="47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321FE21-2C9C-D218-0D90-E1FC697AD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D1D623-5458-C942-8DE1-F0BCC9B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16918C5-27AC-BB16-D709-AB06C51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</a:t>
            </a:r>
            <a:r>
              <a:rPr lang="ko-KR" altLang="en-US"/>
              <a:t> </a:t>
            </a:r>
            <a:r>
              <a:rPr lang="en-US" altLang="ko-KR"/>
              <a:t>Labeling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A00BB-2E2B-8CD8-2FC4-6F6F8F1A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2039044"/>
            <a:ext cx="10354056" cy="4771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884087-1F48-F7BE-2FC5-8627B1511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6" y="857928"/>
            <a:ext cx="3818701" cy="4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173413</TotalTime>
  <Words>226</Words>
  <Application>Microsoft Office PowerPoint</Application>
  <PresentationFormat>와이드스크린</PresentationFormat>
  <Paragraphs>103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Noisy Student Training (7)</vt:lpstr>
      <vt:lpstr>Index</vt:lpstr>
      <vt:lpstr>Teacher Model Train</vt:lpstr>
      <vt:lpstr>Teacher Model Train</vt:lpstr>
      <vt:lpstr>Teacher Model Train</vt:lpstr>
      <vt:lpstr>Pseudo Labeling #1</vt:lpstr>
      <vt:lpstr>Pseudo Labeling</vt:lpstr>
      <vt:lpstr>Pseudo Labeling</vt:lpstr>
      <vt:lpstr>Pseudo Labeling</vt:lpstr>
      <vt:lpstr>Student Training #1</vt:lpstr>
      <vt:lpstr>Student Model Training – B0</vt:lpstr>
      <vt:lpstr>Student Model Training – B0</vt:lpstr>
      <vt:lpstr>Pseudo Labeling #2</vt:lpstr>
      <vt:lpstr>Pseudo Labeling</vt:lpstr>
      <vt:lpstr>Student Training #2</vt:lpstr>
      <vt:lpstr>Student Training2 – B0</vt:lpstr>
      <vt:lpstr>Pseudo Labeling #3</vt:lpstr>
      <vt:lpstr>Pseudo Labeling</vt:lpstr>
      <vt:lpstr>Student Training #3</vt:lpstr>
      <vt:lpstr>Student Training3 – B0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171</cp:revision>
  <dcterms:created xsi:type="dcterms:W3CDTF">2024-03-07T04:24:07Z</dcterms:created>
  <dcterms:modified xsi:type="dcterms:W3CDTF">2024-09-23T04:34:04Z</dcterms:modified>
</cp:coreProperties>
</file>