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395" r:id="rId3"/>
    <p:sldId id="407" r:id="rId4"/>
    <p:sldId id="406" r:id="rId5"/>
    <p:sldId id="409" r:id="rId6"/>
    <p:sldId id="412" r:id="rId7"/>
    <p:sldId id="413" r:id="rId8"/>
    <p:sldId id="414" r:id="rId9"/>
    <p:sldId id="415" r:id="rId10"/>
    <p:sldId id="416" r:id="rId11"/>
    <p:sldId id="410" r:id="rId12"/>
    <p:sldId id="41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472C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9" autoAdjust="0"/>
    <p:restoredTop sz="93697" autoAdjust="0"/>
  </p:normalViewPr>
  <p:slideViewPr>
    <p:cSldViewPr snapToGrid="0">
      <p:cViewPr varScale="1">
        <p:scale>
          <a:sx n="73" d="100"/>
          <a:sy n="73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7C4F2-DA80-4C96-9710-C8EF5A95F34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505CA-08AA-4CF8-A0B2-69FFBEE0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2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043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30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479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162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97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223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989A2-E6AA-F19F-1EF9-EFF570201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34DEE-4600-0B3A-7ADD-99830B1C1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49174-D9BB-FAEA-A322-DA3BF06B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23D4-8C4C-4EF9-B298-D5B0898CBB10}" type="datetime1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170D8-7F3D-F9E9-8680-8B0DC6CB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68A15-9375-C17F-A859-93CDC2C1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9A0B-7D16-58F1-5F26-8B95FBF6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8D52E-30E1-F3BD-D40C-EA117644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5D32A-F7A2-1FA6-486F-4BF5F783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F00-8F8F-461E-8067-48A20B1CEE86}" type="datetime1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FC6DA-7EFC-74BB-1773-D3AB033B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2B758-DBF9-F20D-C6B7-9D36466E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9608DC-0201-0FCF-8664-C0CDD6FDF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7D8D2-F0F7-DEAC-3B08-3901A065C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BDE18-4AC2-0AD0-DA1E-84F306B7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E17-CD8C-49DE-8239-FC91CDD3E7A3}" type="datetime1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FF070-848C-9146-1F18-6FF793D5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968E8-72C6-8F31-4421-AD3B78C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2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F269E-6787-0AC5-20FF-277B4BEA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4E599-C959-0815-15B4-CF255A7D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946-7682-4D6E-A4AF-15DEB6CA6F00}" type="datetime1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68718-A5F9-2245-3470-704C8DAF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76394-9C80-2962-AD69-51011AE0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99D415-D1A2-EC89-3A5F-E80AEACE5D47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C568B0-2704-2C03-F57A-089D23682CD9}"/>
              </a:ext>
            </a:extLst>
          </p:cNvPr>
          <p:cNvSpPr/>
          <p:nvPr userDrawn="1"/>
        </p:nvSpPr>
        <p:spPr>
          <a:xfrm>
            <a:off x="0" y="-1"/>
            <a:ext cx="800499" cy="681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E91367-A60E-377E-2DFB-3A22D94A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68103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08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BD044-3EC6-EE2D-358F-4709F37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8D040-CE90-1B26-8C66-6A582B98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3203E-BB78-1340-5956-6C0135DE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9EE6-397A-4268-9E86-90D4EE1A8497}" type="datetime1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D85C8-0EF3-1D3C-BD4C-6FE5EDD0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07F2F-FC40-0341-E2BD-814D7B19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7E7CB-9182-896C-8BA2-076ED9FF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F8B90-284F-4B03-72FC-3F421B8A6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29E53-449C-1EA1-4413-C293D2077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C6D4C-0392-0CC3-B816-509112D3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09BB-7058-4071-8488-D2F9CB71F04E}" type="datetime1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E63F2-5FBE-EDE1-A92C-FD07FE9E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3E341-6FE0-6736-C857-9F51AD6D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DD7A6-B2CB-0768-13A0-40285818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42CF7-F4FF-6E9B-E74D-1239CCDA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61BC7-CF12-E384-D300-FEFA91AE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C5BC33-3EF7-8CE7-A65B-04B1DA002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09DEFE-95A0-DDE6-B3D7-58AEE9E3D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F9B3-4285-F7C7-F857-21D2B31A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AD37-90CA-4850-8F12-1DC3BE28F3D1}" type="datetime1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A9A31-E481-2052-36CD-49F41283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98874-06DD-1FAF-BFE1-046AFA6A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0FBE-6406-0DAB-D2CB-B5C8DFD2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B5CD20-5BEE-B9B9-11A6-2F096416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F803-F22B-457A-BE59-A33AE206A8C8}" type="datetime1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BBA30B-4D76-A230-A199-B88D7296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D98FE-D3A1-C740-BC10-881B31A6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4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2E6C2A-EE80-F70A-0FC4-45DF675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64D-EB7C-45C7-8B3C-5A9CCDC884B8}" type="datetime1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0DD15C-8B91-48BB-3AF5-DE51E39A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C2744-AB2F-B2B2-ABD2-14D8FBC1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EEA80-AB23-3B01-0DC4-D1C3A689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C38F7-9075-96E7-84A4-E1C77FD3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97730-789D-FFE4-71CA-2AB91BA0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8F6E0-31E6-28A0-F3F8-928B8229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12F-140F-4384-9395-3DE2D97B29A3}" type="datetime1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92E5E-C2F3-7129-4791-99B50D47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804F0-862A-6D51-8B00-E30947B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3F4FE-09E6-442F-7B08-95A3DB99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126EB5-A8AC-A4E4-6AD8-48A66913C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04649-3A7B-A896-F33A-E0E69EAC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BB4B52-9E84-FC4D-8A26-7D708885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A509-93E9-41D0-B404-AC73D99EFC86}" type="datetime1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071C0-A84A-864B-90FE-36BC1F76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5DF27-3449-B187-CB82-B125E3BC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5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2289CC-5218-7EC4-EA16-68DF4894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C6E1C-18F5-B566-6000-BEDE119E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5594A-910E-50F7-027F-CA2D7CE62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DE36-4BCC-47CC-84FD-821E9EA95BC8}" type="datetime1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2E4DE-CD25-4E08-3FBC-8EAE7245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39DDD-0E21-F26E-24FE-39B7A8F7B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1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428B8-E024-F6E1-B783-241244F43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err="1"/>
              <a:t>NASNet</a:t>
            </a:r>
            <a:r>
              <a:rPr lang="en-US" altLang="ko-KR"/>
              <a:t> (2)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BA08E-6C74-936E-F7A4-4AAAC478A2B2}"/>
              </a:ext>
            </a:extLst>
          </p:cNvPr>
          <p:cNvSpPr txBox="1"/>
          <p:nvPr/>
        </p:nvSpPr>
        <p:spPr>
          <a:xfrm>
            <a:off x="9818558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2115686 </a:t>
            </a:r>
            <a:r>
              <a:rPr lang="ko-KR" altLang="en-US" dirty="0" err="1"/>
              <a:t>최세인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DBC7048-5864-9D17-9AC0-1DF84D7B3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Learning Transferable Architectures for Scalable Image Recognition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120BF-34F2-9CB3-43B7-ADBEFEA0A27B}"/>
              </a:ext>
            </a:extLst>
          </p:cNvPr>
          <p:cNvSpPr txBox="1"/>
          <p:nvPr/>
        </p:nvSpPr>
        <p:spPr>
          <a:xfrm>
            <a:off x="7256112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2024-07-01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39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E0609420-1AE4-536A-22AC-321904782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52" y="938143"/>
            <a:ext cx="8291273" cy="54064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3BD56E-28D9-8691-DA50-E97A910B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4618"/>
            <a:ext cx="2743200" cy="365125"/>
          </a:xfrm>
        </p:spPr>
        <p:txBody>
          <a:bodyPr/>
          <a:lstStyle/>
          <a:p>
            <a:fld id="{697E9AA7-29BF-4588-B153-0341F1751AC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2D3E710-C473-EDC1-088D-FB9A2ADF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Cell Implementation - ReductionCell</a:t>
            </a:r>
            <a:endParaRPr lang="ko-KR" altLang="en-US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7C721575-0E01-72AF-099D-98C721FBB05C}"/>
              </a:ext>
            </a:extLst>
          </p:cNvPr>
          <p:cNvSpPr txBox="1">
            <a:spLocks/>
          </p:cNvSpPr>
          <p:nvPr/>
        </p:nvSpPr>
        <p:spPr>
          <a:xfrm>
            <a:off x="838199" y="987425"/>
            <a:ext cx="10965873" cy="1456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40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81745AD-1B1F-E39A-C0F0-8532D8A278D5}"/>
              </a:ext>
            </a:extLst>
          </p:cNvPr>
          <p:cNvGrpSpPr>
            <a:grpSpLocks/>
          </p:cNvGrpSpPr>
          <p:nvPr/>
        </p:nvGrpSpPr>
        <p:grpSpPr>
          <a:xfrm>
            <a:off x="8568041" y="987425"/>
            <a:ext cx="3336947" cy="4931635"/>
            <a:chOff x="8016853" y="987425"/>
            <a:chExt cx="3336947" cy="4931635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EE0384DD-2DF8-E1CE-8699-DB45EDA2D2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493"/>
            <a:stretch/>
          </p:blipFill>
          <p:spPr bwMode="auto">
            <a:xfrm>
              <a:off x="8016853" y="987425"/>
              <a:ext cx="3336947" cy="4931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B2B6B2-84D8-0F80-70FF-16C52AF69C3A}"/>
                </a:ext>
              </a:extLst>
            </p:cNvPr>
            <p:cNvSpPr txBox="1">
              <a:spLocks/>
            </p:cNvSpPr>
            <p:nvPr/>
          </p:nvSpPr>
          <p:spPr>
            <a:xfrm>
              <a:off x="8599452" y="2923971"/>
              <a:ext cx="370614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b="1"/>
                <a:t>b0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B613B7-AB46-E3D4-3984-787E4EEAFDF0}"/>
                </a:ext>
              </a:extLst>
            </p:cNvPr>
            <p:cNvSpPr txBox="1">
              <a:spLocks/>
            </p:cNvSpPr>
            <p:nvPr/>
          </p:nvSpPr>
          <p:spPr>
            <a:xfrm>
              <a:off x="9641067" y="2902208"/>
              <a:ext cx="370614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b="1"/>
                <a:t>b1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AD72F9-5634-F922-B343-9E5F2AB79754}"/>
                </a:ext>
              </a:extLst>
            </p:cNvPr>
            <p:cNvSpPr txBox="1">
              <a:spLocks/>
            </p:cNvSpPr>
            <p:nvPr/>
          </p:nvSpPr>
          <p:spPr>
            <a:xfrm>
              <a:off x="10554835" y="2910308"/>
              <a:ext cx="370614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b="1"/>
                <a:t>b2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DB3C93-197F-26C1-F6F0-A2D9881DEC22}"/>
                </a:ext>
              </a:extLst>
            </p:cNvPr>
            <p:cNvSpPr txBox="1">
              <a:spLocks/>
            </p:cNvSpPr>
            <p:nvPr/>
          </p:nvSpPr>
          <p:spPr>
            <a:xfrm>
              <a:off x="8068598" y="1981334"/>
              <a:ext cx="370614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b="1"/>
                <a:t>b3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67C219-39CC-D526-FC17-4634A855AEDF}"/>
                </a:ext>
              </a:extLst>
            </p:cNvPr>
            <p:cNvSpPr txBox="1">
              <a:spLocks/>
            </p:cNvSpPr>
            <p:nvPr/>
          </p:nvSpPr>
          <p:spPr>
            <a:xfrm>
              <a:off x="9173198" y="1976372"/>
              <a:ext cx="370614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b="1"/>
                <a:t>b4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2874BD-CAE3-BFD0-E655-B1C29AB03A9F}"/>
                </a:ext>
              </a:extLst>
            </p:cNvPr>
            <p:cNvSpPr txBox="1">
              <a:spLocks/>
            </p:cNvSpPr>
            <p:nvPr/>
          </p:nvSpPr>
          <p:spPr>
            <a:xfrm>
              <a:off x="9838657" y="4120010"/>
              <a:ext cx="268022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b="1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F10794-3C4A-D19F-B729-8878DE086BE7}"/>
                </a:ext>
              </a:extLst>
            </p:cNvPr>
            <p:cNvSpPr txBox="1">
              <a:spLocks/>
            </p:cNvSpPr>
            <p:nvPr/>
          </p:nvSpPr>
          <p:spPr>
            <a:xfrm>
              <a:off x="9838657" y="5150670"/>
              <a:ext cx="280846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b="1"/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666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3BD56E-28D9-8691-DA50-E97A910B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2D3E710-C473-EDC1-088D-FB9A2ADF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Modeling NASNet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CA164B-9DE2-2900-98C9-9D92EA428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8" y="681037"/>
            <a:ext cx="7830643" cy="48870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95C45A-22E3-95D7-E5E2-39D545612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933" y="3091943"/>
            <a:ext cx="6287377" cy="36295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E88B17-496C-4B5F-6379-CD92397D3E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18" r="8428"/>
          <a:stretch/>
        </p:blipFill>
        <p:spPr>
          <a:xfrm>
            <a:off x="8207161" y="784565"/>
            <a:ext cx="1254289" cy="4679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C2ACB7-183F-64BC-E084-1253DF09B150}"/>
              </a:ext>
            </a:extLst>
          </p:cNvPr>
          <p:cNvSpPr txBox="1"/>
          <p:nvPr/>
        </p:nvSpPr>
        <p:spPr>
          <a:xfrm>
            <a:off x="9269230" y="4251028"/>
            <a:ext cx="120577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US" altLang="ko-KR" sz="1200" b="1"/>
              <a:t>[2, 32, 32, 32]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E5A29A-11AD-C1C0-809C-E68D62A7F3E5}"/>
              </a:ext>
            </a:extLst>
          </p:cNvPr>
          <p:cNvSpPr txBox="1"/>
          <p:nvPr/>
        </p:nvSpPr>
        <p:spPr>
          <a:xfrm>
            <a:off x="9269230" y="3727780"/>
            <a:ext cx="120577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US" altLang="ko-KR" sz="1200" b="1"/>
              <a:t>[2, 48, 32, 32]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F73A17-8D19-10FC-B8EC-7D1C7C8D176F}"/>
              </a:ext>
            </a:extLst>
          </p:cNvPr>
          <p:cNvSpPr txBox="1"/>
          <p:nvPr/>
        </p:nvSpPr>
        <p:spPr>
          <a:xfrm>
            <a:off x="9269230" y="4658832"/>
            <a:ext cx="111601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US" altLang="ko-KR" sz="1200" b="1"/>
              <a:t>[2, 3, 32, 32]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DE3918-A160-63BE-4785-CC8B8C9E6F63}"/>
              </a:ext>
            </a:extLst>
          </p:cNvPr>
          <p:cNvSpPr txBox="1"/>
          <p:nvPr/>
        </p:nvSpPr>
        <p:spPr>
          <a:xfrm>
            <a:off x="8341292" y="4397222"/>
            <a:ext cx="793807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/>
              <a:t>Stem</a:t>
            </a:r>
            <a:r>
              <a:rPr lang="ko-KR" altLang="en-US" sz="1050"/>
              <a:t> </a:t>
            </a:r>
            <a:r>
              <a:rPr lang="en-US" altLang="ko-KR" sz="1050"/>
              <a:t>Cell</a:t>
            </a:r>
            <a:endParaRPr lang="ko-KR" altLang="en-US" sz="10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28B562-C495-850D-133F-31B55A2393A8}"/>
              </a:ext>
            </a:extLst>
          </p:cNvPr>
          <p:cNvSpPr txBox="1"/>
          <p:nvPr/>
        </p:nvSpPr>
        <p:spPr>
          <a:xfrm>
            <a:off x="9269230" y="3168918"/>
            <a:ext cx="120577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US" altLang="ko-KR" sz="1200" b="1"/>
              <a:t>[2, 96, 16, 16]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288478-9125-9E06-B725-4F699E2BD7D1}"/>
              </a:ext>
            </a:extLst>
          </p:cNvPr>
          <p:cNvSpPr txBox="1"/>
          <p:nvPr/>
        </p:nvSpPr>
        <p:spPr>
          <a:xfrm>
            <a:off x="9269230" y="2501734"/>
            <a:ext cx="1295547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US" altLang="ko-KR" sz="1200" b="1"/>
              <a:t>[2, 192, 16, 16]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ABCC8C-2C54-9580-9807-00520092782C}"/>
              </a:ext>
            </a:extLst>
          </p:cNvPr>
          <p:cNvSpPr txBox="1"/>
          <p:nvPr/>
        </p:nvSpPr>
        <p:spPr>
          <a:xfrm>
            <a:off x="9269230" y="1857065"/>
            <a:ext cx="111601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US" altLang="ko-KR" sz="1200" b="1"/>
              <a:t>[2, 384, 8, 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8F4AC9-36F9-14D0-4191-59A31E741A62}"/>
              </a:ext>
            </a:extLst>
          </p:cNvPr>
          <p:cNvSpPr txBox="1"/>
          <p:nvPr/>
        </p:nvSpPr>
        <p:spPr>
          <a:xfrm>
            <a:off x="9269230" y="1202095"/>
            <a:ext cx="111601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US" altLang="ko-KR" sz="1200" b="1"/>
              <a:t>[2, 768, 8, 8]</a:t>
            </a:r>
          </a:p>
        </p:txBody>
      </p:sp>
    </p:spTree>
    <p:extLst>
      <p:ext uri="{BB962C8B-B14F-4D97-AF65-F5344CB8AC3E}">
        <p14:creationId xmlns:p14="http://schemas.microsoft.com/office/powerpoint/2010/main" val="459068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4D29543-42B1-946B-4DD8-6E4357C30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043" y="893499"/>
            <a:ext cx="10515600" cy="1651431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/>
              <a:t>의문점 </a:t>
            </a:r>
            <a:r>
              <a:rPr lang="en-US" altLang="ko-KR"/>
              <a:t>: </a:t>
            </a:r>
            <a:r>
              <a:rPr lang="ko-KR" altLang="en-US"/>
              <a:t>파라미터 수 </a:t>
            </a:r>
            <a:r>
              <a:rPr lang="en-US" altLang="ko-KR"/>
              <a:t>5000</a:t>
            </a:r>
            <a:r>
              <a:rPr lang="ko-KR" altLang="en-US"/>
              <a:t>만</a:t>
            </a:r>
            <a:endParaRPr lang="en-US" altLang="ko-KR"/>
          </a:p>
          <a:p>
            <a:pPr lvl="1"/>
            <a:r>
              <a:rPr lang="en-US" altLang="ko-KR"/>
              <a:t>(</a:t>
            </a:r>
            <a:r>
              <a:rPr lang="ko-KR" altLang="en-US"/>
              <a:t>논문은 파라미터 수 </a:t>
            </a:r>
            <a:r>
              <a:rPr lang="en-US" altLang="ko-KR"/>
              <a:t>330</a:t>
            </a:r>
            <a:r>
              <a:rPr lang="ko-KR" altLang="en-US"/>
              <a:t>만</a:t>
            </a:r>
            <a:r>
              <a:rPr lang="en-US" altLang="ko-KR"/>
              <a:t>)</a:t>
            </a:r>
          </a:p>
          <a:p>
            <a:r>
              <a:rPr lang="ko-KR" altLang="en-US"/>
              <a:t>문제점</a:t>
            </a:r>
            <a:endParaRPr lang="en-US" altLang="ko-KR"/>
          </a:p>
          <a:p>
            <a:pPr lvl="1"/>
            <a:r>
              <a:rPr lang="en-US" altLang="ko-KR"/>
              <a:t>GPU util</a:t>
            </a:r>
            <a:r>
              <a:rPr lang="ko-KR" altLang="en-US"/>
              <a:t>이 너무 높아 학습 중 갑자기 멈춤 현상 잦음 </a:t>
            </a:r>
            <a:r>
              <a:rPr lang="en-US" altLang="ko-KR"/>
              <a:t>(2epoch</a:t>
            </a:r>
            <a:r>
              <a:rPr lang="ko-KR" altLang="en-US"/>
              <a:t> 넘은 적 </a:t>
            </a:r>
            <a:r>
              <a:rPr lang="en-US" altLang="ko-KR"/>
              <a:t>X)</a:t>
            </a:r>
          </a:p>
          <a:p>
            <a:pPr lvl="1"/>
            <a:r>
              <a:rPr lang="en-US" altLang="ko-KR"/>
              <a:t>1epoch </a:t>
            </a:r>
            <a:r>
              <a:rPr lang="ko-KR" altLang="en-US"/>
              <a:t>이후 </a:t>
            </a:r>
            <a:r>
              <a:rPr lang="en-US" altLang="ko-KR"/>
              <a:t>val </a:t>
            </a:r>
            <a:r>
              <a:rPr lang="ko-KR" altLang="en-US"/>
              <a:t>결과 </a:t>
            </a:r>
            <a:r>
              <a:rPr lang="en-US" altLang="ko-KR"/>
              <a:t>acc </a:t>
            </a:r>
            <a:r>
              <a:rPr lang="ko-KR" altLang="en-US"/>
              <a:t>약 </a:t>
            </a:r>
            <a:r>
              <a:rPr lang="en-US" altLang="ko-KR"/>
              <a:t>18%</a:t>
            </a:r>
          </a:p>
          <a:p>
            <a:pPr lvl="1"/>
            <a:endParaRPr lang="en-US" altLang="ko-KR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3BD56E-28D9-8691-DA50-E97A910B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2D3E710-C473-EDC1-088D-FB9A2ADF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On Progress</a:t>
            </a:r>
            <a:endParaRPr lang="ko-KR" altLang="en-US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066443EE-4F43-E0BB-97BC-ABF504AD5E6D}"/>
              </a:ext>
            </a:extLst>
          </p:cNvPr>
          <p:cNvSpPr txBox="1">
            <a:spLocks/>
          </p:cNvSpPr>
          <p:nvPr/>
        </p:nvSpPr>
        <p:spPr>
          <a:xfrm>
            <a:off x="502171" y="6275303"/>
            <a:ext cx="10515600" cy="527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이후에 할 일 </a:t>
            </a:r>
            <a:r>
              <a:rPr lang="en-US" altLang="ko-KR"/>
              <a:t>: ScheduledDropPath </a:t>
            </a:r>
            <a:r>
              <a:rPr lang="ko-KR" altLang="en-US"/>
              <a:t>구현</a:t>
            </a:r>
            <a:r>
              <a:rPr lang="en-US" altLang="ko-KR"/>
              <a:t>, </a:t>
            </a:r>
            <a:r>
              <a:rPr lang="ko-KR" altLang="en-US"/>
              <a:t>모델 최종 구성</a:t>
            </a:r>
            <a:r>
              <a:rPr lang="en-US" altLang="ko-KR"/>
              <a:t>&amp;</a:t>
            </a:r>
            <a:r>
              <a:rPr lang="ko-KR" altLang="en-US"/>
              <a:t>학습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8DFEBB-4001-01E7-27A4-316CEA44D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00" y="3545937"/>
            <a:ext cx="5525271" cy="26483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C61ED1-8644-A42F-DA3A-F756CA1387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26" r="6939"/>
          <a:stretch/>
        </p:blipFill>
        <p:spPr>
          <a:xfrm>
            <a:off x="4983562" y="893499"/>
            <a:ext cx="6924580" cy="6495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DC2FEA0-E122-F619-1C43-9978FF7FF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381" y="3457101"/>
            <a:ext cx="5990760" cy="272976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873D00-CE89-0202-2728-3269F519D886}"/>
              </a:ext>
            </a:extLst>
          </p:cNvPr>
          <p:cNvSpPr/>
          <p:nvPr/>
        </p:nvSpPr>
        <p:spPr>
          <a:xfrm>
            <a:off x="404949" y="4394439"/>
            <a:ext cx="1933303" cy="20368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68437FA-DCD9-0F1E-BD58-05FD6CAE98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02" y="2772748"/>
            <a:ext cx="7635548" cy="45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2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476AC1-0CCE-F544-02FA-5E772FBF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Review</a:t>
            </a:r>
          </a:p>
          <a:p>
            <a:pPr>
              <a:lnSpc>
                <a:spcPct val="150000"/>
              </a:lnSpc>
            </a:pPr>
            <a:r>
              <a:rPr lang="en-US" altLang="ko-KR"/>
              <a:t>Goals</a:t>
            </a:r>
          </a:p>
          <a:p>
            <a:pPr>
              <a:lnSpc>
                <a:spcPct val="150000"/>
              </a:lnSpc>
            </a:pPr>
            <a:r>
              <a:rPr lang="en-US" altLang="ko-KR"/>
              <a:t>Cell Implementation</a:t>
            </a:r>
          </a:p>
          <a:p>
            <a:pPr>
              <a:lnSpc>
                <a:spcPct val="150000"/>
              </a:lnSpc>
            </a:pPr>
            <a:r>
              <a:rPr lang="en-US" altLang="ko-KR"/>
              <a:t>Modeling NASNet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CIFAR-10 Test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E2F2B6-E048-CF98-1D2E-D3B8F0DD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B17CCB-C56E-E9EC-EA26-1EF43F40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7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1318654-7987-843F-B1DD-03279F79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96E0E39-847B-5611-50F1-CC3FF765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Reinforcement - </a:t>
            </a:r>
            <a:r>
              <a:rPr lang="en-US" altLang="ko-KR" b="1" dirty="0"/>
              <a:t>Search Space cell </a:t>
            </a:r>
            <a:r>
              <a:rPr lang="ko-KR" altLang="en-US" b="1" dirty="0"/>
              <a:t>생성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E1512B-9E3E-1CE8-7011-A6E32DD6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41" y="2901390"/>
            <a:ext cx="10515600" cy="382008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Search Space </a:t>
            </a:r>
            <a:r>
              <a:rPr lang="ko-KR" altLang="en-US" sz="2400" dirty="0"/>
              <a:t>내의 최적의 </a:t>
            </a:r>
            <a:r>
              <a:rPr lang="en-US" altLang="ko-KR" sz="2400" dirty="0"/>
              <a:t>cell </a:t>
            </a:r>
            <a:r>
              <a:rPr lang="ko-KR" altLang="en-US" sz="2400" dirty="0"/>
              <a:t>검색</a:t>
            </a:r>
            <a:endParaRPr lang="en-US" altLang="ko-KR" sz="2400" dirty="0"/>
          </a:p>
          <a:p>
            <a:r>
              <a:rPr lang="en-US" altLang="ko-KR" sz="2000" b="1" dirty="0"/>
              <a:t>Input</a:t>
            </a:r>
            <a:r>
              <a:rPr lang="en-US" altLang="ko-KR" sz="2000" dirty="0"/>
              <a:t> : hidden states </a:t>
            </a:r>
            <a:r>
              <a:rPr lang="en-US" altLang="ko-KR" sz="2000" dirty="0" err="1"/>
              <a:t>h_i</a:t>
            </a:r>
            <a:r>
              <a:rPr lang="en-US" altLang="ko-KR" sz="2000" dirty="0"/>
              <a:t>, h_{i-1} or</a:t>
            </a:r>
            <a:r>
              <a:rPr lang="ko-KR" altLang="en-US" sz="2000" dirty="0"/>
              <a:t> 하위 </a:t>
            </a:r>
            <a:r>
              <a:rPr lang="en-US" altLang="ko-KR" sz="2000" dirty="0"/>
              <a:t>layer 2</a:t>
            </a:r>
            <a:r>
              <a:rPr lang="ko-KR" altLang="en-US" sz="2000" dirty="0"/>
              <a:t>개의 </a:t>
            </a:r>
            <a:r>
              <a:rPr lang="en-US" altLang="ko-KR" sz="2000" dirty="0"/>
              <a:t>output</a:t>
            </a:r>
          </a:p>
          <a:p>
            <a:r>
              <a:rPr lang="en-US" altLang="ko-KR" sz="2000" b="1" dirty="0"/>
              <a:t>Controller RNN </a:t>
            </a:r>
            <a:r>
              <a:rPr lang="en-US" altLang="ko-KR" sz="2000" dirty="0"/>
              <a:t>: 2</a:t>
            </a:r>
            <a:r>
              <a:rPr lang="ko-KR" altLang="en-US" sz="2000" dirty="0"/>
              <a:t>개의 </a:t>
            </a:r>
            <a:r>
              <a:rPr lang="en-US" altLang="ko-KR" sz="2000" dirty="0"/>
              <a:t>input -&gt; convolutional cell </a:t>
            </a:r>
            <a:r>
              <a:rPr lang="ko-KR" altLang="en-US" sz="2000" dirty="0"/>
              <a:t>구조 예측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실험에서 설정한 </a:t>
            </a:r>
            <a:r>
              <a:rPr lang="en-US" altLang="ko-KR" sz="2000" dirty="0"/>
              <a:t>block</a:t>
            </a:r>
            <a:r>
              <a:rPr lang="ko-KR" altLang="en-US" sz="2000" dirty="0"/>
              <a:t>수 </a:t>
            </a:r>
            <a:r>
              <a:rPr lang="en-US" altLang="ko-KR" sz="2000" dirty="0"/>
              <a:t>B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b="1" dirty="0"/>
              <a:t>5</a:t>
            </a:r>
          </a:p>
          <a:p>
            <a:r>
              <a:rPr lang="en-US" altLang="ko-KR" sz="2000" dirty="0"/>
              <a:t>Block </a:t>
            </a:r>
            <a:r>
              <a:rPr lang="ko-KR" altLang="en-US" sz="2000" dirty="0"/>
              <a:t>당 결정하는 </a:t>
            </a:r>
            <a:r>
              <a:rPr lang="en-US" altLang="ko-KR" sz="2000" dirty="0"/>
              <a:t>discrete</a:t>
            </a:r>
            <a:r>
              <a:rPr lang="ko-KR" altLang="en-US" sz="2000" dirty="0"/>
              <a:t>한 </a:t>
            </a:r>
            <a:r>
              <a:rPr lang="en-US" altLang="ko-KR" sz="2000" dirty="0"/>
              <a:t>parameter : 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</a:rPr>
              <a:t>개 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</a:rPr>
              <a:t>(block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2000">
                <a:solidFill>
                  <a:schemeClr val="accent1">
                    <a:lumMod val="75000"/>
                  </a:schemeClr>
                </a:solidFill>
              </a:rPr>
              <a:t>구성 요소</a:t>
            </a:r>
            <a:r>
              <a:rPr lang="en-US" altLang="ko-KR" sz="2000">
                <a:solidFill>
                  <a:schemeClr val="accent1">
                    <a:lumMod val="75000"/>
                  </a:schemeClr>
                </a:solidFill>
              </a:rPr>
              <a:t>).. </a:t>
            </a:r>
            <a:r>
              <a:rPr lang="en-US" altLang="ko-KR" sz="2000" dirty="0" err="1"/>
              <a:t>Softmax</a:t>
            </a:r>
            <a:r>
              <a:rPr lang="ko-KR" altLang="en-US" sz="2000" dirty="0"/>
              <a:t>에 의해 선택됨 </a:t>
            </a:r>
            <a:endParaRPr lang="en-US" altLang="ko-KR" sz="2000" dirty="0"/>
          </a:p>
          <a:p>
            <a:r>
              <a:rPr lang="ko-KR" altLang="en-US" sz="2000" dirty="0"/>
              <a:t>한 </a:t>
            </a:r>
            <a:r>
              <a:rPr lang="en-US" altLang="ko-KR" sz="2000" dirty="0"/>
              <a:t>convolutional cell</a:t>
            </a:r>
            <a:r>
              <a:rPr lang="ko-KR" altLang="en-US" sz="2000" dirty="0"/>
              <a:t>의 구조 </a:t>
            </a:r>
            <a:r>
              <a:rPr lang="en-US" altLang="ko-KR" sz="2000" dirty="0"/>
              <a:t>: B(5)</a:t>
            </a:r>
            <a:r>
              <a:rPr lang="ko-KR" altLang="en-US" sz="2000" dirty="0"/>
              <a:t>개의 </a:t>
            </a:r>
            <a:r>
              <a:rPr lang="en-US" altLang="ko-KR" sz="2000" dirty="0"/>
              <a:t>block + 5*B</a:t>
            </a:r>
            <a:r>
              <a:rPr lang="ko-KR" altLang="en-US" sz="2000" dirty="0"/>
              <a:t>개의 </a:t>
            </a:r>
            <a:r>
              <a:rPr lang="en-US" altLang="ko-KR" sz="2000" dirty="0" err="1"/>
              <a:t>softmax</a:t>
            </a:r>
            <a:endParaRPr lang="en-US" altLang="ko-KR" sz="2000" dirty="0"/>
          </a:p>
          <a:p>
            <a:r>
              <a:rPr lang="en-US" altLang="ko-KR" sz="2000" b="1" dirty="0"/>
              <a:t>-&gt; </a:t>
            </a:r>
            <a:r>
              <a:rPr lang="ko-KR" altLang="en-US" sz="2000" b="1" dirty="0"/>
              <a:t>한 </a:t>
            </a:r>
            <a:r>
              <a:rPr lang="en-US" altLang="ko-KR" sz="2000" b="1" dirty="0"/>
              <a:t>net</a:t>
            </a:r>
            <a:r>
              <a:rPr lang="ko-KR" altLang="en-US" sz="2000" b="1" dirty="0"/>
              <a:t>에서</a:t>
            </a:r>
            <a:r>
              <a:rPr lang="en-US" altLang="ko-KR" sz="2000" b="1" dirty="0"/>
              <a:t>.. Reduction cell, normal cell </a:t>
            </a:r>
            <a:r>
              <a:rPr lang="ko-KR" altLang="en-US" sz="2000" b="1" dirty="0" err="1"/>
              <a:t>생성해야하므로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RNN </a:t>
            </a:r>
            <a:r>
              <a:rPr lang="ko-KR" altLang="en-US" sz="2000" b="1" dirty="0"/>
              <a:t>각 </a:t>
            </a:r>
            <a:r>
              <a:rPr lang="en-US" altLang="ko-KR" sz="2000" b="1" dirty="0"/>
              <a:t>layer</a:t>
            </a:r>
            <a:r>
              <a:rPr lang="ko-KR" altLang="en-US" sz="2000" b="1" dirty="0"/>
              <a:t>는 </a:t>
            </a:r>
            <a:r>
              <a:rPr lang="en-US" altLang="ko-KR" sz="2000" b="1" dirty="0"/>
              <a:t>2X5B</a:t>
            </a:r>
            <a:r>
              <a:rPr lang="ko-KR" altLang="en-US" sz="2000" b="1" dirty="0"/>
              <a:t>의 </a:t>
            </a:r>
            <a:r>
              <a:rPr lang="en-US" altLang="ko-KR" sz="2000" b="1" dirty="0" err="1"/>
              <a:t>softmax</a:t>
            </a:r>
            <a:r>
              <a:rPr lang="en-US" altLang="ko-KR" sz="2000" b="1" dirty="0"/>
              <a:t> prediction </a:t>
            </a:r>
            <a:r>
              <a:rPr lang="ko-KR" altLang="en-US" sz="2000" b="1" dirty="0"/>
              <a:t>필요</a:t>
            </a:r>
            <a:endParaRPr lang="en-US" altLang="ko-KR" sz="2000" b="1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73EB27-96F8-BF1A-92B7-173DB0D12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64"/>
          <a:stretch/>
        </p:blipFill>
        <p:spPr>
          <a:xfrm>
            <a:off x="1558682" y="768765"/>
            <a:ext cx="9074636" cy="19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2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4D29543-42B1-946B-4DD8-6E4357C30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588"/>
            <a:ext cx="10515600" cy="820298"/>
          </a:xfrm>
        </p:spPr>
        <p:txBody>
          <a:bodyPr/>
          <a:lstStyle/>
          <a:p>
            <a:r>
              <a:rPr lang="en-US" altLang="ko-KR"/>
              <a:t>CIFAR-10 </a:t>
            </a:r>
            <a:r>
              <a:rPr lang="ko-KR" altLang="en-US"/>
              <a:t>데이터셋 학습을 위한 </a:t>
            </a:r>
            <a:r>
              <a:rPr lang="en-US" altLang="ko-KR"/>
              <a:t>NASNet-A (6@768) </a:t>
            </a:r>
            <a:r>
              <a:rPr lang="ko-KR" altLang="en-US"/>
              <a:t>생성</a:t>
            </a:r>
            <a:endParaRPr lang="en-US" altLang="ko-KR"/>
          </a:p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3BD56E-28D9-8691-DA50-E97A910B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2D3E710-C473-EDC1-088D-FB9A2ADF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Goals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0069A2-23FF-CA68-3848-994C00366E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18" r="8428"/>
          <a:stretch/>
        </p:blipFill>
        <p:spPr>
          <a:xfrm rot="5400000">
            <a:off x="4387589" y="-1229023"/>
            <a:ext cx="2158716" cy="8054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72E279-90EF-022B-627D-51F92BEC8A90}"/>
              </a:ext>
            </a:extLst>
          </p:cNvPr>
          <p:cNvSpPr txBox="1"/>
          <p:nvPr/>
        </p:nvSpPr>
        <p:spPr>
          <a:xfrm>
            <a:off x="8460012" y="3692922"/>
            <a:ext cx="56457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768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DE1469-1FA2-5846-8752-BD03EB885BF9}"/>
              </a:ext>
            </a:extLst>
          </p:cNvPr>
          <p:cNvSpPr txBox="1"/>
          <p:nvPr/>
        </p:nvSpPr>
        <p:spPr>
          <a:xfrm>
            <a:off x="7331042" y="3692922"/>
            <a:ext cx="56457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384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36770D-8313-3992-B66D-B19921217A6B}"/>
              </a:ext>
            </a:extLst>
          </p:cNvPr>
          <p:cNvSpPr txBox="1"/>
          <p:nvPr/>
        </p:nvSpPr>
        <p:spPr>
          <a:xfrm>
            <a:off x="6297041" y="3692922"/>
            <a:ext cx="56457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192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FD8D05-BD5C-A172-5699-1FE69ACD184D}"/>
              </a:ext>
            </a:extLst>
          </p:cNvPr>
          <p:cNvSpPr txBox="1"/>
          <p:nvPr/>
        </p:nvSpPr>
        <p:spPr>
          <a:xfrm>
            <a:off x="5079313" y="3692922"/>
            <a:ext cx="43794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96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CADE76-CF52-7FD4-2A06-C80FDBF8C849}"/>
              </a:ext>
            </a:extLst>
          </p:cNvPr>
          <p:cNvSpPr txBox="1"/>
          <p:nvPr/>
        </p:nvSpPr>
        <p:spPr>
          <a:xfrm>
            <a:off x="4114673" y="3692922"/>
            <a:ext cx="43794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48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BC6579-E4F5-1309-7980-F088340C4DDE}"/>
              </a:ext>
            </a:extLst>
          </p:cNvPr>
          <p:cNvSpPr txBox="1"/>
          <p:nvPr/>
        </p:nvSpPr>
        <p:spPr>
          <a:xfrm>
            <a:off x="3169540" y="3692922"/>
            <a:ext cx="43794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32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0EA75A-0198-ECBF-8FF2-2D32490717FD}"/>
              </a:ext>
            </a:extLst>
          </p:cNvPr>
          <p:cNvSpPr txBox="1"/>
          <p:nvPr/>
        </p:nvSpPr>
        <p:spPr>
          <a:xfrm>
            <a:off x="2409914" y="3692922"/>
            <a:ext cx="31130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893905-F5F3-8969-6F23-470B3DF336CE}"/>
              </a:ext>
            </a:extLst>
          </p:cNvPr>
          <p:cNvSpPr txBox="1"/>
          <p:nvPr/>
        </p:nvSpPr>
        <p:spPr>
          <a:xfrm rot="5400000">
            <a:off x="2505738" y="3019601"/>
            <a:ext cx="117019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Stem</a:t>
            </a:r>
            <a:r>
              <a:rPr lang="ko-KR" altLang="en-US"/>
              <a:t> </a:t>
            </a:r>
            <a:r>
              <a:rPr lang="en-US" altLang="ko-KR"/>
              <a:t>Cell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009479-F0D9-31CE-56DB-D879BE4C7756}"/>
              </a:ext>
            </a:extLst>
          </p:cNvPr>
          <p:cNvSpPr txBox="1"/>
          <p:nvPr/>
        </p:nvSpPr>
        <p:spPr>
          <a:xfrm>
            <a:off x="687982" y="3692922"/>
            <a:ext cx="130516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channel </a:t>
            </a:r>
            <a:r>
              <a:rPr lang="ko-KR" altLang="en-US"/>
              <a:t>수</a:t>
            </a:r>
            <a:br>
              <a:rPr lang="en-US" altLang="ko-KR"/>
            </a:br>
            <a:r>
              <a:rPr lang="en-US" altLang="ko-KR"/>
              <a:t>filter </a:t>
            </a:r>
            <a:r>
              <a:rPr lang="ko-KR" altLang="en-US"/>
              <a:t>수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6738E83-9630-0582-FB43-68169B62F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20" y="4417108"/>
            <a:ext cx="4486901" cy="2200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FC624B6-9CA9-5B7C-A04F-BADCB1F01A36}"/>
              </a:ext>
            </a:extLst>
          </p:cNvPr>
          <p:cNvSpPr txBox="1"/>
          <p:nvPr/>
        </p:nvSpPr>
        <p:spPr>
          <a:xfrm>
            <a:off x="4932522" y="4272677"/>
            <a:ext cx="70736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Stem</a:t>
            </a:r>
            <a:r>
              <a:rPr lang="ko-KR" altLang="en-US" b="1"/>
              <a:t> </a:t>
            </a:r>
            <a:r>
              <a:rPr lang="en-US" altLang="ko-KR" b="1"/>
              <a:t>Cell</a:t>
            </a:r>
            <a:r>
              <a:rPr lang="ko-KR" altLang="en-US" b="1"/>
              <a:t> </a:t>
            </a:r>
            <a:r>
              <a:rPr lang="ko-KR" altLang="en-US"/>
              <a:t>통과 </a:t>
            </a:r>
            <a:r>
              <a:rPr lang="en-US" altLang="ko-KR"/>
              <a:t>-&gt; channels </a:t>
            </a:r>
            <a:r>
              <a:rPr lang="ko-KR" altLang="en-US"/>
              <a:t>수 </a:t>
            </a:r>
            <a:r>
              <a:rPr lang="en-US" altLang="ko-KR"/>
              <a:t>3-&gt;32</a:t>
            </a:r>
          </a:p>
          <a:p>
            <a:r>
              <a:rPr lang="en-US" altLang="ko-KR" b="1"/>
              <a:t>Normal</a:t>
            </a:r>
            <a:r>
              <a:rPr lang="ko-KR" altLang="en-US" b="1"/>
              <a:t> </a:t>
            </a:r>
            <a:r>
              <a:rPr lang="en-US" altLang="ko-KR" b="1"/>
              <a:t>Cell</a:t>
            </a:r>
            <a:r>
              <a:rPr lang="ko-KR" altLang="en-US" b="1"/>
              <a:t> </a:t>
            </a:r>
            <a:r>
              <a:rPr lang="ko-KR" altLang="en-US"/>
              <a:t>통과</a:t>
            </a:r>
            <a:r>
              <a:rPr lang="en-US" altLang="ko-KR">
                <a:sym typeface="Wingdings" panose="05000000000000000000" pitchFamily="2" charset="2"/>
              </a:rPr>
              <a:t> [batch size, channel </a:t>
            </a:r>
            <a:r>
              <a:rPr lang="ko-KR" altLang="en-US">
                <a:sym typeface="Wingdings" panose="05000000000000000000" pitchFamily="2" charset="2"/>
              </a:rPr>
              <a:t>수</a:t>
            </a:r>
            <a:r>
              <a:rPr lang="en-US" altLang="ko-KR">
                <a:sym typeface="Wingdings" panose="05000000000000000000" pitchFamily="2" charset="2"/>
              </a:rPr>
              <a:t>, </a:t>
            </a:r>
            <a:r>
              <a:rPr lang="ko-KR" altLang="en-US">
                <a:sym typeface="Wingdings" panose="05000000000000000000" pitchFamily="2" charset="2"/>
              </a:rPr>
              <a:t>이미지 </a:t>
            </a:r>
            <a:r>
              <a:rPr lang="en-US" altLang="ko-KR">
                <a:sym typeface="Wingdings" panose="05000000000000000000" pitchFamily="2" charset="2"/>
              </a:rPr>
              <a:t>w, h]</a:t>
            </a:r>
            <a:br>
              <a:rPr lang="en-US" altLang="ko-KR">
                <a:sym typeface="Wingdings" panose="05000000000000000000" pitchFamily="2" charset="2"/>
              </a:rPr>
            </a:br>
            <a:r>
              <a:rPr lang="en-US" altLang="ko-KR">
                <a:sym typeface="Wingdings" panose="05000000000000000000" pitchFamily="2" charset="2"/>
              </a:rPr>
              <a:t>	[2,32,32,32] -&gt; [2,out_channels, 32,32]</a:t>
            </a:r>
            <a:br>
              <a:rPr lang="en-US" altLang="ko-KR">
                <a:sym typeface="Wingdings" panose="05000000000000000000" pitchFamily="2" charset="2"/>
              </a:rPr>
            </a:br>
            <a:r>
              <a:rPr lang="en-US" altLang="ko-KR">
                <a:sym typeface="Wingdings" panose="05000000000000000000" pitchFamily="2" charset="2"/>
              </a:rPr>
              <a:t>		</a:t>
            </a:r>
            <a:br>
              <a:rPr lang="en-US" altLang="ko-KR">
                <a:sym typeface="Wingdings" panose="05000000000000000000" pitchFamily="2" charset="2"/>
              </a:rPr>
            </a:br>
            <a:r>
              <a:rPr lang="en-US" altLang="ko-KR" b="1">
                <a:sym typeface="Wingdings" panose="05000000000000000000" pitchFamily="2" charset="2"/>
              </a:rPr>
              <a:t>Reduction Cell </a:t>
            </a:r>
            <a:r>
              <a:rPr lang="ko-KR" altLang="en-US">
                <a:sym typeface="Wingdings" panose="05000000000000000000" pitchFamily="2" charset="2"/>
              </a:rPr>
              <a:t>통과 </a:t>
            </a:r>
            <a:r>
              <a:rPr lang="en-US" altLang="ko-KR">
                <a:sym typeface="Wingdings" panose="05000000000000000000" pitchFamily="2" charset="2"/>
              </a:rPr>
              <a:t>-&gt; [batch size, channel </a:t>
            </a:r>
            <a:r>
              <a:rPr lang="ko-KR" altLang="en-US">
                <a:sym typeface="Wingdings" panose="05000000000000000000" pitchFamily="2" charset="2"/>
              </a:rPr>
              <a:t>수</a:t>
            </a:r>
            <a:r>
              <a:rPr lang="en-US" altLang="ko-KR">
                <a:sym typeface="Wingdings" panose="05000000000000000000" pitchFamily="2" charset="2"/>
              </a:rPr>
              <a:t>, </a:t>
            </a:r>
            <a:r>
              <a:rPr lang="ko-KR" altLang="en-US">
                <a:sym typeface="Wingdings" panose="05000000000000000000" pitchFamily="2" charset="2"/>
              </a:rPr>
              <a:t>이미지 </a:t>
            </a:r>
            <a:r>
              <a:rPr lang="en-US" altLang="ko-KR">
                <a:sym typeface="Wingdings" panose="05000000000000000000" pitchFamily="2" charset="2"/>
              </a:rPr>
              <a:t>w/2, h]/2</a:t>
            </a:r>
            <a:br>
              <a:rPr lang="en-US" altLang="ko-KR">
                <a:sym typeface="Wingdings" panose="05000000000000000000" pitchFamily="2" charset="2"/>
              </a:rPr>
            </a:br>
            <a:r>
              <a:rPr lang="en-US" altLang="ko-KR">
                <a:sym typeface="Wingdings" panose="05000000000000000000" pitchFamily="2" charset="2"/>
              </a:rPr>
              <a:t>	[2,32,32,32] -&gt; [2, out_channels, 16, 16]	</a:t>
            </a:r>
          </a:p>
          <a:p>
            <a:r>
              <a:rPr lang="en-US" altLang="ko-KR">
                <a:sym typeface="Wingdings" panose="05000000000000000000" pitchFamily="2" charset="2"/>
              </a:rPr>
              <a:t>			</a:t>
            </a:r>
          </a:p>
          <a:p>
            <a:r>
              <a:rPr lang="en-US" altLang="ko-KR">
                <a:sym typeface="Wingdings" panose="05000000000000000000" pitchFamily="2" charset="2"/>
              </a:rPr>
              <a:t>		stride=2 </a:t>
            </a:r>
            <a:r>
              <a:rPr lang="ko-KR" altLang="en-US">
                <a:sym typeface="Wingdings" panose="05000000000000000000" pitchFamily="2" charset="2"/>
              </a:rPr>
              <a:t>적용하여 이미지 크기 절반 줄임</a:t>
            </a:r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C01A491-270D-5D9A-0262-D1E90F89B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4883" y="518197"/>
            <a:ext cx="6728628" cy="6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3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3BD56E-28D9-8691-DA50-E97A910B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2D3E710-C473-EDC1-088D-FB9A2ADF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Cell Implementation</a:t>
            </a:r>
            <a:endParaRPr lang="ko-KR" altLang="en-US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7C721575-0E01-72AF-099D-98C721FBB05C}"/>
              </a:ext>
            </a:extLst>
          </p:cNvPr>
          <p:cNvSpPr txBox="1">
            <a:spLocks/>
          </p:cNvSpPr>
          <p:nvPr/>
        </p:nvSpPr>
        <p:spPr>
          <a:xfrm>
            <a:off x="838199" y="987425"/>
            <a:ext cx="10965873" cy="14565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/>
              <a:t>시도 </a:t>
            </a:r>
            <a:r>
              <a:rPr lang="en-US" altLang="ko-KR" sz="2400"/>
              <a:t>1. Operations.py</a:t>
            </a:r>
            <a:r>
              <a:rPr lang="ko-KR" altLang="en-US" sz="2400"/>
              <a:t> 연산</a:t>
            </a:r>
            <a:r>
              <a:rPr lang="en-US" altLang="ko-KR" sz="2400"/>
              <a:t> </a:t>
            </a:r>
            <a:r>
              <a:rPr lang="ko-KR" altLang="en-US" sz="2400"/>
              <a:t>클래스를 여러 개 만들어 </a:t>
            </a:r>
            <a:r>
              <a:rPr lang="en-US" altLang="ko-KR" sz="2400"/>
              <a:t>Cell</a:t>
            </a:r>
            <a:r>
              <a:rPr lang="ko-KR" altLang="en-US" sz="2400"/>
              <a:t> 클래스에서 이를 가져와 조합하려함</a:t>
            </a:r>
            <a:endParaRPr lang="en-US" altLang="ko-KR" sz="2400"/>
          </a:p>
          <a:p>
            <a:r>
              <a:rPr lang="ko-KR" altLang="en-US" sz="2400"/>
              <a:t>문제점 </a:t>
            </a:r>
            <a:r>
              <a:rPr lang="en-US" altLang="ko-KR" sz="2400"/>
              <a:t>: kernel size, stride,</a:t>
            </a:r>
            <a:r>
              <a:rPr lang="ko-KR" altLang="en-US" sz="2400"/>
              <a:t> </a:t>
            </a:r>
            <a:r>
              <a:rPr lang="en-US" altLang="ko-KR" sz="2400"/>
              <a:t>padding</a:t>
            </a:r>
            <a:r>
              <a:rPr lang="ko-KR" altLang="en-US" sz="2400"/>
              <a:t> 등의 파라미터를 미리 지정하여 채널 수 계산에  유연성 주기 어려움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0FF44DF-A126-FAE7-BDD3-59F90D8CA0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464" r="6316"/>
          <a:stretch/>
        </p:blipFill>
        <p:spPr>
          <a:xfrm>
            <a:off x="633845" y="2443942"/>
            <a:ext cx="10719955" cy="37372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CEF439-70FF-C6A7-87AD-CD3E95583FBA}"/>
              </a:ext>
            </a:extLst>
          </p:cNvPr>
          <p:cNvSpPr txBox="1"/>
          <p:nvPr/>
        </p:nvSpPr>
        <p:spPr>
          <a:xfrm>
            <a:off x="1097280" y="6171684"/>
            <a:ext cx="580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Operations.py </a:t>
            </a:r>
            <a:r>
              <a:rPr lang="ko-KR" altLang="en-US"/>
              <a:t>의 </a:t>
            </a:r>
            <a:r>
              <a:rPr lang="en-US" altLang="ko-KR"/>
              <a:t>DepthwiseSeparableConv3x3 </a:t>
            </a:r>
            <a:r>
              <a:rPr lang="ko-KR" altLang="en-US"/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182563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3BD56E-28D9-8691-DA50-E97A910B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4618"/>
            <a:ext cx="2743200" cy="365125"/>
          </a:xfrm>
        </p:spPr>
        <p:txBody>
          <a:bodyPr/>
          <a:lstStyle/>
          <a:p>
            <a:fld id="{697E9AA7-29BF-4588-B153-0341F1751AC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2D3E710-C473-EDC1-088D-FB9A2ADF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Cell Implementation</a:t>
            </a:r>
            <a:endParaRPr lang="ko-KR" altLang="en-US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7C721575-0E01-72AF-099D-98C721FBB05C}"/>
              </a:ext>
            </a:extLst>
          </p:cNvPr>
          <p:cNvSpPr txBox="1">
            <a:spLocks/>
          </p:cNvSpPr>
          <p:nvPr/>
        </p:nvSpPr>
        <p:spPr>
          <a:xfrm>
            <a:off x="838199" y="987425"/>
            <a:ext cx="10965873" cy="1456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/>
              <a:t>시도 </a:t>
            </a:r>
            <a:r>
              <a:rPr lang="en-US" altLang="ko-KR" sz="2400"/>
              <a:t>2. Cells.py </a:t>
            </a:r>
            <a:r>
              <a:rPr lang="ko-KR" altLang="en-US" sz="2400"/>
              <a:t>파일을 만들어 </a:t>
            </a:r>
            <a:r>
              <a:rPr lang="en-US" altLang="ko-KR" sz="2400"/>
              <a:t>NormalCell, ReductionCell</a:t>
            </a:r>
            <a:r>
              <a:rPr lang="ko-KR" altLang="en-US" sz="2400"/>
              <a:t>을 먼저 구축</a:t>
            </a:r>
            <a:r>
              <a:rPr lang="en-US" altLang="ko-KR" sz="2400"/>
              <a:t>. </a:t>
            </a:r>
          </a:p>
          <a:p>
            <a:r>
              <a:rPr lang="en-US" altLang="ko-KR" sz="2400"/>
              <a:t>init</a:t>
            </a:r>
            <a:r>
              <a:rPr lang="ko-KR" altLang="en-US" sz="2400"/>
              <a:t>에서 </a:t>
            </a:r>
            <a:r>
              <a:rPr lang="en-US" altLang="ko-KR" sz="2400"/>
              <a:t>NASNet-A</a:t>
            </a:r>
            <a:r>
              <a:rPr lang="ko-KR" altLang="en-US" sz="2400"/>
              <a:t>모델의 </a:t>
            </a:r>
            <a:r>
              <a:rPr lang="en-US" altLang="ko-KR" sz="2400"/>
              <a:t>cell block layer</a:t>
            </a:r>
            <a:r>
              <a:rPr lang="ko-KR" altLang="en-US" sz="2400"/>
              <a:t>를 지정하여 각각 넣기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EF439-70FF-C6A7-87AD-CD3E95583FBA}"/>
              </a:ext>
            </a:extLst>
          </p:cNvPr>
          <p:cNvSpPr txBox="1"/>
          <p:nvPr/>
        </p:nvSpPr>
        <p:spPr>
          <a:xfrm>
            <a:off x="574766" y="5558503"/>
            <a:ext cx="75872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Separable Convolution </a:t>
            </a:r>
            <a:r>
              <a:rPr lang="ko-KR" altLang="en-US" b="1"/>
              <a:t>클래스 </a:t>
            </a:r>
            <a:r>
              <a:rPr lang="en-US" altLang="ko-KR"/>
              <a:t>(kenel </a:t>
            </a:r>
            <a:r>
              <a:rPr lang="ko-KR" altLang="en-US"/>
              <a:t>수 자유 지정 가능하도록</a:t>
            </a:r>
            <a:r>
              <a:rPr lang="en-US" altLang="ko-KR"/>
              <a:t> </a:t>
            </a:r>
            <a:r>
              <a:rPr lang="ko-KR" altLang="en-US"/>
              <a:t>구현함</a:t>
            </a:r>
            <a:r>
              <a:rPr lang="en-US" altLang="ko-KR"/>
              <a:t>)</a:t>
            </a:r>
          </a:p>
          <a:p>
            <a:r>
              <a:rPr lang="en-US" altLang="ko-KR"/>
              <a:t>	ReLU -&gt; Conv -&gt; BN </a:t>
            </a:r>
            <a:r>
              <a:rPr lang="ko-KR" altLang="en-US"/>
              <a:t>일반적 순서</a:t>
            </a:r>
            <a:endParaRPr lang="en-US" altLang="ko-KR"/>
          </a:p>
          <a:p>
            <a:r>
              <a:rPr lang="en-US" altLang="ko-KR"/>
              <a:t>Sep Conv</a:t>
            </a:r>
            <a:r>
              <a:rPr lang="ko-KR" altLang="en-US"/>
              <a:t>는 </a:t>
            </a:r>
            <a:r>
              <a:rPr lang="en-US" altLang="ko-KR"/>
              <a:t>BN</a:t>
            </a:r>
            <a:r>
              <a:rPr lang="ko-KR" altLang="en-US"/>
              <a:t>사용</a:t>
            </a:r>
            <a:r>
              <a:rPr lang="en-US" altLang="ko-KR"/>
              <a:t>X, relu</a:t>
            </a:r>
            <a:r>
              <a:rPr lang="ko-KR" altLang="en-US"/>
              <a:t>는 </a:t>
            </a:r>
            <a:r>
              <a:rPr lang="en-US" altLang="ko-KR"/>
              <a:t>dep&lt;-&gt;pointwise</a:t>
            </a:r>
            <a:r>
              <a:rPr lang="ko-KR" altLang="en-US"/>
              <a:t> 사이에 사용 </a:t>
            </a:r>
            <a:r>
              <a:rPr lang="en-US" altLang="ko-KR"/>
              <a:t>x</a:t>
            </a:r>
          </a:p>
          <a:p>
            <a:r>
              <a:rPr lang="en-US" altLang="ko-KR"/>
              <a:t>	+ </a:t>
            </a:r>
            <a:r>
              <a:rPr lang="ko-KR" altLang="en-US"/>
              <a:t>해당 </a:t>
            </a:r>
            <a:r>
              <a:rPr lang="en-US" altLang="ko-KR"/>
              <a:t>conv 2</a:t>
            </a:r>
            <a:r>
              <a:rPr lang="ko-KR" altLang="en-US"/>
              <a:t>번 적용하여 </a:t>
            </a:r>
            <a:r>
              <a:rPr lang="en-US" altLang="ko-KR"/>
              <a:t>empirically </a:t>
            </a:r>
            <a:r>
              <a:rPr lang="ko-KR" altLang="en-US"/>
              <a:t>성능 향상</a:t>
            </a:r>
            <a:endParaRPr lang="en-US" altLang="ko-KR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B862CF6-F551-65EC-7F24-C13B8BB3C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947" y="1925830"/>
            <a:ext cx="3405053" cy="41222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194721E-0315-221A-5988-FDF34244F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88" y="1925830"/>
            <a:ext cx="8819868" cy="363267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52D515-A628-E3CA-B5C7-230B83F0EAE2}"/>
              </a:ext>
            </a:extLst>
          </p:cNvPr>
          <p:cNvSpPr/>
          <p:nvPr/>
        </p:nvSpPr>
        <p:spPr>
          <a:xfrm>
            <a:off x="8983879" y="3162044"/>
            <a:ext cx="3086201" cy="44060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84179C-BD17-87DD-53D2-B7BCB9BA099E}"/>
              </a:ext>
            </a:extLst>
          </p:cNvPr>
          <p:cNvSpPr/>
          <p:nvPr/>
        </p:nvSpPr>
        <p:spPr>
          <a:xfrm>
            <a:off x="8983879" y="4141106"/>
            <a:ext cx="3086201" cy="51930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7D444EC-D533-C1F5-A9C8-3584AB237499}"/>
              </a:ext>
            </a:extLst>
          </p:cNvPr>
          <p:cNvSpPr/>
          <p:nvPr/>
        </p:nvSpPr>
        <p:spPr>
          <a:xfrm>
            <a:off x="8983879" y="5351270"/>
            <a:ext cx="3086201" cy="69683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62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3BD56E-28D9-8691-DA50-E97A910B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4618"/>
            <a:ext cx="2743200" cy="365125"/>
          </a:xfrm>
        </p:spPr>
        <p:txBody>
          <a:bodyPr/>
          <a:lstStyle/>
          <a:p>
            <a:fld id="{697E9AA7-29BF-4588-B153-0341F1751AC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2D3E710-C473-EDC1-088D-FB9A2ADF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Cell Implementation</a:t>
            </a:r>
            <a:endParaRPr lang="ko-KR" altLang="en-US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7C721575-0E01-72AF-099D-98C721FBB05C}"/>
              </a:ext>
            </a:extLst>
          </p:cNvPr>
          <p:cNvSpPr txBox="1">
            <a:spLocks/>
          </p:cNvSpPr>
          <p:nvPr/>
        </p:nvSpPr>
        <p:spPr>
          <a:xfrm>
            <a:off x="838199" y="987425"/>
            <a:ext cx="10965873" cy="1456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EF439-70FF-C6A7-87AD-CD3E95583FBA}"/>
              </a:ext>
            </a:extLst>
          </p:cNvPr>
          <p:cNvSpPr txBox="1"/>
          <p:nvPr/>
        </p:nvSpPr>
        <p:spPr>
          <a:xfrm>
            <a:off x="574766" y="5558503"/>
            <a:ext cx="9432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Resize </a:t>
            </a:r>
            <a:r>
              <a:rPr lang="ko-KR" altLang="en-US" b="1"/>
              <a:t>클래스</a:t>
            </a:r>
            <a:endParaRPr lang="en-US" altLang="ko-KR" b="1"/>
          </a:p>
          <a:p>
            <a:r>
              <a:rPr lang="en-US" altLang="ko-KR"/>
              <a:t>1x1 convolution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각각의 </a:t>
            </a:r>
            <a:r>
              <a:rPr lang="en-US" altLang="ko-KR"/>
              <a:t>hidden state h_j, h_{j-1}</a:t>
            </a:r>
            <a:r>
              <a:rPr lang="ko-KR" altLang="en-US"/>
              <a:t>에 적용하여 사이즈 맞추기 용이하게 함</a:t>
            </a:r>
            <a:endParaRPr lang="en-US" altLang="ko-KR"/>
          </a:p>
          <a:p>
            <a:r>
              <a:rPr lang="en-US" altLang="ko-KR"/>
              <a:t>x : h_j</a:t>
            </a:r>
          </a:p>
          <a:p>
            <a:r>
              <a:rPr lang="en-US" altLang="ko-KR"/>
              <a:t>p : h_{j-1}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EA3FA3-35E0-6B7D-9FC8-694458CF2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31" y="753445"/>
            <a:ext cx="7249885" cy="48050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1B9ABB-123D-6114-772F-BE4EA3B14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181" y="1436230"/>
            <a:ext cx="3405053" cy="412227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4975933-BA5E-86D2-5220-E6126AE30661}"/>
              </a:ext>
            </a:extLst>
          </p:cNvPr>
          <p:cNvSpPr/>
          <p:nvPr/>
        </p:nvSpPr>
        <p:spPr>
          <a:xfrm>
            <a:off x="8497190" y="3230058"/>
            <a:ext cx="3011187" cy="44060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74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3BD56E-28D9-8691-DA50-E97A910B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4618"/>
            <a:ext cx="2743200" cy="365125"/>
          </a:xfrm>
        </p:spPr>
        <p:txBody>
          <a:bodyPr/>
          <a:lstStyle/>
          <a:p>
            <a:fld id="{697E9AA7-29BF-4588-B153-0341F1751AC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2D3E710-C473-EDC1-088D-FB9A2ADF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Cell Implementation - NormalCell</a:t>
            </a:r>
            <a:endParaRPr lang="ko-KR" altLang="en-US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7C721575-0E01-72AF-099D-98C721FBB05C}"/>
              </a:ext>
            </a:extLst>
          </p:cNvPr>
          <p:cNvSpPr txBox="1">
            <a:spLocks/>
          </p:cNvSpPr>
          <p:nvPr/>
        </p:nvSpPr>
        <p:spPr>
          <a:xfrm>
            <a:off x="838199" y="987425"/>
            <a:ext cx="10965873" cy="1456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4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7182193-3013-A7F9-A08D-5278E7B21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28" y="754848"/>
            <a:ext cx="9327777" cy="6103152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C0BC374E-F796-C62B-8808-D95733D1B3E4}"/>
              </a:ext>
            </a:extLst>
          </p:cNvPr>
          <p:cNvGrpSpPr/>
          <p:nvPr/>
        </p:nvGrpSpPr>
        <p:grpSpPr>
          <a:xfrm>
            <a:off x="5492300" y="2664066"/>
            <a:ext cx="4673675" cy="3973809"/>
            <a:chOff x="5492300" y="2664066"/>
            <a:chExt cx="4673675" cy="3973809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6F3E9F4-6F1F-C5BE-F8AC-C0AC56BA8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92300" y="2664066"/>
              <a:ext cx="4673675" cy="397380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C8378F1-06B0-0F64-530C-3FD680E6447E}"/>
                </a:ext>
              </a:extLst>
            </p:cNvPr>
            <p:cNvSpPr txBox="1"/>
            <p:nvPr/>
          </p:nvSpPr>
          <p:spPr>
            <a:xfrm>
              <a:off x="5725386" y="3496768"/>
              <a:ext cx="370614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b="1"/>
                <a:t>b0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03B431-5316-3D1E-B0AA-E2CE7E6EC934}"/>
                </a:ext>
              </a:extLst>
            </p:cNvPr>
            <p:cNvSpPr txBox="1"/>
            <p:nvPr/>
          </p:nvSpPr>
          <p:spPr>
            <a:xfrm>
              <a:off x="6729740" y="3496768"/>
              <a:ext cx="370614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b="1"/>
                <a:t>b1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027C9D-6BD5-B983-CA0A-39C36AAFB887}"/>
                </a:ext>
              </a:extLst>
            </p:cNvPr>
            <p:cNvSpPr txBox="1"/>
            <p:nvPr/>
          </p:nvSpPr>
          <p:spPr>
            <a:xfrm>
              <a:off x="7548787" y="3496768"/>
              <a:ext cx="370614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b="1"/>
                <a:t>b2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84EA33-1D0E-023C-6C98-7BDD0BAD98B6}"/>
                </a:ext>
              </a:extLst>
            </p:cNvPr>
            <p:cNvSpPr txBox="1"/>
            <p:nvPr/>
          </p:nvSpPr>
          <p:spPr>
            <a:xfrm>
              <a:off x="8553141" y="3496768"/>
              <a:ext cx="370614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b="1"/>
                <a:t>b3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82FB17-C45A-6166-5F0E-1506E394EDE7}"/>
                </a:ext>
              </a:extLst>
            </p:cNvPr>
            <p:cNvSpPr txBox="1"/>
            <p:nvPr/>
          </p:nvSpPr>
          <p:spPr>
            <a:xfrm>
              <a:off x="9524761" y="3496768"/>
              <a:ext cx="370614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b="1"/>
                <a:t>b4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E8A794B-73F4-2AF5-EE3D-027940FFD994}"/>
                </a:ext>
              </a:extLst>
            </p:cNvPr>
            <p:cNvSpPr txBox="1"/>
            <p:nvPr/>
          </p:nvSpPr>
          <p:spPr>
            <a:xfrm>
              <a:off x="8020094" y="5059956"/>
              <a:ext cx="268022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b="1"/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D90DF42-8D82-1501-BE7E-8B500D87A73B}"/>
                </a:ext>
              </a:extLst>
            </p:cNvPr>
            <p:cNvSpPr txBox="1"/>
            <p:nvPr/>
          </p:nvSpPr>
          <p:spPr>
            <a:xfrm>
              <a:off x="8020094" y="6067619"/>
              <a:ext cx="280846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b="1"/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8148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3BD56E-28D9-8691-DA50-E97A910B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4618"/>
            <a:ext cx="2743200" cy="365125"/>
          </a:xfrm>
        </p:spPr>
        <p:txBody>
          <a:bodyPr/>
          <a:lstStyle/>
          <a:p>
            <a:fld id="{697E9AA7-29BF-4588-B153-0341F1751AC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2D3E710-C473-EDC1-088D-FB9A2ADF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Cell Implementation</a:t>
            </a:r>
            <a:endParaRPr lang="ko-KR" altLang="en-US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7C721575-0E01-72AF-099D-98C721FBB05C}"/>
              </a:ext>
            </a:extLst>
          </p:cNvPr>
          <p:cNvSpPr txBox="1">
            <a:spLocks/>
          </p:cNvSpPr>
          <p:nvPr/>
        </p:nvSpPr>
        <p:spPr>
          <a:xfrm>
            <a:off x="838199" y="987425"/>
            <a:ext cx="10965873" cy="1456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4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7182193-3013-A7F9-A08D-5278E7B21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28" y="754848"/>
            <a:ext cx="9327777" cy="610315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8EE2989-6EB2-E12A-7387-37E9DF071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815" y="2676518"/>
            <a:ext cx="6650861" cy="418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37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Inception-v4</Template>
  <TotalTime>115531</TotalTime>
  <Words>555</Words>
  <Application>Microsoft Office PowerPoint</Application>
  <PresentationFormat>와이드스크린</PresentationFormat>
  <Paragraphs>100</Paragraphs>
  <Slides>12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NASNet (2)</vt:lpstr>
      <vt:lpstr>Index</vt:lpstr>
      <vt:lpstr>Reinforcement - Search Space cell 생성</vt:lpstr>
      <vt:lpstr>Goals</vt:lpstr>
      <vt:lpstr>Cell Implementation</vt:lpstr>
      <vt:lpstr>Cell Implementation</vt:lpstr>
      <vt:lpstr>Cell Implementation</vt:lpstr>
      <vt:lpstr>Cell Implementation - NormalCell</vt:lpstr>
      <vt:lpstr>Cell Implementation</vt:lpstr>
      <vt:lpstr>Cell Implementation - ReductionCell</vt:lpstr>
      <vt:lpstr>Modeling NASNet</vt:lpstr>
      <vt:lpstr>On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Inception-v4(3)</dc:title>
  <dc:creator>sein choi</dc:creator>
  <cp:lastModifiedBy>sein choi</cp:lastModifiedBy>
  <cp:revision>98</cp:revision>
  <dcterms:created xsi:type="dcterms:W3CDTF">2024-03-07T04:24:07Z</dcterms:created>
  <dcterms:modified xsi:type="dcterms:W3CDTF">2024-07-01T07:25:52Z</dcterms:modified>
</cp:coreProperties>
</file>