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395" r:id="rId3"/>
    <p:sldId id="396" r:id="rId4"/>
    <p:sldId id="397" r:id="rId5"/>
    <p:sldId id="401" r:id="rId6"/>
    <p:sldId id="402" r:id="rId7"/>
    <p:sldId id="403" r:id="rId8"/>
    <p:sldId id="404" r:id="rId9"/>
    <p:sldId id="398" r:id="rId10"/>
    <p:sldId id="40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472C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9" autoAdjust="0"/>
    <p:restoredTop sz="93697" autoAdjust="0"/>
  </p:normalViewPr>
  <p:slideViewPr>
    <p:cSldViewPr snapToGrid="0">
      <p:cViewPr varScale="1">
        <p:scale>
          <a:sx n="76" d="100"/>
          <a:sy n="76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7C4F2-DA80-4C96-9710-C8EF5A95F347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505CA-08AA-4CF8-A0B2-69FFBEE0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2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312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994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989A2-E6AA-F19F-1EF9-EFF570201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34DEE-4600-0B3A-7ADD-99830B1C1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49174-D9BB-FAEA-A322-DA3BF06B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23D4-8C4C-4EF9-B298-D5B0898CBB10}" type="datetime1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170D8-7F3D-F9E9-8680-8B0DC6CB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68A15-9375-C17F-A859-93CDC2C1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9A0B-7D16-58F1-5F26-8B95FBF6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8D52E-30E1-F3BD-D40C-EA117644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5D32A-F7A2-1FA6-486F-4BF5F783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F00-8F8F-461E-8067-48A20B1CEE86}" type="datetime1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FC6DA-7EFC-74BB-1773-D3AB033B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2B758-DBF9-F20D-C6B7-9D36466E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9608DC-0201-0FCF-8664-C0CDD6FDF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7D8D2-F0F7-DEAC-3B08-3901A065C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BDE18-4AC2-0AD0-DA1E-84F306B7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E17-CD8C-49DE-8239-FC91CDD3E7A3}" type="datetime1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FF070-848C-9146-1F18-6FF793D5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968E8-72C6-8F31-4421-AD3B78C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2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F269E-6787-0AC5-20FF-277B4BEA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4E599-C959-0815-15B4-CF255A7D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946-7682-4D6E-A4AF-15DEB6CA6F00}" type="datetime1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68718-A5F9-2245-3470-704C8DAF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76394-9C80-2962-AD69-51011AE0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99D415-D1A2-EC89-3A5F-E80AEACE5D47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C568B0-2704-2C03-F57A-089D23682CD9}"/>
              </a:ext>
            </a:extLst>
          </p:cNvPr>
          <p:cNvSpPr/>
          <p:nvPr userDrawn="1"/>
        </p:nvSpPr>
        <p:spPr>
          <a:xfrm>
            <a:off x="0" y="-1"/>
            <a:ext cx="800499" cy="681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E91367-A60E-377E-2DFB-3A22D94A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68103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08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BD044-3EC6-EE2D-358F-4709F37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8D040-CE90-1B26-8C66-6A582B98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3203E-BB78-1340-5956-6C0135DE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9EE6-397A-4268-9E86-90D4EE1A8497}" type="datetime1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D85C8-0EF3-1D3C-BD4C-6FE5EDD0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07F2F-FC40-0341-E2BD-814D7B19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7E7CB-9182-896C-8BA2-076ED9FF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F8B90-284F-4B03-72FC-3F421B8A6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29E53-449C-1EA1-4413-C293D2077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C6D4C-0392-0CC3-B816-509112D3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09BB-7058-4071-8488-D2F9CB71F04E}" type="datetime1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E63F2-5FBE-EDE1-A92C-FD07FE9E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3E341-6FE0-6736-C857-9F51AD6D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DD7A6-B2CB-0768-13A0-40285818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42CF7-F4FF-6E9B-E74D-1239CCDA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61BC7-CF12-E384-D300-FEFA91AE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C5BC33-3EF7-8CE7-A65B-04B1DA002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09DEFE-95A0-DDE6-B3D7-58AEE9E3D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F9B3-4285-F7C7-F857-21D2B31A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AD37-90CA-4850-8F12-1DC3BE28F3D1}" type="datetime1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A9A31-E481-2052-36CD-49F41283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98874-06DD-1FAF-BFE1-046AFA6A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0FBE-6406-0DAB-D2CB-B5C8DFD2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B5CD20-5BEE-B9B9-11A6-2F096416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F803-F22B-457A-BE59-A33AE206A8C8}" type="datetime1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BBA30B-4D76-A230-A199-B88D7296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D98FE-D3A1-C740-BC10-881B31A6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4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2E6C2A-EE80-F70A-0FC4-45DF675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64D-EB7C-45C7-8B3C-5A9CCDC884B8}" type="datetime1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0DD15C-8B91-48BB-3AF5-DE51E39A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C2744-AB2F-B2B2-ABD2-14D8FBC1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EEA80-AB23-3B01-0DC4-D1C3A689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C38F7-9075-96E7-84A4-E1C77FD3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97730-789D-FFE4-71CA-2AB91BA0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8F6E0-31E6-28A0-F3F8-928B8229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12F-140F-4384-9395-3DE2D97B29A3}" type="datetime1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92E5E-C2F3-7129-4791-99B50D47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804F0-862A-6D51-8B00-E30947B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3F4FE-09E6-442F-7B08-95A3DB99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126EB5-A8AC-A4E4-6AD8-48A66913C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04649-3A7B-A896-F33A-E0E69EAC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BB4B52-9E84-FC4D-8A26-7D708885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A509-93E9-41D0-B404-AC73D99EFC86}" type="datetime1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071C0-A84A-864B-90FE-36BC1F76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5DF27-3449-B187-CB82-B125E3BC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5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2289CC-5218-7EC4-EA16-68DF4894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C6E1C-18F5-B566-6000-BEDE119E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5594A-910E-50F7-027F-CA2D7CE62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DE36-4BCC-47CC-84FD-821E9EA95BC8}" type="datetime1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2E4DE-CD25-4E08-3FBC-8EAE7245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39DDD-0E21-F26E-24FE-39B7A8F7B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1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428B8-E024-F6E1-B783-241244F43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NASNet</a:t>
            </a:r>
            <a:r>
              <a:rPr lang="en-US" altLang="ko-KR" dirty="0"/>
              <a:t> (1)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BA08E-6C74-936E-F7A4-4AAAC478A2B2}"/>
              </a:ext>
            </a:extLst>
          </p:cNvPr>
          <p:cNvSpPr txBox="1"/>
          <p:nvPr/>
        </p:nvSpPr>
        <p:spPr>
          <a:xfrm>
            <a:off x="9818558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2115686 </a:t>
            </a:r>
            <a:r>
              <a:rPr lang="ko-KR" altLang="en-US" dirty="0" err="1"/>
              <a:t>최세인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DBC7048-5864-9D17-9AC0-1DF84D7B3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Learning Transferable Architectures for Scalable Image Recognition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120BF-34F2-9CB3-43B7-ADBEFEA0A27B}"/>
              </a:ext>
            </a:extLst>
          </p:cNvPr>
          <p:cNvSpPr txBox="1"/>
          <p:nvPr/>
        </p:nvSpPr>
        <p:spPr>
          <a:xfrm>
            <a:off x="7256112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2024-06-24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39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771320-6700-4389-8341-9EAA77D69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5" y="924671"/>
            <a:ext cx="10515600" cy="4351338"/>
          </a:xfrm>
        </p:spPr>
        <p:txBody>
          <a:bodyPr/>
          <a:lstStyle/>
          <a:p>
            <a:r>
              <a:rPr lang="ko-KR" altLang="en-US" dirty="0"/>
              <a:t>효과적인 </a:t>
            </a:r>
            <a:r>
              <a:rPr lang="en-US" altLang="ko-KR" dirty="0"/>
              <a:t>regularization method : </a:t>
            </a:r>
            <a:r>
              <a:rPr lang="en-US" altLang="ko-KR" dirty="0" err="1"/>
              <a:t>ScheduledDropPath</a:t>
            </a:r>
            <a:endParaRPr lang="en-US" altLang="ko-KR" dirty="0"/>
          </a:p>
          <a:p>
            <a:pPr lvl="1"/>
            <a:r>
              <a:rPr lang="en-US" altLang="ko-KR" dirty="0" err="1"/>
              <a:t>DropPath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cell</a:t>
            </a:r>
            <a:r>
              <a:rPr lang="ko-KR" altLang="en-US" dirty="0"/>
              <a:t> 내의 각 </a:t>
            </a:r>
            <a:r>
              <a:rPr lang="en-US" altLang="ko-KR" dirty="0"/>
              <a:t>route</a:t>
            </a:r>
            <a:r>
              <a:rPr lang="ko-KR" altLang="en-US" dirty="0"/>
              <a:t>가 </a:t>
            </a:r>
            <a:r>
              <a:rPr lang="en-US" altLang="ko-KR" dirty="0"/>
              <a:t>train</a:t>
            </a:r>
            <a:r>
              <a:rPr lang="ko-KR" altLang="en-US" dirty="0"/>
              <a:t>중 일정한 확률로 제거됨</a:t>
            </a:r>
            <a:endParaRPr lang="en-US" altLang="ko-KR" dirty="0"/>
          </a:p>
          <a:p>
            <a:pPr lvl="1"/>
            <a:r>
              <a:rPr lang="en-US" altLang="ko-KR" dirty="0" err="1"/>
              <a:t>ScheduledDropPath</a:t>
            </a:r>
            <a:r>
              <a:rPr lang="en-US" altLang="ko-KR" dirty="0"/>
              <a:t> : route</a:t>
            </a:r>
            <a:r>
              <a:rPr lang="ko-KR" altLang="en-US" dirty="0"/>
              <a:t>가 </a:t>
            </a:r>
            <a:r>
              <a:rPr lang="en-US" altLang="ko-KR" dirty="0"/>
              <a:t>liner</a:t>
            </a:r>
            <a:r>
              <a:rPr lang="ko-KR" altLang="en-US" dirty="0"/>
              <a:t>하게 증가하는 확률로 제거</a:t>
            </a:r>
            <a:endParaRPr lang="en-US" altLang="ko-KR" dirty="0"/>
          </a:p>
          <a:p>
            <a:pPr lvl="2"/>
            <a:r>
              <a:rPr lang="en-US" altLang="ko-KR" dirty="0" err="1"/>
              <a:t>NASNet</a:t>
            </a:r>
            <a:r>
              <a:rPr lang="ko-KR" altLang="en-US" dirty="0"/>
              <a:t>에서 효과적인 작동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6FB398-CF2E-A88E-D027-568D601F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9B03C4D-934C-123A-6B72-AFE71B04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Experiment </a:t>
            </a:r>
            <a:r>
              <a:rPr lang="en-US" altLang="ko-KR" dirty="0"/>
              <a:t>and Result</a:t>
            </a:r>
            <a:endParaRPr lang="ko-KR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9A22E14-D4E7-D067-C2AA-CAFD2BEE6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61" y="2584449"/>
            <a:ext cx="6882092" cy="305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9A50F95C-FFB0-FF47-84B6-EA8BB063D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479" y="4644442"/>
            <a:ext cx="6418730" cy="257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09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476AC1-0CCE-F544-02FA-5E772FBF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NASNet</a:t>
            </a:r>
            <a:r>
              <a:rPr lang="en-US" altLang="ko-KR" dirty="0"/>
              <a:t> Architecture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Reinforcement - Search Space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Controller RNN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Experiment and Result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E2F2B6-E048-CF98-1D2E-D3B8F0DD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B17CCB-C56E-E9EC-EA26-1EF43F40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7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C7A02BC-AD16-7212-16F3-614BBBEBB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7" y="1021977"/>
            <a:ext cx="10515600" cy="5516936"/>
          </a:xfrm>
        </p:spPr>
        <p:txBody>
          <a:bodyPr>
            <a:normAutofit/>
          </a:bodyPr>
          <a:lstStyle/>
          <a:p>
            <a:r>
              <a:rPr lang="ko-KR" altLang="en-US" dirty="0"/>
              <a:t>아키텍처 설계의 연구</a:t>
            </a:r>
            <a:r>
              <a:rPr lang="en-US" altLang="ko-KR" dirty="0"/>
              <a:t>. Convolutional architecture </a:t>
            </a:r>
            <a:r>
              <a:rPr lang="ko-KR" altLang="en-US" dirty="0"/>
              <a:t>최적화</a:t>
            </a:r>
            <a:r>
              <a:rPr lang="en-US" altLang="ko-KR" dirty="0"/>
              <a:t>, scalable</a:t>
            </a:r>
            <a:r>
              <a:rPr lang="ko-KR" altLang="en-US" dirty="0"/>
              <a:t>한 </a:t>
            </a:r>
            <a:r>
              <a:rPr lang="en-US" altLang="ko-KR" dirty="0"/>
              <a:t>method.</a:t>
            </a:r>
          </a:p>
          <a:p>
            <a:r>
              <a:rPr lang="en-US" altLang="ko-KR" dirty="0"/>
              <a:t>NAS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 err="1"/>
              <a:t>NASNet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인간이 만든 </a:t>
            </a:r>
            <a:r>
              <a:rPr lang="en-US" altLang="ko-KR" dirty="0"/>
              <a:t>net vs. </a:t>
            </a:r>
            <a:r>
              <a:rPr lang="ko-KR" altLang="en-US" dirty="0"/>
              <a:t>기계가 만든 </a:t>
            </a:r>
            <a:r>
              <a:rPr lang="en-US" altLang="ko-KR" dirty="0"/>
              <a:t>net</a:t>
            </a:r>
          </a:p>
          <a:p>
            <a:r>
              <a:rPr lang="en-US" altLang="ko-KR" dirty="0"/>
              <a:t>Computational </a:t>
            </a:r>
            <a:r>
              <a:rPr lang="ko-KR" altLang="en-US" dirty="0"/>
              <a:t>과부하</a:t>
            </a:r>
            <a:endParaRPr lang="en-US" altLang="ko-KR" dirty="0"/>
          </a:p>
          <a:p>
            <a:pPr lvl="1"/>
            <a:r>
              <a:rPr lang="en-US" altLang="ko-KR" dirty="0"/>
              <a:t>CIFAR-10</a:t>
            </a:r>
            <a:r>
              <a:rPr lang="ko-KR" altLang="en-US" dirty="0"/>
              <a:t>같은 </a:t>
            </a:r>
            <a:r>
              <a:rPr lang="en-US" altLang="ko-KR" dirty="0"/>
              <a:t>mini dataset </a:t>
            </a:r>
            <a:r>
              <a:rPr lang="ko-KR" altLang="en-US" dirty="0"/>
              <a:t>이용 </a:t>
            </a:r>
            <a:r>
              <a:rPr lang="en-US" altLang="ko-KR" dirty="0"/>
              <a:t>-&gt; proxy model</a:t>
            </a:r>
          </a:p>
          <a:p>
            <a:pPr lvl="1"/>
            <a:r>
              <a:rPr lang="en-US" altLang="ko-KR" dirty="0"/>
              <a:t>ImageNet</a:t>
            </a:r>
            <a:r>
              <a:rPr lang="ko-KR" altLang="en-US" dirty="0"/>
              <a:t>에 대해 </a:t>
            </a:r>
            <a:r>
              <a:rPr lang="en-US" altLang="ko-KR" dirty="0"/>
              <a:t>scalable</a:t>
            </a:r>
            <a:r>
              <a:rPr lang="ko-KR" altLang="en-US" dirty="0"/>
              <a:t>하게 적용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AA7CA5B-6294-14D7-2B5D-C51B9B83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ECC2399-9CF0-6E67-0FDB-CFEBABEB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754B1BF-6818-ADA6-F41E-C7A9A16AE135}"/>
              </a:ext>
            </a:extLst>
          </p:cNvPr>
          <p:cNvSpPr/>
          <p:nvPr/>
        </p:nvSpPr>
        <p:spPr>
          <a:xfrm>
            <a:off x="235323" y="2541494"/>
            <a:ext cx="4417365" cy="16405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NAS(Neural Architecture Search)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아키텍처 최적화 방법 찾는 강화학습 </a:t>
            </a:r>
            <a:r>
              <a:rPr lang="en-US" altLang="ko-KR" dirty="0">
                <a:solidFill>
                  <a:schemeClr val="tx1"/>
                </a:solidFill>
              </a:rPr>
              <a:t>search method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ImageNet</a:t>
            </a:r>
            <a:r>
              <a:rPr lang="ko-KR" altLang="en-US" dirty="0">
                <a:solidFill>
                  <a:schemeClr val="tx1"/>
                </a:solidFill>
              </a:rPr>
              <a:t>에 적용시</a:t>
            </a:r>
            <a:r>
              <a:rPr lang="en-US" altLang="ko-KR" dirty="0">
                <a:solidFill>
                  <a:schemeClr val="tx1"/>
                </a:solidFill>
              </a:rPr>
              <a:t>expensive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Net </a:t>
            </a:r>
            <a:r>
              <a:rPr lang="ko-KR" altLang="en-US" dirty="0">
                <a:solidFill>
                  <a:schemeClr val="tx1"/>
                </a:solidFill>
              </a:rPr>
              <a:t>전체를 </a:t>
            </a:r>
            <a:r>
              <a:rPr lang="en-US" altLang="ko-KR" dirty="0" err="1">
                <a:solidFill>
                  <a:schemeClr val="tx1"/>
                </a:solidFill>
              </a:rPr>
              <a:t>serarch</a:t>
            </a:r>
            <a:r>
              <a:rPr lang="en-US" altLang="ko-KR" dirty="0">
                <a:solidFill>
                  <a:schemeClr val="tx1"/>
                </a:solidFill>
              </a:rPr>
              <a:t> space</a:t>
            </a:r>
            <a:r>
              <a:rPr lang="ko-KR" altLang="en-US" dirty="0">
                <a:solidFill>
                  <a:schemeClr val="tx1"/>
                </a:solidFill>
              </a:rPr>
              <a:t>로 설정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36AB807-F455-F0D2-0E1A-8C1428B3BDD6}"/>
              </a:ext>
            </a:extLst>
          </p:cNvPr>
          <p:cNvSpPr/>
          <p:nvPr/>
        </p:nvSpPr>
        <p:spPr>
          <a:xfrm>
            <a:off x="7527365" y="2541494"/>
            <a:ext cx="4594412" cy="17346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NASNet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Search space</a:t>
            </a:r>
            <a:r>
              <a:rPr lang="ko-KR" altLang="en-US" dirty="0">
                <a:solidFill>
                  <a:schemeClr val="tx1"/>
                </a:solidFill>
              </a:rPr>
              <a:t>에서 찾은 최적의 아키텍처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(Best Cell Structure)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더 빠르고</a:t>
            </a:r>
            <a:r>
              <a:rPr lang="en-US" altLang="ko-KR" dirty="0">
                <a:solidFill>
                  <a:schemeClr val="tx1"/>
                </a:solidFill>
              </a:rPr>
              <a:t>, cell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generalize</a:t>
            </a:r>
            <a:r>
              <a:rPr lang="ko-KR" altLang="en-US" dirty="0">
                <a:solidFill>
                  <a:schemeClr val="tx1"/>
                </a:solidFill>
              </a:rPr>
              <a:t>쉬움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CIFAR-10-&gt;transfer-&gt;ImageNet</a:t>
            </a:r>
          </a:p>
        </p:txBody>
      </p:sp>
      <p:sp>
        <p:nvSpPr>
          <p:cNvPr id="7" name="사각형: 잘린 대각선 방향 모서리 6">
            <a:extLst>
              <a:ext uri="{FF2B5EF4-FFF2-40B4-BE49-F238E27FC236}">
                <a16:creationId xmlns:a16="http://schemas.microsoft.com/office/drawing/2014/main" id="{58E92FBA-734A-73A5-218C-3885486D3172}"/>
              </a:ext>
            </a:extLst>
          </p:cNvPr>
          <p:cNvSpPr/>
          <p:nvPr/>
        </p:nvSpPr>
        <p:spPr>
          <a:xfrm>
            <a:off x="4715436" y="2447364"/>
            <a:ext cx="2675964" cy="1734671"/>
          </a:xfrm>
          <a:prstGeom prst="snip2Diag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NASNet</a:t>
            </a:r>
            <a:r>
              <a:rPr lang="en-US" altLang="ko-KR" b="1" dirty="0">
                <a:solidFill>
                  <a:schemeClr val="tx1"/>
                </a:solidFill>
              </a:rPr>
              <a:t> search space </a:t>
            </a:r>
            <a:r>
              <a:rPr lang="ko-KR" altLang="en-US" b="1" dirty="0">
                <a:solidFill>
                  <a:schemeClr val="tx1"/>
                </a:solidFill>
              </a:rPr>
              <a:t>설계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Transferrability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달성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Cell</a:t>
            </a:r>
            <a:r>
              <a:rPr lang="ko-KR" altLang="en-US" dirty="0">
                <a:solidFill>
                  <a:schemeClr val="tx1"/>
                </a:solidFill>
              </a:rPr>
              <a:t> 하나의 </a:t>
            </a:r>
            <a:r>
              <a:rPr lang="en-US" altLang="ko-KR" dirty="0">
                <a:solidFill>
                  <a:schemeClr val="tx1"/>
                </a:solidFill>
              </a:rPr>
              <a:t>search space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73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684466-C913-A932-5D51-12A1E90D9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6063" y="996482"/>
            <a:ext cx="8397690" cy="5359868"/>
          </a:xfrm>
        </p:spPr>
        <p:txBody>
          <a:bodyPr/>
          <a:lstStyle/>
          <a:p>
            <a:r>
              <a:rPr lang="en-US" altLang="ko-KR" dirty="0"/>
              <a:t>CIFAR-10, ImageNet -&gt; </a:t>
            </a:r>
            <a:r>
              <a:rPr lang="ko-KR" altLang="en-US" dirty="0"/>
              <a:t>서로 다양한 크기</a:t>
            </a:r>
            <a:endParaRPr lang="en-US" altLang="ko-KR" dirty="0"/>
          </a:p>
          <a:p>
            <a:r>
              <a:rPr lang="ko-KR" altLang="en-US" dirty="0"/>
              <a:t>쉽게 </a:t>
            </a:r>
            <a:r>
              <a:rPr lang="en-US" altLang="ko-KR" dirty="0"/>
              <a:t>build </a:t>
            </a:r>
            <a:r>
              <a:rPr lang="ko-KR" altLang="en-US" dirty="0"/>
              <a:t>위하여 </a:t>
            </a:r>
            <a:r>
              <a:rPr lang="en-US" altLang="ko-KR" dirty="0"/>
              <a:t>2types convolutional cells</a:t>
            </a:r>
          </a:p>
          <a:p>
            <a:r>
              <a:rPr lang="en-US" altLang="ko-KR" dirty="0"/>
              <a:t>1. </a:t>
            </a:r>
            <a:r>
              <a:rPr lang="en-US" altLang="ko-KR" b="1" dirty="0"/>
              <a:t>Normal Cell </a:t>
            </a:r>
            <a:r>
              <a:rPr lang="en-US" altLang="ko-KR" dirty="0"/>
              <a:t>– </a:t>
            </a:r>
            <a:r>
              <a:rPr lang="en-US" altLang="ko-KR" sz="2400" dirty="0"/>
              <a:t>same dimension output feature map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b="1" dirty="0"/>
              <a:t>Reduction Cell </a:t>
            </a:r>
            <a:r>
              <a:rPr lang="en-US" altLang="ko-KR" dirty="0"/>
              <a:t>– </a:t>
            </a:r>
            <a:r>
              <a:rPr lang="en-US" altLang="ko-KR" sz="2400" dirty="0"/>
              <a:t>cut half input feature map </a:t>
            </a:r>
            <a:r>
              <a:rPr lang="en-US" altLang="ko-KR" sz="2400" dirty="0" err="1"/>
              <a:t>w,h</a:t>
            </a:r>
            <a:endParaRPr lang="en-US" altLang="ko-KR" sz="2400" dirty="0"/>
          </a:p>
          <a:p>
            <a:pPr lvl="1"/>
            <a:r>
              <a:rPr lang="en-US" altLang="ko-KR" dirty="0"/>
              <a:t>Use stride 2</a:t>
            </a:r>
          </a:p>
          <a:p>
            <a:r>
              <a:rPr lang="en-US" altLang="ko-KR" dirty="0"/>
              <a:t>2type cell </a:t>
            </a:r>
            <a:r>
              <a:rPr lang="ko-KR" altLang="en-US" dirty="0"/>
              <a:t>교차하여 </a:t>
            </a:r>
            <a:r>
              <a:rPr lang="en-US" altLang="ko-KR" dirty="0"/>
              <a:t>net </a:t>
            </a:r>
            <a:r>
              <a:rPr lang="ko-KR" altLang="en-US" dirty="0"/>
              <a:t>구성 </a:t>
            </a:r>
            <a:endParaRPr lang="en-US" altLang="ko-KR" dirty="0"/>
          </a:p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en-US" altLang="ko-KR" dirty="0"/>
              <a:t>Spatial activation size</a:t>
            </a:r>
            <a:r>
              <a:rPr lang="ko-KR" altLang="en-US" dirty="0"/>
              <a:t>가 절반 감소 </a:t>
            </a:r>
            <a:r>
              <a:rPr lang="en-US" altLang="ko-KR" dirty="0"/>
              <a:t>-&gt; output filter </a:t>
            </a:r>
            <a:r>
              <a:rPr lang="ko-KR" altLang="en-US" dirty="0"/>
              <a:t>수 </a:t>
            </a:r>
            <a:r>
              <a:rPr lang="en-US" altLang="ko-KR" dirty="0"/>
              <a:t>2</a:t>
            </a:r>
            <a:r>
              <a:rPr lang="ko-KR" altLang="en-US" dirty="0"/>
              <a:t>배 </a:t>
            </a:r>
            <a:r>
              <a:rPr lang="en-US" altLang="ko-KR" dirty="0"/>
              <a:t>=&gt; </a:t>
            </a:r>
            <a:r>
              <a:rPr lang="ko-KR" altLang="en-US" dirty="0"/>
              <a:t>일정한 </a:t>
            </a:r>
            <a:r>
              <a:rPr lang="en-US" altLang="ko-KR" dirty="0"/>
              <a:t>hidden state </a:t>
            </a:r>
            <a:r>
              <a:rPr lang="ko-KR" altLang="en-US" dirty="0"/>
              <a:t>유지 효과</a:t>
            </a:r>
            <a:endParaRPr lang="en-US" altLang="ko-KR" dirty="0"/>
          </a:p>
          <a:p>
            <a:r>
              <a:rPr lang="en-US" altLang="ko-KR" dirty="0"/>
              <a:t>Free parameter : N(motif repetition),</a:t>
            </a:r>
            <a:r>
              <a:rPr lang="ko-KR" altLang="en-US" dirty="0"/>
              <a:t> </a:t>
            </a:r>
            <a:r>
              <a:rPr lang="en-US" altLang="ko-KR" dirty="0"/>
              <a:t>num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convolutional</a:t>
            </a:r>
            <a:r>
              <a:rPr lang="ko-KR" altLang="en-US" dirty="0"/>
              <a:t> </a:t>
            </a:r>
            <a:r>
              <a:rPr lang="en-US" altLang="ko-KR" dirty="0"/>
              <a:t>filters</a:t>
            </a:r>
          </a:p>
          <a:p>
            <a:pPr lvl="1"/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968152-7A0A-A0C1-AB56-60F6346C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87834D5-EC3C-38AF-68EF-EF4D85FC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NASNet</a:t>
            </a:r>
            <a:r>
              <a:rPr lang="en-US" altLang="ko-KR" dirty="0"/>
              <a:t> Architecture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BE9A1C-E439-3058-F446-4DA0C4B7D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04" r="57747" b="21613"/>
          <a:stretch/>
        </p:blipFill>
        <p:spPr>
          <a:xfrm>
            <a:off x="112060" y="894137"/>
            <a:ext cx="1783975" cy="58273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AD8B59-D4EC-9EBD-DACF-B0175B7DA5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18" r="14214" b="21613"/>
          <a:stretch/>
        </p:blipFill>
        <p:spPr>
          <a:xfrm>
            <a:off x="1692088" y="894137"/>
            <a:ext cx="1532965" cy="582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7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353783E-1349-B16C-AB84-A75E9156E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976" y="3956984"/>
            <a:ext cx="9188823" cy="2219979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convolutional layer</a:t>
            </a:r>
            <a:r>
              <a:rPr lang="ko-KR" altLang="en-US" dirty="0"/>
              <a:t>의 </a:t>
            </a:r>
            <a:r>
              <a:rPr lang="en-US" altLang="ko-KR" dirty="0"/>
              <a:t>stride, filter size </a:t>
            </a:r>
            <a:r>
              <a:rPr lang="ko-KR" altLang="en-US" dirty="0"/>
              <a:t>등을 결정하는 </a:t>
            </a:r>
            <a:r>
              <a:rPr lang="en-US" altLang="ko-KR" dirty="0"/>
              <a:t>RNN Controller &amp; </a:t>
            </a:r>
            <a:r>
              <a:rPr lang="ko-KR" altLang="en-US" dirty="0"/>
              <a:t>모델을 학습</a:t>
            </a:r>
            <a:endParaRPr lang="en-US" altLang="ko-KR" dirty="0"/>
          </a:p>
          <a:p>
            <a:r>
              <a:rPr lang="en-US" altLang="ko-KR" dirty="0"/>
              <a:t>Val accuracy</a:t>
            </a:r>
            <a:r>
              <a:rPr lang="ko-KR" altLang="en-US" dirty="0"/>
              <a:t>를 </a:t>
            </a:r>
            <a:r>
              <a:rPr lang="en-US" altLang="ko-KR" dirty="0"/>
              <a:t>reward.</a:t>
            </a:r>
          </a:p>
          <a:p>
            <a:r>
              <a:rPr lang="ko-KR" altLang="en-US" dirty="0"/>
              <a:t>강화학습은 여러 </a:t>
            </a:r>
            <a:r>
              <a:rPr lang="en-US" altLang="ko-KR" dirty="0"/>
              <a:t>episode</a:t>
            </a:r>
            <a:r>
              <a:rPr lang="ko-KR" altLang="en-US" dirty="0"/>
              <a:t>로 이루진 </a:t>
            </a:r>
            <a:r>
              <a:rPr lang="en-US" altLang="ko-KR" dirty="0"/>
              <a:t>branch </a:t>
            </a:r>
            <a:r>
              <a:rPr lang="ko-KR" altLang="en-US" dirty="0"/>
              <a:t>통해 이루어짐 </a:t>
            </a:r>
            <a:r>
              <a:rPr lang="en-US" altLang="ko-KR" dirty="0"/>
              <a:t>-&gt; </a:t>
            </a:r>
            <a:r>
              <a:rPr lang="ko-KR" altLang="en-US" dirty="0"/>
              <a:t>오랜 시간 걸림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1318654-7987-843F-B1DD-03279F79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96E0E39-847B-5611-50F1-CC3FF765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Reinforcement -</a:t>
            </a:r>
            <a:r>
              <a:rPr lang="en-US" altLang="ko-KR" dirty="0"/>
              <a:t> Search Space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2C03900-2EBE-71E7-964D-83F5019B16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851"/>
          <a:stretch/>
        </p:blipFill>
        <p:spPr>
          <a:xfrm>
            <a:off x="555812" y="980421"/>
            <a:ext cx="5751161" cy="267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1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1318654-7987-843F-B1DD-03279F79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96E0E39-847B-5611-50F1-CC3FF765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Reinforcement - </a:t>
            </a:r>
            <a:r>
              <a:rPr lang="en-US" altLang="ko-KR" b="1" dirty="0"/>
              <a:t>Search Space cell </a:t>
            </a:r>
            <a:r>
              <a:rPr lang="ko-KR" altLang="en-US" b="1" dirty="0"/>
              <a:t>생성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E1512B-9E3E-1CE8-7011-A6E32DD6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41" y="2901390"/>
            <a:ext cx="10515600" cy="382008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Search Space </a:t>
            </a:r>
            <a:r>
              <a:rPr lang="ko-KR" altLang="en-US" sz="2400" dirty="0"/>
              <a:t>내의 최적의 </a:t>
            </a:r>
            <a:r>
              <a:rPr lang="en-US" altLang="ko-KR" sz="2400" dirty="0"/>
              <a:t>cell </a:t>
            </a:r>
            <a:r>
              <a:rPr lang="ko-KR" altLang="en-US" sz="2400" dirty="0"/>
              <a:t>검색</a:t>
            </a:r>
            <a:endParaRPr lang="en-US" altLang="ko-KR" sz="2400" dirty="0"/>
          </a:p>
          <a:p>
            <a:r>
              <a:rPr lang="en-US" altLang="ko-KR" sz="2000" b="1" dirty="0"/>
              <a:t>Input</a:t>
            </a:r>
            <a:r>
              <a:rPr lang="en-US" altLang="ko-KR" sz="2000" dirty="0"/>
              <a:t> : hidden states </a:t>
            </a:r>
            <a:r>
              <a:rPr lang="en-US" altLang="ko-KR" sz="2000" dirty="0" err="1"/>
              <a:t>h_i</a:t>
            </a:r>
            <a:r>
              <a:rPr lang="en-US" altLang="ko-KR" sz="2000" dirty="0"/>
              <a:t>, h_{i-1} or</a:t>
            </a:r>
            <a:r>
              <a:rPr lang="ko-KR" altLang="en-US" sz="2000" dirty="0"/>
              <a:t> 하위 </a:t>
            </a:r>
            <a:r>
              <a:rPr lang="en-US" altLang="ko-KR" sz="2000" dirty="0"/>
              <a:t>layer 2</a:t>
            </a:r>
            <a:r>
              <a:rPr lang="ko-KR" altLang="en-US" sz="2000" dirty="0"/>
              <a:t>개의 </a:t>
            </a:r>
            <a:r>
              <a:rPr lang="en-US" altLang="ko-KR" sz="2000" dirty="0"/>
              <a:t>output</a:t>
            </a:r>
          </a:p>
          <a:p>
            <a:r>
              <a:rPr lang="en-US" altLang="ko-KR" sz="2000" b="1" dirty="0"/>
              <a:t>Controller RNN </a:t>
            </a:r>
            <a:r>
              <a:rPr lang="en-US" altLang="ko-KR" sz="2000" dirty="0"/>
              <a:t>: 2</a:t>
            </a:r>
            <a:r>
              <a:rPr lang="ko-KR" altLang="en-US" sz="2000" dirty="0"/>
              <a:t>개의 </a:t>
            </a:r>
            <a:r>
              <a:rPr lang="en-US" altLang="ko-KR" sz="2000" dirty="0"/>
              <a:t>input -&gt; convolutional cell </a:t>
            </a:r>
            <a:r>
              <a:rPr lang="ko-KR" altLang="en-US" sz="2000" dirty="0"/>
              <a:t>구조 예측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실험에서 설정한 </a:t>
            </a:r>
            <a:r>
              <a:rPr lang="en-US" altLang="ko-KR" sz="2000" dirty="0"/>
              <a:t>block</a:t>
            </a:r>
            <a:r>
              <a:rPr lang="ko-KR" altLang="en-US" sz="2000" dirty="0"/>
              <a:t>수 </a:t>
            </a:r>
            <a:r>
              <a:rPr lang="en-US" altLang="ko-KR" sz="2000" dirty="0"/>
              <a:t>B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b="1" dirty="0"/>
              <a:t>5</a:t>
            </a:r>
          </a:p>
          <a:p>
            <a:r>
              <a:rPr lang="en-US" altLang="ko-KR" sz="2000" dirty="0"/>
              <a:t>Block </a:t>
            </a:r>
            <a:r>
              <a:rPr lang="ko-KR" altLang="en-US" sz="2000" dirty="0"/>
              <a:t>당 결정하는 </a:t>
            </a:r>
            <a:r>
              <a:rPr lang="en-US" altLang="ko-KR" sz="2000" dirty="0"/>
              <a:t>discrete</a:t>
            </a:r>
            <a:r>
              <a:rPr lang="ko-KR" altLang="en-US" sz="2000" dirty="0"/>
              <a:t>한 </a:t>
            </a:r>
            <a:r>
              <a:rPr lang="en-US" altLang="ko-KR" sz="2000" dirty="0"/>
              <a:t>parameter : 5</a:t>
            </a:r>
            <a:r>
              <a:rPr lang="ko-KR" altLang="en-US" sz="2000" dirty="0"/>
              <a:t>개 </a:t>
            </a:r>
            <a:r>
              <a:rPr lang="en-US" altLang="ko-KR" sz="2000" dirty="0"/>
              <a:t>(block</a:t>
            </a:r>
            <a:r>
              <a:rPr lang="ko-KR" altLang="en-US" sz="2000" dirty="0"/>
              <a:t> </a:t>
            </a:r>
            <a:r>
              <a:rPr lang="ko-KR" altLang="en-US" sz="2000"/>
              <a:t>구성 요소</a:t>
            </a:r>
            <a:r>
              <a:rPr lang="en-US" altLang="ko-KR" sz="2000"/>
              <a:t>).. </a:t>
            </a:r>
            <a:r>
              <a:rPr lang="en-US" altLang="ko-KR" sz="2000" dirty="0" err="1"/>
              <a:t>Softmax</a:t>
            </a:r>
            <a:r>
              <a:rPr lang="ko-KR" altLang="en-US" sz="2000" dirty="0"/>
              <a:t>에 의해 선택됨 </a:t>
            </a:r>
            <a:endParaRPr lang="en-US" altLang="ko-KR" sz="2000" dirty="0"/>
          </a:p>
          <a:p>
            <a:r>
              <a:rPr lang="ko-KR" altLang="en-US" sz="2000" dirty="0"/>
              <a:t>한 </a:t>
            </a:r>
            <a:r>
              <a:rPr lang="en-US" altLang="ko-KR" sz="2000" dirty="0"/>
              <a:t>convolutional cell</a:t>
            </a:r>
            <a:r>
              <a:rPr lang="ko-KR" altLang="en-US" sz="2000" dirty="0"/>
              <a:t>의 구조 </a:t>
            </a:r>
            <a:r>
              <a:rPr lang="en-US" altLang="ko-KR" sz="2000" dirty="0"/>
              <a:t>: B(5)</a:t>
            </a:r>
            <a:r>
              <a:rPr lang="ko-KR" altLang="en-US" sz="2000" dirty="0"/>
              <a:t>개의 </a:t>
            </a:r>
            <a:r>
              <a:rPr lang="en-US" altLang="ko-KR" sz="2000" dirty="0"/>
              <a:t>block + 5*B</a:t>
            </a:r>
            <a:r>
              <a:rPr lang="ko-KR" altLang="en-US" sz="2000" dirty="0"/>
              <a:t>개의 </a:t>
            </a:r>
            <a:r>
              <a:rPr lang="en-US" altLang="ko-KR" sz="2000" dirty="0" err="1"/>
              <a:t>softmax</a:t>
            </a:r>
            <a:endParaRPr lang="en-US" altLang="ko-KR" sz="2000" dirty="0"/>
          </a:p>
          <a:p>
            <a:r>
              <a:rPr lang="en-US" altLang="ko-KR" sz="2000" b="1" dirty="0"/>
              <a:t>-&gt; </a:t>
            </a:r>
            <a:r>
              <a:rPr lang="ko-KR" altLang="en-US" sz="2000" b="1" dirty="0"/>
              <a:t>한 </a:t>
            </a:r>
            <a:r>
              <a:rPr lang="en-US" altLang="ko-KR" sz="2000" b="1" dirty="0"/>
              <a:t>net</a:t>
            </a:r>
            <a:r>
              <a:rPr lang="ko-KR" altLang="en-US" sz="2000" b="1" dirty="0"/>
              <a:t>에서</a:t>
            </a:r>
            <a:r>
              <a:rPr lang="en-US" altLang="ko-KR" sz="2000" b="1" dirty="0"/>
              <a:t>.. Reduction cell, normal cell </a:t>
            </a:r>
            <a:r>
              <a:rPr lang="ko-KR" altLang="en-US" sz="2000" b="1" dirty="0" err="1"/>
              <a:t>생성해야하므로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RNN </a:t>
            </a:r>
            <a:r>
              <a:rPr lang="ko-KR" altLang="en-US" sz="2000" b="1" dirty="0"/>
              <a:t>각 </a:t>
            </a:r>
            <a:r>
              <a:rPr lang="en-US" altLang="ko-KR" sz="2000" b="1" dirty="0"/>
              <a:t>layer</a:t>
            </a:r>
            <a:r>
              <a:rPr lang="ko-KR" altLang="en-US" sz="2000" b="1" dirty="0"/>
              <a:t>는 </a:t>
            </a:r>
            <a:r>
              <a:rPr lang="en-US" altLang="ko-KR" sz="2000" b="1" dirty="0"/>
              <a:t>2X5B</a:t>
            </a:r>
            <a:r>
              <a:rPr lang="ko-KR" altLang="en-US" sz="2000" b="1" dirty="0"/>
              <a:t>의 </a:t>
            </a:r>
            <a:r>
              <a:rPr lang="en-US" altLang="ko-KR" sz="2000" b="1" dirty="0" err="1"/>
              <a:t>softmax</a:t>
            </a:r>
            <a:r>
              <a:rPr lang="en-US" altLang="ko-KR" sz="2000" b="1" dirty="0"/>
              <a:t> prediction </a:t>
            </a:r>
            <a:r>
              <a:rPr lang="ko-KR" altLang="en-US" sz="2000" b="1" dirty="0"/>
              <a:t>필요</a:t>
            </a:r>
            <a:endParaRPr lang="en-US" altLang="ko-KR" sz="2000" b="1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73EB27-96F8-BF1A-92B7-173DB0D12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64"/>
          <a:stretch/>
        </p:blipFill>
        <p:spPr>
          <a:xfrm>
            <a:off x="1558682" y="768765"/>
            <a:ext cx="9074636" cy="19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8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1318654-7987-843F-B1DD-03279F79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96E0E39-847B-5611-50F1-CC3FF765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Reinforcement - </a:t>
            </a:r>
            <a:r>
              <a:rPr lang="en-US" altLang="ko-KR" b="1" dirty="0"/>
              <a:t>Search Space</a:t>
            </a:r>
            <a:endParaRPr lang="ko-KR" altLang="en-US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E1512B-9E3E-1CE8-7011-A6E32DD6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9" y="2901390"/>
            <a:ext cx="10515600" cy="3820085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5 step</a:t>
            </a:r>
          </a:p>
          <a:p>
            <a:r>
              <a:rPr lang="en-US" altLang="ko-KR" sz="2000" dirty="0"/>
              <a:t>1. </a:t>
            </a:r>
            <a:r>
              <a:rPr lang="en-US" altLang="ko-KR" sz="2000" dirty="0" err="1"/>
              <a:t>h_i</a:t>
            </a:r>
            <a:r>
              <a:rPr lang="en-US" altLang="ko-KR" sz="2000" dirty="0"/>
              <a:t>, h_{i-1} or</a:t>
            </a:r>
            <a:r>
              <a:rPr lang="ko-KR" altLang="en-US" sz="2000" dirty="0"/>
              <a:t> 이전 블록의 </a:t>
            </a:r>
            <a:r>
              <a:rPr lang="en-US" altLang="ko-KR" sz="2000" dirty="0"/>
              <a:t>hidden state </a:t>
            </a:r>
            <a:r>
              <a:rPr lang="ko-KR" altLang="en-US" sz="2000" dirty="0"/>
              <a:t>중 하나 선택</a:t>
            </a:r>
            <a:endParaRPr lang="en-US" altLang="ko-KR" sz="2000" dirty="0"/>
          </a:p>
          <a:p>
            <a:r>
              <a:rPr lang="en-US" altLang="ko-KR" sz="2000" dirty="0"/>
              <a:t>2. 1</a:t>
            </a:r>
            <a:r>
              <a:rPr lang="ko-KR" altLang="en-US" sz="2000" dirty="0"/>
              <a:t>번과 동일 옵션 중에서 </a:t>
            </a:r>
            <a:r>
              <a:rPr lang="en-US" altLang="ko-KR" sz="2000" dirty="0"/>
              <a:t>2</a:t>
            </a:r>
            <a:r>
              <a:rPr lang="ko-KR" altLang="en-US" sz="2000" dirty="0"/>
              <a:t>번째 </a:t>
            </a:r>
            <a:r>
              <a:rPr lang="en-US" altLang="ko-KR" sz="2000" dirty="0"/>
              <a:t>hidden state </a:t>
            </a:r>
            <a:r>
              <a:rPr lang="ko-KR" altLang="en-US" sz="2000" dirty="0"/>
              <a:t>선택</a:t>
            </a:r>
            <a:endParaRPr lang="en-US" altLang="ko-KR" sz="2000" dirty="0"/>
          </a:p>
          <a:p>
            <a:r>
              <a:rPr lang="en-US" altLang="ko-KR" sz="2000" dirty="0"/>
              <a:t>3. 1</a:t>
            </a:r>
            <a:r>
              <a:rPr lang="ko-KR" altLang="en-US" sz="2000" dirty="0"/>
              <a:t>번에서 선택한 </a:t>
            </a:r>
            <a:r>
              <a:rPr lang="en-US" altLang="ko-KR" sz="2000" dirty="0"/>
              <a:t>hidden state</a:t>
            </a:r>
            <a:r>
              <a:rPr lang="ko-KR" altLang="en-US" sz="2000" dirty="0"/>
              <a:t>에 적용할 연산 선택</a:t>
            </a:r>
            <a:endParaRPr lang="en-US" altLang="ko-KR" sz="2000" dirty="0"/>
          </a:p>
          <a:p>
            <a:r>
              <a:rPr lang="en-US" altLang="ko-KR" sz="2000" dirty="0"/>
              <a:t>4. 2</a:t>
            </a:r>
            <a:r>
              <a:rPr lang="ko-KR" altLang="en-US" sz="2000" dirty="0"/>
              <a:t>에서 선택한 </a:t>
            </a:r>
            <a:r>
              <a:rPr lang="en-US" altLang="ko-KR" sz="2000" dirty="0"/>
              <a:t>hidden state</a:t>
            </a:r>
            <a:r>
              <a:rPr lang="ko-KR" altLang="en-US" sz="2000" dirty="0"/>
              <a:t>에 적용할 연산 선택</a:t>
            </a:r>
            <a:endParaRPr lang="en-US" altLang="ko-KR" sz="2000" dirty="0"/>
          </a:p>
          <a:p>
            <a:r>
              <a:rPr lang="en-US" altLang="ko-KR" sz="2000" dirty="0"/>
              <a:t>5. 3&amp;4 output </a:t>
            </a:r>
            <a:r>
              <a:rPr lang="ko-KR" altLang="en-US" sz="2000" dirty="0"/>
              <a:t>결합 방법 선택 </a:t>
            </a:r>
            <a:r>
              <a:rPr lang="en-US" altLang="ko-KR" sz="2000" dirty="0"/>
              <a:t>-&gt; new hidden state </a:t>
            </a:r>
            <a:r>
              <a:rPr lang="ko-KR" altLang="en-US" sz="2000" dirty="0"/>
              <a:t>생성</a:t>
            </a:r>
            <a:endParaRPr lang="en-US" altLang="ko-KR" sz="2000" dirty="0"/>
          </a:p>
          <a:p>
            <a:pPr lvl="1"/>
            <a:r>
              <a:rPr lang="en-US" altLang="ko-KR" sz="1600" dirty="0"/>
              <a:t>Element-wise or</a:t>
            </a:r>
            <a:r>
              <a:rPr lang="ko-KR" altLang="en-US" sz="1600" dirty="0"/>
              <a:t> </a:t>
            </a:r>
            <a:r>
              <a:rPr lang="en-US" altLang="ko-KR" sz="1600" dirty="0"/>
              <a:t>filter-dimension</a:t>
            </a:r>
            <a:r>
              <a:rPr lang="ko-KR" altLang="en-US" sz="1600" dirty="0"/>
              <a:t> </a:t>
            </a:r>
            <a:r>
              <a:rPr lang="en-US" altLang="ko-KR" sz="1600" dirty="0"/>
              <a:t>concatenation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2000" dirty="0"/>
              <a:t>=&gt; </a:t>
            </a:r>
            <a:r>
              <a:rPr lang="ko-KR" altLang="en-US" sz="2000" dirty="0"/>
              <a:t>이렇게 </a:t>
            </a:r>
            <a:r>
              <a:rPr lang="en-US" altLang="ko-KR" sz="2000" dirty="0"/>
              <a:t>hidden state</a:t>
            </a:r>
            <a:r>
              <a:rPr lang="ko-KR" altLang="en-US" sz="2000" dirty="0"/>
              <a:t>를 생성하여 </a:t>
            </a:r>
            <a:r>
              <a:rPr lang="en-US" altLang="ko-KR" sz="2000" dirty="0"/>
              <a:t>potential</a:t>
            </a:r>
            <a:r>
              <a:rPr lang="ko-KR" altLang="en-US" sz="2000" dirty="0"/>
              <a:t> </a:t>
            </a:r>
            <a:r>
              <a:rPr lang="en-US" altLang="ko-KR" sz="2000" dirty="0"/>
              <a:t>input</a:t>
            </a:r>
            <a:r>
              <a:rPr lang="ko-KR" altLang="en-US" sz="2000" dirty="0"/>
              <a:t>으로 사용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=&gt; Controller RNN</a:t>
            </a:r>
            <a:r>
              <a:rPr lang="ko-KR" altLang="en-US" sz="2000" dirty="0"/>
              <a:t>은 </a:t>
            </a:r>
            <a:r>
              <a:rPr lang="en-US" altLang="ko-KR" sz="2000" dirty="0"/>
              <a:t>5steps</a:t>
            </a:r>
            <a:r>
              <a:rPr lang="ko-KR" altLang="en-US" sz="2000" dirty="0"/>
              <a:t> </a:t>
            </a:r>
            <a:r>
              <a:rPr lang="en-US" altLang="ko-KR" sz="2000" dirty="0"/>
              <a:t>of</a:t>
            </a:r>
            <a:r>
              <a:rPr lang="ko-KR" altLang="en-US" sz="2000" dirty="0"/>
              <a:t> </a:t>
            </a:r>
            <a:r>
              <a:rPr lang="en-US" altLang="ko-KR" sz="2000" dirty="0"/>
              <a:t>prediction</a:t>
            </a:r>
            <a:r>
              <a:rPr lang="ko-KR" altLang="en-US" sz="2000" dirty="0"/>
              <a:t>을 </a:t>
            </a:r>
            <a:r>
              <a:rPr lang="en-US" altLang="ko-KR" sz="2000" dirty="0"/>
              <a:t>Convolution cell</a:t>
            </a:r>
            <a:r>
              <a:rPr lang="ko-KR" altLang="en-US" sz="2000" dirty="0"/>
              <a:t>의 </a:t>
            </a:r>
            <a:r>
              <a:rPr lang="en-US" altLang="ko-KR" sz="2000" dirty="0"/>
              <a:t>B</a:t>
            </a:r>
            <a:r>
              <a:rPr lang="ko-KR" altLang="en-US" sz="2000" dirty="0"/>
              <a:t>개 블록에 대해 반복 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DEA027-9C36-5585-C9FB-029E14B23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222" y="3104267"/>
            <a:ext cx="4766366" cy="2309215"/>
          </a:xfrm>
          <a:prstGeom prst="rect">
            <a:avLst/>
          </a:prstGeom>
        </p:spPr>
      </p:pic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FC49479D-C2F7-FBAE-DAB0-25DDCAFC82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4" r="4845" b="18708"/>
          <a:stretch/>
        </p:blipFill>
        <p:spPr>
          <a:xfrm>
            <a:off x="1855694" y="813753"/>
            <a:ext cx="5351929" cy="24511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6622A6-68F6-7B2D-2770-4214042C0994}"/>
              </a:ext>
            </a:extLst>
          </p:cNvPr>
          <p:cNvSpPr txBox="1"/>
          <p:nvPr/>
        </p:nvSpPr>
        <p:spPr>
          <a:xfrm>
            <a:off x="7853082" y="1801906"/>
            <a:ext cx="310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Controller RNN</a:t>
            </a:r>
            <a:r>
              <a:rPr lang="ko-KR" altLang="en-US" dirty="0"/>
              <a:t>의 작동 단계</a:t>
            </a:r>
          </a:p>
        </p:txBody>
      </p:sp>
    </p:spTree>
    <p:extLst>
      <p:ext uri="{BB962C8B-B14F-4D97-AF65-F5344CB8AC3E}">
        <p14:creationId xmlns:p14="http://schemas.microsoft.com/office/powerpoint/2010/main" val="312783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1318654-7987-843F-B1DD-03279F79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96E0E39-847B-5611-50F1-CC3FF765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Reinforcement - </a:t>
            </a:r>
            <a:r>
              <a:rPr lang="en-US" altLang="ko-KR" b="1" dirty="0"/>
              <a:t>Search Space</a:t>
            </a:r>
            <a:endParaRPr lang="ko-KR" altLang="en-US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E1512B-9E3E-1CE8-7011-A6E32DD6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288" y="1393498"/>
            <a:ext cx="7806017" cy="472080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Reinforcement, Search space </a:t>
            </a:r>
            <a:r>
              <a:rPr lang="ko-KR" altLang="en-US" sz="2400" dirty="0"/>
              <a:t>방법 모두 </a:t>
            </a:r>
            <a:r>
              <a:rPr lang="en-US" altLang="ko-KR" sz="2400" dirty="0" err="1"/>
              <a:t>NASNet</a:t>
            </a:r>
            <a:r>
              <a:rPr lang="en-US" altLang="ko-KR" sz="2400" dirty="0"/>
              <a:t> search space</a:t>
            </a:r>
            <a:r>
              <a:rPr lang="ko-KR" altLang="en-US" sz="2400" dirty="0"/>
              <a:t>에서 아키텍처 찾을 수 있음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성능</a:t>
            </a:r>
            <a:r>
              <a:rPr lang="en-US" altLang="ko-KR" sz="2400" dirty="0"/>
              <a:t>- Cifar-10 : </a:t>
            </a:r>
            <a:r>
              <a:rPr lang="ko-KR" altLang="en-US" sz="2400" dirty="0"/>
              <a:t>강화학습</a:t>
            </a:r>
            <a:r>
              <a:rPr lang="en-US" altLang="ko-KR" sz="2400" dirty="0"/>
              <a:t>&gt;</a:t>
            </a:r>
            <a:r>
              <a:rPr lang="ko-KR" altLang="en-US" sz="2400" dirty="0" err="1"/>
              <a:t>랜덤서치</a:t>
            </a:r>
            <a:endParaRPr lang="en-US" altLang="ko-KR" sz="2400" dirty="0"/>
          </a:p>
          <a:p>
            <a:r>
              <a:rPr lang="ko-KR" altLang="en-US" sz="2400" dirty="0"/>
              <a:t>강화학습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랜덤서치</a:t>
            </a:r>
            <a:r>
              <a:rPr lang="ko-KR" altLang="en-US" sz="2400" dirty="0"/>
              <a:t> 성능차이 크지 않음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=&gt; </a:t>
            </a:r>
            <a:r>
              <a:rPr lang="en-US" altLang="ko-KR" sz="2400" dirty="0" err="1"/>
              <a:t>NASNet</a:t>
            </a:r>
            <a:r>
              <a:rPr lang="en-US" altLang="ko-KR" sz="2400" dirty="0"/>
              <a:t> search space </a:t>
            </a:r>
            <a:r>
              <a:rPr lang="ko-KR" altLang="en-US" sz="2400" dirty="0"/>
              <a:t>잘 구성되어 </a:t>
            </a:r>
            <a:r>
              <a:rPr lang="en-US" altLang="ko-KR" sz="2400" dirty="0"/>
              <a:t>random search</a:t>
            </a:r>
            <a:r>
              <a:rPr lang="ko-KR" altLang="en-US" sz="2400" dirty="0"/>
              <a:t>로도 합리적 </a:t>
            </a:r>
            <a:r>
              <a:rPr lang="ko-KR" altLang="en-US" sz="2400" dirty="0" err="1"/>
              <a:t>아키텍쳐</a:t>
            </a:r>
            <a:r>
              <a:rPr lang="ko-KR" altLang="en-US" sz="2400" dirty="0"/>
              <a:t> 찾을 수 있음</a:t>
            </a:r>
            <a:endParaRPr lang="en-US" altLang="ko-KR" sz="2400" dirty="0"/>
          </a:p>
          <a:p>
            <a:r>
              <a:rPr lang="en-US" altLang="ko-KR" sz="2400" dirty="0"/>
              <a:t>=&gt; </a:t>
            </a:r>
            <a:r>
              <a:rPr lang="ko-KR" altLang="en-US" sz="2400" dirty="0"/>
              <a:t>구체적 상황에 따라 적합한 방법 다름 </a:t>
            </a:r>
            <a:endParaRPr lang="en-US" altLang="ko-KR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1B8802-3454-3BD7-CE6B-33F24CCF0E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568"/>
          <a:stretch/>
        </p:blipFill>
        <p:spPr>
          <a:xfrm>
            <a:off x="7734218" y="2243603"/>
            <a:ext cx="4457782" cy="304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5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E8149B-0BB9-816A-73E1-395446CC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033BF16-E172-7077-0EC9-210FB903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Controller RNN – Convolution Cell</a:t>
            </a:r>
            <a:r>
              <a:rPr lang="ko-KR" altLang="en-US" dirty="0"/>
              <a:t>의 구성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DBC23FD-E4D6-C087-2695-5CC94ACF4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721" y="1225549"/>
            <a:ext cx="7661087" cy="458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82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Inception-v4</Template>
  <TotalTime>109952</TotalTime>
  <Words>549</Words>
  <Application>Microsoft Office PowerPoint</Application>
  <PresentationFormat>와이드스크린</PresentationFormat>
  <Paragraphs>92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NASNet (1)</vt:lpstr>
      <vt:lpstr>Index</vt:lpstr>
      <vt:lpstr>Introduction</vt:lpstr>
      <vt:lpstr>NASNet Architecture</vt:lpstr>
      <vt:lpstr>Reinforcement - Search Space</vt:lpstr>
      <vt:lpstr>Reinforcement - Search Space cell 생성</vt:lpstr>
      <vt:lpstr>Reinforcement - Search Space</vt:lpstr>
      <vt:lpstr>Reinforcement - Search Space</vt:lpstr>
      <vt:lpstr>Controller RNN – Convolution Cell의 구성</vt:lpstr>
      <vt:lpstr>Experiment and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Inception-v4(3)</dc:title>
  <dc:creator>sein choi</dc:creator>
  <cp:lastModifiedBy>sein choi</cp:lastModifiedBy>
  <cp:revision>88</cp:revision>
  <dcterms:created xsi:type="dcterms:W3CDTF">2024-03-07T04:24:07Z</dcterms:created>
  <dcterms:modified xsi:type="dcterms:W3CDTF">2024-06-24T11:02:45Z</dcterms:modified>
</cp:coreProperties>
</file>