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95" r:id="rId3"/>
    <p:sldId id="453" r:id="rId4"/>
    <p:sldId id="452" r:id="rId5"/>
    <p:sldId id="454" r:id="rId6"/>
    <p:sldId id="455" r:id="rId7"/>
    <p:sldId id="456" r:id="rId8"/>
    <p:sldId id="457" r:id="rId9"/>
    <p:sldId id="463" r:id="rId10"/>
    <p:sldId id="459" r:id="rId11"/>
    <p:sldId id="4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0" autoAdjust="0"/>
    <p:restoredTop sz="93697" autoAdjust="0"/>
  </p:normalViewPr>
  <p:slideViewPr>
    <p:cSldViewPr snapToGrid="0">
      <p:cViewPr varScale="1">
        <p:scale>
          <a:sx n="91" d="100"/>
          <a:sy n="9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8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atalog.ngc.nvidia.com/orgs/nvidia/resources/efficientnet_for_pyto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EfficientNet 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EfﬁcientNet: Rethinking Model Scaling for Convolutional Neural Networks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2024-08-05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57E3DEA-015F-9B45-30CA-6DA84266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7" y="2447845"/>
            <a:ext cx="5908475" cy="3800866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5A9B3A-F520-F8CC-E4F3-5F3ED02F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63" y="917919"/>
            <a:ext cx="6164161" cy="1080987"/>
          </a:xfrm>
        </p:spPr>
        <p:txBody>
          <a:bodyPr>
            <a:normAutofit/>
          </a:bodyPr>
          <a:lstStyle/>
          <a:p>
            <a:r>
              <a:rPr lang="en-US" altLang="ko-KR" sz="1600"/>
              <a:t>a6000</a:t>
            </a:r>
            <a:r>
              <a:rPr lang="ko-KR" altLang="en-US" sz="1600"/>
              <a:t>으로 </a:t>
            </a:r>
            <a:r>
              <a:rPr lang="en-US" altLang="ko-KR" sz="1600"/>
              <a:t>100epoch, cifar10</a:t>
            </a:r>
          </a:p>
          <a:p>
            <a:r>
              <a:rPr lang="ko-KR" altLang="en-US" sz="1600"/>
              <a:t>채널 수 변경을 마지막 레이어에서하여 파라미터 수를 줄임</a:t>
            </a:r>
            <a:endParaRPr lang="en-US" altLang="ko-KR" sz="1600"/>
          </a:p>
          <a:p>
            <a:r>
              <a:rPr lang="en-US" altLang="ko-KR" sz="1600"/>
              <a:t>batch size 32-&gt;128</a:t>
            </a:r>
            <a:r>
              <a:rPr lang="ko-KR" altLang="en-US" sz="1600"/>
              <a:t> 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C194E5-2919-3D8D-E856-A8AB1C9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E835C13-AEE9-1C4A-9AB5-B86FEC2B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Cifar10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48BB55-A817-AB78-81E0-98C1225AD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7"/>
          <a:stretch/>
        </p:blipFill>
        <p:spPr>
          <a:xfrm>
            <a:off x="6626010" y="681037"/>
            <a:ext cx="5565990" cy="6040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D0E311-382E-4723-48B5-16DDDAD8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106" y="4910110"/>
            <a:ext cx="3535944" cy="159579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BD314CC-4F63-09C2-8D11-82143A57B419}"/>
              </a:ext>
            </a:extLst>
          </p:cNvPr>
          <p:cNvSpPr/>
          <p:nvPr/>
        </p:nvSpPr>
        <p:spPr>
          <a:xfrm>
            <a:off x="5446404" y="5365646"/>
            <a:ext cx="1574219" cy="40453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9M -&gt; 6M</a:t>
            </a:r>
            <a:r>
              <a:rPr lang="ko-KR" altLang="en-US" sz="1200"/>
              <a:t>으로 </a:t>
            </a:r>
            <a:br>
              <a:rPr lang="en-US" altLang="ko-KR" sz="1200"/>
            </a:br>
            <a:r>
              <a:rPr lang="ko-KR" altLang="en-US" sz="1200"/>
              <a:t>감소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55944C1-634F-BE99-2511-DF137D7E70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575"/>
          <a:stretch/>
        </p:blipFill>
        <p:spPr>
          <a:xfrm>
            <a:off x="2584311" y="1750587"/>
            <a:ext cx="4278944" cy="4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8F12464-2B00-749D-C968-8AF2224EF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473581"/>
              </p:ext>
            </p:extLst>
          </p:nvPr>
        </p:nvGraphicFramePr>
        <p:xfrm>
          <a:off x="291009" y="1408436"/>
          <a:ext cx="11609983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569">
                  <a:extLst>
                    <a:ext uri="{9D8B030D-6E8A-4147-A177-3AD203B41FA5}">
                      <a16:colId xmlns:a16="http://schemas.microsoft.com/office/drawing/2014/main" val="3224822137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1505349454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4240251262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1452125549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1835014689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283954137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921668194"/>
                    </a:ext>
                  </a:extLst>
                </a:gridCol>
              </a:tblGrid>
              <a:tr h="297885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Nasnet </a:t>
                      </a:r>
                      <a:r>
                        <a:rPr lang="ko-KR" altLang="en-US" sz="1600"/>
                        <a:t>설정과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paper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setting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➡️</a:t>
                      </a:r>
                      <a:r>
                        <a:rPr lang="en-US" altLang="ko-KR" sz="1600"/>
                        <a:t>100epochs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파라미터 수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줄임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paper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setting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Nvidia docs setting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Dataset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Cifar-10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Cifar-10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Cifar-10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Cifar-10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ImageNet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ImageNet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epochs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50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50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100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100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40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40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8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Test Loss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0.4556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0.6769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0.5725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0.7304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1.5670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2.1062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69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Test Accuracy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0.8447</a:t>
                      </a:r>
                      <a:endParaRPr lang="ko-KR" altLang="en-US" sz="16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0.7777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0.8296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0.8077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0.6253</a:t>
                      </a:r>
                      <a:endParaRPr lang="ko-KR" altLang="en-US" sz="16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0.5308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Top-5 Accuracy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0.9929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0.9854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0.9885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0.9845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0.8444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0.7598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60656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BFF3E-C310-5582-D5F6-08FD98CE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3F36FF8-2E38-35D3-2DB2-74EF9DC2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0F531D-D4DA-F5CD-06BA-DBD979D58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415" r="-569" b="76814"/>
          <a:stretch/>
        </p:blipFill>
        <p:spPr bwMode="auto">
          <a:xfrm>
            <a:off x="764626" y="5220623"/>
            <a:ext cx="10765222" cy="5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1C841-0BFD-C881-02E4-98872FE751AF}"/>
              </a:ext>
            </a:extLst>
          </p:cNvPr>
          <p:cNvSpPr txBox="1"/>
          <p:nvPr/>
        </p:nvSpPr>
        <p:spPr>
          <a:xfrm>
            <a:off x="764626" y="4777436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논문에서 기재한 </a:t>
            </a:r>
            <a:r>
              <a:rPr lang="en-US" altLang="ko-KR"/>
              <a:t>ImageNet </a:t>
            </a:r>
            <a:r>
              <a:rPr lang="ko-KR" altLang="en-US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55423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초기 설정</a:t>
            </a:r>
            <a:r>
              <a:rPr lang="en-US" altLang="ko-KR"/>
              <a:t> Cifar10 </a:t>
            </a:r>
            <a:r>
              <a:rPr lang="ko-KR" altLang="en-US"/>
              <a:t>결과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Stochastic Depth</a:t>
            </a:r>
          </a:p>
          <a:p>
            <a:pPr>
              <a:lnSpc>
                <a:spcPct val="150000"/>
              </a:lnSpc>
            </a:pPr>
            <a:r>
              <a:rPr lang="en-US" altLang="ko-KR"/>
              <a:t>Training Setting Revision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EfficientNet-Cifar10</a:t>
            </a:r>
          </a:p>
          <a:p>
            <a:pPr>
              <a:lnSpc>
                <a:spcPct val="150000"/>
              </a:lnSpc>
            </a:pPr>
            <a:r>
              <a:rPr lang="en-US" altLang="ko-KR"/>
              <a:t>EfficientNet-ImageNet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F7EF78-63B9-237A-053B-D8061E52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921"/>
            <a:ext cx="9073055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augmentation – rand horizontal filp</a:t>
            </a:r>
            <a:r>
              <a:rPr lang="ko-KR" altLang="en-US" sz="2000"/>
              <a:t>만 적용</a:t>
            </a:r>
            <a:endParaRPr lang="en-US" altLang="ko-KR" sz="2000"/>
          </a:p>
          <a:p>
            <a:r>
              <a:rPr lang="en-US" altLang="ko-KR" sz="2000"/>
              <a:t>stochastic depth, dropout X</a:t>
            </a:r>
          </a:p>
          <a:p>
            <a:r>
              <a:rPr lang="en-US" altLang="ko-KR" sz="2000"/>
              <a:t>SGD NASNet </a:t>
            </a:r>
            <a:r>
              <a:rPr lang="ko-KR" altLang="en-US" sz="2000"/>
              <a:t>학습시와 동일한 설정</a:t>
            </a:r>
            <a:r>
              <a:rPr lang="en-US" altLang="ko-KR" sz="2000"/>
              <a:t>, Cosine Annealing lr scheduler </a:t>
            </a:r>
            <a:r>
              <a:rPr lang="ko-KR" altLang="en-US" sz="2000"/>
              <a:t>사용</a:t>
            </a:r>
            <a:r>
              <a:rPr lang="en-US" altLang="ko-KR" sz="2000"/>
              <a:t>(lr 0.1</a:t>
            </a:r>
            <a:r>
              <a:rPr lang="ko-KR" altLang="en-US" sz="2000"/>
              <a:t>에서 감소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개인서버에서 학습</a:t>
            </a:r>
            <a:endParaRPr lang="en-US" altLang="ko-KR" sz="2000"/>
          </a:p>
          <a:p>
            <a:r>
              <a:rPr lang="en-US" altLang="ko-KR" sz="2000"/>
              <a:t>EfficientNetB0 – Cifar10, 50epochs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01FA6E-4658-A22F-47E9-7BF65E81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724138C-179D-7420-1DF5-E0483CD9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초기 </a:t>
            </a:r>
            <a:r>
              <a:rPr lang="en-US" altLang="ko-KR"/>
              <a:t>Training – Cifar10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A99DC-E003-F2CA-40A8-C283A8FD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" t="6144" r="6056"/>
          <a:stretch/>
        </p:blipFill>
        <p:spPr>
          <a:xfrm>
            <a:off x="5439892" y="2573283"/>
            <a:ext cx="6379780" cy="33188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264B08-8F3B-EF77-F3D2-FA7B8BF4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0" y="3616707"/>
            <a:ext cx="5112847" cy="6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6DA01D-6F60-353E-DEDD-543D954D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30" y="855138"/>
            <a:ext cx="5684170" cy="1836128"/>
          </a:xfrm>
        </p:spPr>
        <p:txBody>
          <a:bodyPr>
            <a:normAutofit/>
          </a:bodyPr>
          <a:lstStyle/>
          <a:p>
            <a:r>
              <a:rPr lang="en-US" altLang="ko-KR" sz="1800"/>
              <a:t>augmentation </a:t>
            </a:r>
            <a:r>
              <a:rPr lang="ko-KR" altLang="en-US" sz="1800"/>
              <a:t>변경</a:t>
            </a:r>
            <a:endParaRPr lang="en-US" altLang="ko-KR" sz="1800"/>
          </a:p>
          <a:p>
            <a:r>
              <a:rPr lang="en-US" altLang="ko-KR" sz="1800"/>
              <a:t>optimizer </a:t>
            </a:r>
            <a:r>
              <a:rPr lang="ko-KR" altLang="en-US" sz="1800"/>
              <a:t>설정</a:t>
            </a:r>
            <a:r>
              <a:rPr lang="en-US" altLang="ko-KR" sz="1800"/>
              <a:t>, learning rate scheduler </a:t>
            </a:r>
            <a:r>
              <a:rPr lang="ko-KR" altLang="en-US" sz="1800"/>
              <a:t>변경</a:t>
            </a:r>
            <a:endParaRPr lang="en-US" altLang="ko-KR" sz="1800"/>
          </a:p>
          <a:p>
            <a:r>
              <a:rPr lang="en-US" altLang="ko-KR" sz="1800"/>
              <a:t>batch normalization momentum </a:t>
            </a:r>
            <a:r>
              <a:rPr lang="ko-KR" altLang="en-US" sz="1800"/>
              <a:t>추가</a:t>
            </a:r>
            <a:endParaRPr lang="en-US" altLang="ko-KR" sz="1800"/>
          </a:p>
          <a:p>
            <a:r>
              <a:rPr lang="en-US" altLang="ko-KR" sz="1800"/>
              <a:t>EfficientNet stage9 kernel size 7-&gt;1, Dropout </a:t>
            </a:r>
            <a:r>
              <a:rPr lang="ko-KR" altLang="en-US" sz="1800"/>
              <a:t>추가</a:t>
            </a:r>
            <a:endParaRPr lang="en-US" altLang="ko-KR" sz="1800"/>
          </a:p>
          <a:p>
            <a:r>
              <a:rPr lang="en-US" altLang="ko-KR" sz="1800"/>
              <a:t>Stochastic Depth </a:t>
            </a:r>
            <a:r>
              <a:rPr lang="ko-KR" altLang="en-US" sz="1800"/>
              <a:t>적용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C24AEA-3290-4285-3E54-AB15E5DD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768861-8969-3C6C-FBB2-D3D1E1E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Training Setting Revision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14E53E-BD85-186C-7101-E72913FE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855138"/>
            <a:ext cx="3777566" cy="1742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D63DC3-846F-B1FD-BC74-E82EDB60D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6" y="2910343"/>
            <a:ext cx="6080007" cy="1836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E1816A-1E39-046E-32C7-7263FAB12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26" y="4880648"/>
            <a:ext cx="7686620" cy="15610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CA540F-529E-A9B9-082D-9C8C5FEDF6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045"/>
          <a:stretch/>
        </p:blipFill>
        <p:spPr>
          <a:xfrm>
            <a:off x="6397710" y="2877181"/>
            <a:ext cx="5667413" cy="197839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8351B6-960F-EADD-5A8D-4B6D7BC63A75}"/>
              </a:ext>
            </a:extLst>
          </p:cNvPr>
          <p:cNvSpPr/>
          <p:nvPr/>
        </p:nvSpPr>
        <p:spPr>
          <a:xfrm>
            <a:off x="4593022" y="3457903"/>
            <a:ext cx="1350352" cy="27156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AutoAugment</a:t>
            </a:r>
            <a:endParaRPr lang="ko-KR" altLang="en-US" sz="13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ED8DB3-24C8-CC4D-EFB5-8522320F35E6}"/>
              </a:ext>
            </a:extLst>
          </p:cNvPr>
          <p:cNvSpPr/>
          <p:nvPr/>
        </p:nvSpPr>
        <p:spPr>
          <a:xfrm>
            <a:off x="3907336" y="5188927"/>
            <a:ext cx="3008474" cy="2552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Optimizer, Learning Rate Scheduler</a:t>
            </a:r>
            <a:endParaRPr lang="ko-KR" altLang="en-US" sz="13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44ED615-3591-E6C9-6C73-3B2E7DD8C323}"/>
              </a:ext>
            </a:extLst>
          </p:cNvPr>
          <p:cNvSpPr/>
          <p:nvPr/>
        </p:nvSpPr>
        <p:spPr>
          <a:xfrm>
            <a:off x="10202329" y="3441983"/>
            <a:ext cx="1256577" cy="2552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kernel size</a:t>
            </a:r>
            <a:endParaRPr lang="ko-KR" altLang="en-US" sz="13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5279D73-E9EB-2797-21C6-E7DD143C0CC5}"/>
              </a:ext>
            </a:extLst>
          </p:cNvPr>
          <p:cNvSpPr/>
          <p:nvPr/>
        </p:nvSpPr>
        <p:spPr>
          <a:xfrm>
            <a:off x="9335518" y="1138251"/>
            <a:ext cx="1698011" cy="40631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28M -&gt; 9M</a:t>
            </a:r>
            <a:r>
              <a:rPr lang="ko-KR" altLang="en-US" sz="1300"/>
              <a:t>으로 파라미터 수 감소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36123A-D2D5-B84D-31BB-865852D1DAAA}"/>
              </a:ext>
            </a:extLst>
          </p:cNvPr>
          <p:cNvSpPr/>
          <p:nvPr/>
        </p:nvSpPr>
        <p:spPr>
          <a:xfrm>
            <a:off x="8264465" y="4177415"/>
            <a:ext cx="966951" cy="2552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dropout</a:t>
            </a:r>
            <a:endParaRPr lang="ko-KR" altLang="en-US" sz="13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46446B-600D-9CB9-F4C8-1800802C4F95}"/>
              </a:ext>
            </a:extLst>
          </p:cNvPr>
          <p:cNvSpPr/>
          <p:nvPr/>
        </p:nvSpPr>
        <p:spPr>
          <a:xfrm>
            <a:off x="8715706" y="3626882"/>
            <a:ext cx="1406349" cy="2552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BN</a:t>
            </a:r>
            <a:r>
              <a:rPr lang="ko-KR" altLang="en-US" sz="1200"/>
              <a:t> </a:t>
            </a:r>
            <a:r>
              <a:rPr lang="en-US" altLang="ko-KR" sz="1200"/>
              <a:t>momentum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8811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0A4AC-F8AA-4079-0E1B-707EE3F6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0CA477-DBAA-428F-0F70-77FC3A72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Stochastic Depth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AB8360-96E1-1484-CFCE-7AB9D676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6" y="1025216"/>
            <a:ext cx="7233745" cy="480756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A3C071-B59C-90A0-8446-866E49B2C76C}"/>
              </a:ext>
            </a:extLst>
          </p:cNvPr>
          <p:cNvSpPr/>
          <p:nvPr/>
        </p:nvSpPr>
        <p:spPr>
          <a:xfrm>
            <a:off x="4435366" y="3382912"/>
            <a:ext cx="630620" cy="21162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정의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362EDE-3576-1027-7EE7-E1E527917E5F}"/>
              </a:ext>
            </a:extLst>
          </p:cNvPr>
          <p:cNvSpPr/>
          <p:nvPr/>
        </p:nvSpPr>
        <p:spPr>
          <a:xfrm>
            <a:off x="2779987" y="5385133"/>
            <a:ext cx="1981199" cy="21162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residual </a:t>
            </a:r>
            <a:r>
              <a:rPr lang="ko-KR" altLang="en-US" sz="1200"/>
              <a:t>이전에 적용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3941F-988B-31DF-080A-A6409238255C}"/>
              </a:ext>
            </a:extLst>
          </p:cNvPr>
          <p:cNvSpPr txBox="1"/>
          <p:nvPr/>
        </p:nvSpPr>
        <p:spPr>
          <a:xfrm>
            <a:off x="7556936" y="968618"/>
            <a:ext cx="43512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api; </a:t>
            </a:r>
            <a:r>
              <a:rPr lang="en-US" altLang="ko-KR" sz="1400" b="1"/>
              <a:t>StochasticDepth</a:t>
            </a:r>
            <a:r>
              <a:rPr lang="en-US" altLang="ko-KR" sz="1400"/>
              <a:t> </a:t>
            </a:r>
            <a:r>
              <a:rPr lang="ko-KR" altLang="en-US" sz="1400"/>
              <a:t>활용함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주어진 확률 𝑝에 따라 </a:t>
            </a:r>
            <a:r>
              <a:rPr lang="ko-KR" altLang="en-US" sz="1400" b="1"/>
              <a:t>입력 텐서의 일부를 무작위로 0으로 설정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학습 중일 때만 적용되며, mode에 따라 전체 배치를 드롭하거나 개별 행을 드롭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57307-93A2-E22C-F29A-FF34086F91ED}"/>
              </a:ext>
            </a:extLst>
          </p:cNvPr>
          <p:cNvSpPr txBox="1"/>
          <p:nvPr/>
        </p:nvSpPr>
        <p:spPr>
          <a:xfrm>
            <a:off x="7556936" y="2306335"/>
            <a:ext cx="435128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&lt;mode&gt;</a:t>
            </a:r>
          </a:p>
          <a:p>
            <a:pPr marL="285750" indent="-285750">
              <a:buFontTx/>
              <a:buChar char="-"/>
            </a:pPr>
            <a:r>
              <a:rPr lang="en-US" altLang="ko-KR" sz="1400" b="1"/>
              <a:t>row</a:t>
            </a:r>
            <a:r>
              <a:rPr lang="en-US" altLang="ko-KR" sz="1400"/>
              <a:t> : </a:t>
            </a:r>
            <a:r>
              <a:rPr lang="ko-KR" altLang="en-US" sz="1400"/>
              <a:t>입력 텐서의 각 행</a:t>
            </a:r>
            <a:r>
              <a:rPr lang="en-US" altLang="ko-KR" sz="1400"/>
              <a:t>(</a:t>
            </a: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배치 내의 각 샘플</a:t>
            </a:r>
            <a:r>
              <a:rPr lang="en-US" altLang="ko-KR" sz="1400"/>
              <a:t>)</a:t>
            </a:r>
            <a:r>
              <a:rPr lang="ko-KR" altLang="en-US" sz="1400"/>
              <a:t>이 독립적으로 드롭</a:t>
            </a:r>
            <a:endParaRPr lang="en-US" altLang="ko-KR" sz="1400"/>
          </a:p>
          <a:p>
            <a:pPr marL="742950" lvl="1" indent="-285750">
              <a:buFontTx/>
              <a:buChar char="-"/>
            </a:pPr>
            <a:r>
              <a:rPr lang="ko-KR" altLang="en-US" sz="1200"/>
              <a:t>샘플별 다양성을 높여 더 세밀한 학습을 가능하게 하지만</a:t>
            </a:r>
            <a:r>
              <a:rPr lang="en-US" altLang="ko-KR" sz="1200"/>
              <a:t>, </a:t>
            </a:r>
            <a:r>
              <a:rPr lang="ko-KR" altLang="en-US" sz="1200"/>
              <a:t>복잡성과 불안정성이 증가</a:t>
            </a:r>
            <a:endParaRPr lang="en-US" altLang="ko-KR" sz="1200"/>
          </a:p>
          <a:p>
            <a:pPr marL="285750" indent="-285750">
              <a:buFontTx/>
              <a:buChar char="-"/>
            </a:pPr>
            <a:r>
              <a:rPr lang="en-US" altLang="ko-KR" sz="1400" b="1"/>
              <a:t>batch</a:t>
            </a:r>
            <a:r>
              <a:rPr lang="en-US" altLang="ko-KR" sz="1400"/>
              <a:t> : </a:t>
            </a:r>
            <a:r>
              <a:rPr lang="ko-KR" altLang="en-US" sz="1400"/>
              <a:t>입력 텐서 전체가 한꺼번에 드롭</a:t>
            </a:r>
            <a:endParaRPr lang="en-US" altLang="ko-KR" sz="1400"/>
          </a:p>
          <a:p>
            <a:pPr marL="742950" lvl="1" indent="-285750">
              <a:buFontTx/>
              <a:buChar char="-"/>
            </a:pPr>
            <a:r>
              <a:rPr lang="ko-KR" altLang="en-US" sz="1200"/>
              <a:t>구현이 간단하고 일관성이 높지만</a:t>
            </a:r>
            <a:r>
              <a:rPr lang="en-US" altLang="ko-KR" sz="1200"/>
              <a:t>, </a:t>
            </a:r>
            <a:r>
              <a:rPr lang="ko-KR" altLang="en-US" sz="1200"/>
              <a:t>데이터의 다양성을 충분히 반영하지 못할 수 있음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36A37-1A5B-9E67-72B6-C3244AD6D4F3}"/>
              </a:ext>
            </a:extLst>
          </p:cNvPr>
          <p:cNvSpPr txBox="1"/>
          <p:nvPr/>
        </p:nvSpPr>
        <p:spPr>
          <a:xfrm>
            <a:off x="7556936" y="4427207"/>
            <a:ext cx="43512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/>
              <a:t>StochasticDepth</a:t>
            </a:r>
            <a:r>
              <a:rPr lang="en-US" altLang="ko-KR" sz="1400"/>
              <a:t> :</a:t>
            </a:r>
            <a:r>
              <a:rPr lang="ko-KR" altLang="en-US" sz="1400"/>
              <a:t> 주로 </a:t>
            </a:r>
            <a:r>
              <a:rPr lang="en-US" altLang="ko-KR" sz="1400"/>
              <a:t>Residual Networks</a:t>
            </a:r>
            <a:r>
              <a:rPr lang="ko-KR" altLang="en-US" sz="1400"/>
              <a:t>에서 사용</a:t>
            </a:r>
            <a:r>
              <a:rPr lang="en-US" altLang="ko-KR" sz="1400"/>
              <a:t>, </a:t>
            </a:r>
            <a:r>
              <a:rPr lang="ko-KR" altLang="en-US" sz="1400"/>
              <a:t>학습 중에 레이어 또는 블록 전체를 무작위로 생략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 b="1"/>
              <a:t>Dropout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뉴런 단위에서 무작위로 일부 뉴런을 생략</a:t>
            </a:r>
          </a:p>
        </p:txBody>
      </p:sp>
    </p:spTree>
    <p:extLst>
      <p:ext uri="{BB962C8B-B14F-4D97-AF65-F5344CB8AC3E}">
        <p14:creationId xmlns:p14="http://schemas.microsoft.com/office/powerpoint/2010/main" val="4438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5A9B3A-F520-F8CC-E4F3-5F3ED02F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94" y="101027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a6000</a:t>
            </a:r>
            <a:r>
              <a:rPr lang="ko-KR" altLang="en-US" sz="2000"/>
              <a:t>으로 </a:t>
            </a:r>
            <a:r>
              <a:rPr lang="en-US" altLang="ko-KR" sz="2000"/>
              <a:t>50epoch, cifar10</a:t>
            </a:r>
          </a:p>
          <a:p>
            <a:r>
              <a:rPr lang="en-US" altLang="ko-KR" sz="2000"/>
              <a:t>batch size 32</a:t>
            </a:r>
          </a:p>
          <a:p>
            <a:endParaRPr lang="en-US" altLang="ko-KR" sz="200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2000"/>
              <a:t>100epoch</a:t>
            </a:r>
            <a:r>
              <a:rPr lang="ko-KR" altLang="en-US" sz="2000"/>
              <a:t>으로 학습하면 </a:t>
            </a:r>
            <a:r>
              <a:rPr lang="en-US" altLang="ko-KR" sz="2000"/>
              <a:t>acc </a:t>
            </a:r>
            <a:r>
              <a:rPr lang="ko-KR" altLang="en-US" sz="2000"/>
              <a:t>더 올라갈 가능성 보임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C194E5-2919-3D8D-E856-A8AB1C9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E835C13-AEE9-1C4A-9AB5-B86FEC2B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Cifar10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2BF47-03BD-CC4B-6839-6BB3DB4A4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96"/>
          <a:stretch/>
        </p:blipFill>
        <p:spPr>
          <a:xfrm>
            <a:off x="314517" y="3663812"/>
            <a:ext cx="7589264" cy="25674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0C8A6B-0BB1-6EFE-6B31-5A91E8A7B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16" y="2084960"/>
            <a:ext cx="4840006" cy="504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B621F-4246-55E9-CD64-DF4BBBFD7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04" r="49750"/>
          <a:stretch/>
        </p:blipFill>
        <p:spPr>
          <a:xfrm>
            <a:off x="7903781" y="3709890"/>
            <a:ext cx="3841572" cy="22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5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5A9B3A-F520-F8CC-E4F3-5F3ED02F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8" y="95996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a6000</a:t>
            </a:r>
            <a:r>
              <a:rPr lang="ko-KR" altLang="en-US" sz="2000"/>
              <a:t>으로 </a:t>
            </a:r>
            <a:r>
              <a:rPr lang="en-US" altLang="ko-KR" sz="2000"/>
              <a:t>100epoch, cifar10</a:t>
            </a:r>
          </a:p>
          <a:p>
            <a:r>
              <a:rPr lang="en-US" altLang="ko-KR" sz="2000"/>
              <a:t>batch size 32 -&gt; 128 (</a:t>
            </a:r>
            <a:r>
              <a:rPr lang="ko-KR" altLang="en-US" sz="2000"/>
              <a:t>시간 단축 위함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C194E5-2919-3D8D-E856-A8AB1C9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E835C13-AEE9-1C4A-9AB5-B86FEC2B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Cifar10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7D088-3B12-7D2C-FC5E-C3FAAB49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234" y="959960"/>
            <a:ext cx="3777566" cy="1742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9ED552-50F9-B676-C491-76A1F550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9" y="1879422"/>
            <a:ext cx="7163905" cy="46594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CEE0BE-4578-020F-97BE-1B98B6495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414" y="3119290"/>
            <a:ext cx="4400386" cy="4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F677A9-1C72-1C09-23CF-6F6DEF28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980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/>
              <a:t>Cifar-10</a:t>
            </a:r>
            <a:r>
              <a:rPr lang="ko-KR" altLang="en-US" sz="1800"/>
              <a:t>에서 학습추이 올라와 동일모델로 </a:t>
            </a:r>
            <a:r>
              <a:rPr lang="en-US" altLang="ko-KR" sz="1800"/>
              <a:t>ImageNet</a:t>
            </a:r>
            <a:r>
              <a:rPr lang="ko-KR" altLang="en-US" sz="1800"/>
              <a:t>진행</a:t>
            </a:r>
            <a:endParaRPr lang="en-US" altLang="ko-KR" sz="1800"/>
          </a:p>
          <a:p>
            <a:r>
              <a:rPr lang="en-US" altLang="ko-KR" sz="1800"/>
              <a:t>40epochs,</a:t>
            </a:r>
            <a:r>
              <a:rPr lang="ko-KR" altLang="en-US" sz="1800"/>
              <a:t> </a:t>
            </a:r>
            <a:r>
              <a:rPr lang="en-US" altLang="ko-KR" sz="1800"/>
              <a:t>a6000</a:t>
            </a:r>
          </a:p>
          <a:p>
            <a:r>
              <a:rPr lang="en-US" altLang="ko-KR" sz="1800"/>
              <a:t>batch size 128</a:t>
            </a:r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7D6706-7F20-C774-3D0E-B05A47A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00475C-B137-A774-0A4F-EBE29BF6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- ImageNet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FCB915-8359-5CE2-A5A3-F046557D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1" y="2039007"/>
            <a:ext cx="5283141" cy="46488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673313-8CEE-8465-E0F6-CA0927CB1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948" y="1760956"/>
            <a:ext cx="5367037" cy="48079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7218A2-671F-DD22-ED00-61B27B12D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751" y="940437"/>
            <a:ext cx="4619554" cy="5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8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F677A9-1C72-1C09-23CF-6F6DEF28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62" y="767296"/>
            <a:ext cx="10515600" cy="1184262"/>
          </a:xfrm>
        </p:spPr>
        <p:txBody>
          <a:bodyPr>
            <a:normAutofit/>
          </a:bodyPr>
          <a:lstStyle/>
          <a:p>
            <a:r>
              <a:rPr lang="en-US" altLang="ko-KR" sz="2000"/>
              <a:t>40epochs,</a:t>
            </a:r>
            <a:r>
              <a:rPr lang="ko-KR" altLang="en-US" sz="2000"/>
              <a:t> </a:t>
            </a:r>
            <a:r>
              <a:rPr lang="en-US" altLang="ko-KR" sz="2000"/>
              <a:t>a6000</a:t>
            </a:r>
            <a:r>
              <a:rPr lang="ko-KR" altLang="en-US" sz="2000"/>
              <a:t> 진행</a:t>
            </a:r>
            <a:endParaRPr lang="en-US" altLang="ko-KR" sz="2000"/>
          </a:p>
          <a:p>
            <a:r>
              <a:rPr lang="en-US" altLang="ko-KR" sz="2000"/>
              <a:t>batch size 128</a:t>
            </a:r>
          </a:p>
          <a:p>
            <a:r>
              <a:rPr lang="en-US" altLang="ko-KR" sz="2000"/>
              <a:t>nvidia </a:t>
            </a:r>
            <a:r>
              <a:rPr lang="ko-KR" altLang="en-US" sz="2000"/>
              <a:t>문서 참고하여 실험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7D6706-7F20-C774-3D0E-B05A47A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00475C-B137-A774-0A4F-EBE29BF6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- ImageNet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5B389-F11D-0492-AEF9-BEA8073CD400}"/>
              </a:ext>
            </a:extLst>
          </p:cNvPr>
          <p:cNvSpPr txBox="1"/>
          <p:nvPr/>
        </p:nvSpPr>
        <p:spPr>
          <a:xfrm>
            <a:off x="4251435" y="753463"/>
            <a:ext cx="7102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hlinkClick r:id="rId2"/>
              </a:rPr>
              <a:t>https://catalog.ngc.nvidia.com/orgs/nvidia/resources/efficientnet_for_pytorch</a:t>
            </a: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6DE316-B526-2B66-F996-36CD9338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59" y="1118918"/>
            <a:ext cx="4763541" cy="521239"/>
          </a:xfrm>
          <a:prstGeom prst="rect">
            <a:avLst/>
          </a:prstGeom>
        </p:spPr>
      </p:pic>
      <p:pic>
        <p:nvPicPr>
          <p:cNvPr id="10" name="그림 9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BF2C0C4C-432B-510C-BD6E-6C673D6E1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2177875"/>
            <a:ext cx="6701522" cy="44676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191F8F-E1CB-4526-E82D-84E1966D7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422" y="4519330"/>
            <a:ext cx="543000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136684</TotalTime>
  <Words>411</Words>
  <Application>Microsoft Office PowerPoint</Application>
  <PresentationFormat>와이드스크린</PresentationFormat>
  <Paragraphs>125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EfficientNet (3)</vt:lpstr>
      <vt:lpstr>Index</vt:lpstr>
      <vt:lpstr>초기 Training – Cifar10</vt:lpstr>
      <vt:lpstr>Training Setting Revision</vt:lpstr>
      <vt:lpstr> Stochastic Depth</vt:lpstr>
      <vt:lpstr>EfficientNet – Cifar10</vt:lpstr>
      <vt:lpstr>EfficientNet – Cifar10</vt:lpstr>
      <vt:lpstr>EfficientNet - ImageNet</vt:lpstr>
      <vt:lpstr>EfficientNet - ImageNet</vt:lpstr>
      <vt:lpstr>EfficientNet – Cifar10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145</cp:revision>
  <dcterms:created xsi:type="dcterms:W3CDTF">2024-03-07T04:24:07Z</dcterms:created>
  <dcterms:modified xsi:type="dcterms:W3CDTF">2024-08-05T05:43:41Z</dcterms:modified>
</cp:coreProperties>
</file>