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99" r:id="rId3"/>
    <p:sldId id="301" r:id="rId4"/>
    <p:sldId id="300" r:id="rId5"/>
    <p:sldId id="304" r:id="rId6"/>
    <p:sldId id="305" r:id="rId7"/>
    <p:sldId id="274" r:id="rId8"/>
    <p:sldId id="303"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89542" autoAdjust="0"/>
  </p:normalViewPr>
  <p:slideViewPr>
    <p:cSldViewPr snapToGrid="0">
      <p:cViewPr varScale="1">
        <p:scale>
          <a:sx n="66" d="100"/>
          <a:sy n="66" d="100"/>
        </p:scale>
        <p:origin x="1190"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65E50-7285-43B0-AC8C-2C9FA9A15478}"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A101A-2B3C-48E1-8CCF-A3FC5D673B3E}" type="slidenum">
              <a:rPr lang="en-US" smtClean="0"/>
              <a:t>‹#›</a:t>
            </a:fld>
            <a:endParaRPr lang="en-US"/>
          </a:p>
        </p:txBody>
      </p:sp>
    </p:spTree>
    <p:extLst>
      <p:ext uri="{BB962C8B-B14F-4D97-AF65-F5344CB8AC3E}">
        <p14:creationId xmlns:p14="http://schemas.microsoft.com/office/powerpoint/2010/main" val="99407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AD49CB84-80C3-5015-9167-0C82668DA0E1}"/>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9B508DF1-C5A8-DF47-1321-9B5BCF85CE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712470EF-91C6-8304-41F8-A6BC17C7403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421688A1-92D5-FE9D-5636-CAED05D7E5C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65799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537B92F8-8B8E-0856-C34F-899FF55A0969}"/>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1BA23763-1418-B797-5CFC-F654E6E05B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DCBDDADA-1FB9-B521-E7BF-4319BD2EBF26}"/>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27D0DEFC-10D9-7A13-A2A8-7B9E5CD39E4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99662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13B3F87F-6464-F67A-D7D8-2957E28F1818}"/>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BF5942EB-47DD-D4DB-48A8-6745600AB9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C8D93028-15B9-47AD-932C-0D5AE5E4E7C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6D20C0AC-75B4-4D02-953C-132B4F44BF7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27667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6EE98725-DEF8-D05B-A234-05FDACDE1F10}"/>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857B94AA-A1F3-46C9-416B-0735112C155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A1270F35-7FD7-93C0-EA00-761CAFA1C72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45BDD2C6-F74A-28F6-386A-AD372DE1EC1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08621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3114B459-D424-6B10-6766-8BCFE21B75D9}"/>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D7E9A172-96E5-FA39-A703-0FC67CBC821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24748530-B3AD-EA4E-A582-86B9D9B7032B}"/>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B885254C-F8CF-A967-67B5-3C2AB714489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92636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C049F3CB-736A-1355-1FA3-9482B1813062}"/>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ED0B9677-BCDB-8CD6-397C-D29E060C02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F932FCC1-02A7-98A1-B2BB-E7727F373C4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138B179B-434F-1D4E-13C6-888A0C1D012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116828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D4B47452-B8E6-02E8-B819-DE9720D2DA36}"/>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9DB18D48-7146-1D7A-B0AA-FA4D782165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8B3F5BCF-A756-AA24-A7DD-69D7506FC08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3D568FD8-0CA9-8E7C-D28E-DF6C8E69820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31163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3BB7EC99-546E-C51B-43A2-370D6A74F123}"/>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DAEBECA7-64D1-49FE-1DC0-E105EAD6DF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043B53CB-7FBA-57F4-12AC-D79C23F9E9C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6A100DEB-4E1A-3AC3-634E-50B2301295D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28088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1B3F8FD3-53C6-3E03-2735-288FEBB9F3DE}"/>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6FCAF217-53C1-B5D9-041D-A473C8FA49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55A08073-FA88-D7B4-E406-46653A7752E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CAC4606B-9484-576D-DB09-32EE99340730}"/>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341138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A631-A62F-E223-303A-9C89E9CC2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F6AE5B-4928-8F3F-C780-6C1C88C13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41DFC-642B-23D3-D5B1-F64142A6E508}"/>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340E466B-AE47-0ABE-B782-F998821E4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F3971-75CC-C04B-151C-D2209C6C29FE}"/>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177979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E0B8-6332-C598-B481-D54746103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ACAAF7-D308-55E3-28C4-582AB8B7C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7BA26-8513-9792-57FC-A08C0030FC8D}"/>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FA51C376-6C6C-D889-7407-23103C26B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927E1-C5D5-E0C4-EAC1-1FC6D5F1465B}"/>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68404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49B34C-CF78-E1A8-107A-09BD56ECC2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E3D42E-D23C-57D2-2108-C8433D5E3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01D35-A2B9-B978-F02A-B6F271938115}"/>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CE30042A-FDF6-A559-55F1-88F386829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7AD17-3F11-616D-4FAC-FB2FF5EC1F9C}"/>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403718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2EDD-A4D0-1853-8AAD-19B26FE34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384E1-AC1B-AA04-725C-C1DDD3DFD2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AF22B-300C-2FE1-1C47-B7A6A223CDB9}"/>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9DDFB85D-72C9-9677-D78C-6B2BEB2B1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95382-11BE-85AA-5591-78F2A8297B12}"/>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230997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8FBE-159C-8030-B2C8-8EC833ED6B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00451C-D493-8386-6725-44AEE90166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C8E75-E601-4073-2978-BA6C38BF444F}"/>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9BF5793B-8610-0C8B-58B5-19BBD0007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1CDE9-4AAB-0F79-32C9-F7FD7AE4F12C}"/>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50708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A0C-34B9-3FEB-6975-9090D9AB0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B7E6-7301-05C4-399A-79E9B0BB50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997A0-CD9A-E936-D846-624E7AAF62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8762F-A642-466D-080E-B47FA0FA0A6B}"/>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6" name="Footer Placeholder 5">
            <a:extLst>
              <a:ext uri="{FF2B5EF4-FFF2-40B4-BE49-F238E27FC236}">
                <a16:creationId xmlns:a16="http://schemas.microsoft.com/office/drawing/2014/main" id="{E728FC3D-6E64-D67F-9752-C1CC6C576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51F4D-8B05-2AF8-0131-043549ACE325}"/>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99246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0ED6-C170-9157-170F-3ACC89D5DA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4EE46-ED3F-5A0F-8156-E31C331C2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29347B-7D8B-2023-D5AA-12063661D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097508-0343-7CC2-2613-4945B8147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C1115-A54D-CB9E-4D6F-82567117B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2B6966-20D6-8441-5BC6-7FE13BBF0EC7}"/>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8" name="Footer Placeholder 7">
            <a:extLst>
              <a:ext uri="{FF2B5EF4-FFF2-40B4-BE49-F238E27FC236}">
                <a16:creationId xmlns:a16="http://schemas.microsoft.com/office/drawing/2014/main" id="{E65BE078-0C5D-B07D-46DB-316C6C647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8B9F11-4818-AE2C-B42A-45096B07DD58}"/>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295298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CF40-1F4C-D4EF-AE9A-5D3AE60D44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1DE76-F0B9-1D46-C35A-01BA0B196077}"/>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4" name="Footer Placeholder 3">
            <a:extLst>
              <a:ext uri="{FF2B5EF4-FFF2-40B4-BE49-F238E27FC236}">
                <a16:creationId xmlns:a16="http://schemas.microsoft.com/office/drawing/2014/main" id="{F9F6E0A5-DBF3-7388-F3FB-35BB9D26A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805D57-4850-847B-92F6-E67C3E7D08EC}"/>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195513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8B78D-3F6C-229C-D30D-5FA74601279A}"/>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3" name="Footer Placeholder 2">
            <a:extLst>
              <a:ext uri="{FF2B5EF4-FFF2-40B4-BE49-F238E27FC236}">
                <a16:creationId xmlns:a16="http://schemas.microsoft.com/office/drawing/2014/main" id="{BC5157F2-6182-3083-28AD-59740ADEB5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4F5AF0-8E2B-C5B7-C6A8-A9A0DC95B25D}"/>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8508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CF6F-4627-8297-7415-EC1981DE0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BE7B16-DB5F-5A49-215E-8CA35C56F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8E8532-87F7-B2CC-3B5E-9EEF074BD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A73EA-6918-C056-4851-2AD0BC1E45CB}"/>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6" name="Footer Placeholder 5">
            <a:extLst>
              <a:ext uri="{FF2B5EF4-FFF2-40B4-BE49-F238E27FC236}">
                <a16:creationId xmlns:a16="http://schemas.microsoft.com/office/drawing/2014/main" id="{F7A3D48D-834D-E92D-BA18-36611A663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17921-B075-0D00-D39C-BA16E1D496ED}"/>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75106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F6AD-C8D3-8DD3-A10A-9BA274720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C5AE9-1660-34C6-EC3B-EFFF1CC7D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EBB898-78B0-2996-31B8-337040E92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E2F28-4644-73FB-D0E9-394C3619F3A3}"/>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6" name="Footer Placeholder 5">
            <a:extLst>
              <a:ext uri="{FF2B5EF4-FFF2-40B4-BE49-F238E27FC236}">
                <a16:creationId xmlns:a16="http://schemas.microsoft.com/office/drawing/2014/main" id="{EE7DEED9-785F-97ED-BEBA-4C2C7ABD0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96AD9-CC78-FE32-FC10-62B781437067}"/>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40999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C388-E73D-EFF9-A888-7E682C9FC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189314-C4FE-B8E4-20F6-B199D02CF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E77FA-BEC7-EE29-B721-0A841BE10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FD90CD1E-F9E2-F82E-D465-F5A64F5D3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A04330E-CE97-5B47-4CAD-4C1B06070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F1048D-D325-4DDF-99B1-746831B3A95A}" type="slidenum">
              <a:rPr lang="en-US" smtClean="0"/>
              <a:t>‹#›</a:t>
            </a:fld>
            <a:endParaRPr lang="en-US"/>
          </a:p>
        </p:txBody>
      </p:sp>
    </p:spTree>
    <p:extLst>
      <p:ext uri="{BB962C8B-B14F-4D97-AF65-F5344CB8AC3E}">
        <p14:creationId xmlns:p14="http://schemas.microsoft.com/office/powerpoint/2010/main" val="18895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B3C302AB-6A14-2332-82A7-A401C8F8E379}"/>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46C6F428-2D87-783E-DF89-C32ED99B4AF2}"/>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5" name="Picture 4" descr="A person with a circuit board&#10;&#10;AI-generated content may be incorrect.">
            <a:extLst>
              <a:ext uri="{FF2B5EF4-FFF2-40B4-BE49-F238E27FC236}">
                <a16:creationId xmlns:a16="http://schemas.microsoft.com/office/drawing/2014/main" id="{AEFC5F25-E8BD-1BD1-E8D5-77BF1388853F}"/>
              </a:ext>
            </a:extLst>
          </p:cNvPr>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tretch>
            <a:fillRect/>
          </a:stretch>
        </p:blipFill>
        <p:spPr>
          <a:xfrm>
            <a:off x="438454" y="244569"/>
            <a:ext cx="5238732" cy="5238732"/>
          </a:xfrm>
          <a:prstGeom prst="rect">
            <a:avLst/>
          </a:prstGeom>
          <a:effectLst>
            <a:softEdge rad="508000"/>
          </a:effectLst>
        </p:spPr>
      </p:pic>
      <p:sp>
        <p:nvSpPr>
          <p:cNvPr id="6" name="Google Shape;887;p12">
            <a:extLst>
              <a:ext uri="{FF2B5EF4-FFF2-40B4-BE49-F238E27FC236}">
                <a16:creationId xmlns:a16="http://schemas.microsoft.com/office/drawing/2014/main" id="{FA94B984-347C-AB46-854B-42532DBB0746}"/>
              </a:ext>
            </a:extLst>
          </p:cNvPr>
          <p:cNvSpPr txBox="1"/>
          <p:nvPr/>
        </p:nvSpPr>
        <p:spPr>
          <a:xfrm>
            <a:off x="6225442" y="4954173"/>
            <a:ext cx="5769600" cy="669374"/>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500" b="1" dirty="0">
                <a:solidFill>
                  <a:srgbClr val="FFFFFF"/>
                </a:solidFill>
              </a:rPr>
              <a:t>19 March</a:t>
            </a:r>
            <a:r>
              <a:rPr lang="en-US" sz="2500" b="1" i="0" u="none" strike="noStrike" cap="none" dirty="0">
                <a:solidFill>
                  <a:srgbClr val="FFFFFF"/>
                </a:solidFill>
                <a:latin typeface="Arial"/>
                <a:ea typeface="Arial"/>
                <a:cs typeface="Arial"/>
                <a:sym typeface="Arial"/>
              </a:rPr>
              <a:t> 202</a:t>
            </a:r>
            <a:r>
              <a:rPr lang="en-US" sz="2500" b="1" dirty="0">
                <a:solidFill>
                  <a:srgbClr val="FFFFFF"/>
                </a:solidFill>
              </a:rPr>
              <a:t>5</a:t>
            </a:r>
            <a:endParaRPr sz="2500" b="1" i="0" u="none" strike="noStrike" cap="none" dirty="0">
              <a:solidFill>
                <a:srgbClr val="FFFFFF"/>
              </a:solidFill>
              <a:latin typeface="Arial"/>
              <a:ea typeface="Arial"/>
              <a:cs typeface="Arial"/>
              <a:sym typeface="Arial"/>
            </a:endParaRPr>
          </a:p>
        </p:txBody>
      </p:sp>
      <p:sp>
        <p:nvSpPr>
          <p:cNvPr id="7" name="Google Shape;887;p12">
            <a:extLst>
              <a:ext uri="{FF2B5EF4-FFF2-40B4-BE49-F238E27FC236}">
                <a16:creationId xmlns:a16="http://schemas.microsoft.com/office/drawing/2014/main" id="{D892723F-A8B9-BA16-008E-0D9C6C3F5348}"/>
              </a:ext>
            </a:extLst>
          </p:cNvPr>
          <p:cNvSpPr txBox="1"/>
          <p:nvPr/>
        </p:nvSpPr>
        <p:spPr>
          <a:xfrm>
            <a:off x="6225442" y="1809832"/>
            <a:ext cx="5769600" cy="4201110"/>
          </a:xfrm>
          <a:prstGeom prst="rect">
            <a:avLst/>
          </a:prstGeom>
          <a:noFill/>
          <a:ln>
            <a:noFill/>
          </a:ln>
        </p:spPr>
        <p:txBody>
          <a:bodyPr spcFirstLastPara="1" wrap="square" lIns="91425" tIns="45700" rIns="91425" bIns="45700" anchor="ctr" anchorCtr="0">
            <a:spAutoFit/>
          </a:bodyPr>
          <a:lstStyle/>
          <a:p>
            <a:pPr algn="ctr">
              <a:lnSpc>
                <a:spcPct val="150000"/>
              </a:lnSpc>
              <a:buClr>
                <a:srgbClr val="000000"/>
              </a:buClr>
              <a:buSzPts val="2000"/>
            </a:pPr>
            <a:r>
              <a:rPr lang="en-US" sz="2500" b="1" i="0" u="none" strike="noStrike" cap="none" dirty="0">
                <a:solidFill>
                  <a:srgbClr val="FFFFFF"/>
                </a:solidFill>
                <a:latin typeface="Arial"/>
                <a:ea typeface="Arial"/>
                <a:cs typeface="Arial"/>
                <a:sym typeface="Arial"/>
              </a:rPr>
              <a:t>The Ohio State AI/ML Course</a:t>
            </a:r>
            <a:br>
              <a:rPr lang="en-US" sz="2500" b="1" i="0" u="none" strike="noStrike" cap="none" dirty="0">
                <a:solidFill>
                  <a:srgbClr val="FFFFFF"/>
                </a:solidFill>
                <a:latin typeface="Arial"/>
                <a:ea typeface="Arial"/>
                <a:cs typeface="Arial"/>
                <a:sym typeface="Arial"/>
              </a:rPr>
            </a:br>
            <a:r>
              <a:rPr lang="en-US" sz="2500" b="1" i="0" u="none" strike="noStrike" cap="none" dirty="0">
                <a:solidFill>
                  <a:srgbClr val="FFFFFF"/>
                </a:solidFill>
                <a:latin typeface="Arial"/>
                <a:ea typeface="Arial"/>
                <a:cs typeface="Arial"/>
                <a:sym typeface="Arial"/>
              </a:rPr>
              <a:t>Project 2: Machine Learning</a:t>
            </a:r>
            <a:br>
              <a:rPr lang="en-US" sz="2500" b="1" i="0" u="none" strike="noStrike" cap="none" dirty="0">
                <a:solidFill>
                  <a:srgbClr val="FFFFFF"/>
                </a:solidFill>
                <a:latin typeface="Arial"/>
                <a:ea typeface="Arial"/>
                <a:cs typeface="Arial"/>
                <a:sym typeface="Arial"/>
              </a:rPr>
            </a:br>
            <a:r>
              <a:rPr lang="en-US" sz="2500" b="1" i="0" u="none" strike="noStrike" cap="none" dirty="0">
                <a:solidFill>
                  <a:srgbClr val="FFFFFF"/>
                </a:solidFill>
                <a:latin typeface="Arial"/>
                <a:ea typeface="Arial"/>
                <a:cs typeface="Arial"/>
                <a:sym typeface="Arial"/>
              </a:rPr>
              <a:t>Team 1</a:t>
            </a:r>
            <a:br>
              <a:rPr lang="en-US" sz="2500" b="1" i="0" u="none" strike="noStrike" cap="none" dirty="0">
                <a:solidFill>
                  <a:srgbClr val="FFFFFF"/>
                </a:solidFill>
                <a:latin typeface="Arial"/>
                <a:ea typeface="Arial"/>
                <a:cs typeface="Arial"/>
                <a:sym typeface="Arial"/>
              </a:rPr>
            </a:br>
            <a:r>
              <a:rPr lang="en-US" sz="2800" b="1" i="0" dirty="0">
                <a:solidFill>
                  <a:srgbClr val="F0F6FC"/>
                </a:solidFill>
                <a:effectLst/>
                <a:latin typeface="-apple-system"/>
              </a:rPr>
              <a:t>Wine Quality Prediction</a:t>
            </a:r>
          </a:p>
          <a:p>
            <a:pPr marL="0" marR="0" lvl="0" indent="0" algn="ctr" rtl="0">
              <a:lnSpc>
                <a:spcPct val="150000"/>
              </a:lnSpc>
              <a:spcBef>
                <a:spcPts val="0"/>
              </a:spcBef>
              <a:spcAft>
                <a:spcPts val="0"/>
              </a:spcAft>
              <a:buClr>
                <a:srgbClr val="000000"/>
              </a:buClr>
              <a:buSzPts val="2000"/>
              <a:buFont typeface="Arial"/>
              <a:buNone/>
            </a:pPr>
            <a:br>
              <a:rPr lang="en-US" sz="2500" b="1" i="0" u="none" strike="noStrike" cap="none" dirty="0">
                <a:solidFill>
                  <a:srgbClr val="FFFFFF"/>
                </a:solidFill>
                <a:latin typeface="Arial"/>
                <a:ea typeface="Arial"/>
                <a:cs typeface="Arial"/>
                <a:sym typeface="Arial"/>
              </a:rPr>
            </a:br>
            <a:r>
              <a:rPr lang="en-US" sz="2500" b="1" i="0" u="none" strike="noStrike" cap="none" dirty="0">
                <a:solidFill>
                  <a:srgbClr val="FFFFFF"/>
                </a:solidFill>
                <a:latin typeface="Arial"/>
                <a:ea typeface="Arial"/>
                <a:cs typeface="Arial"/>
                <a:sym typeface="Arial"/>
              </a:rPr>
              <a:t> </a:t>
            </a:r>
            <a:br>
              <a:rPr lang="en-US" sz="2500" b="1" i="0" u="none" strike="noStrike" cap="none" dirty="0">
                <a:solidFill>
                  <a:srgbClr val="FFFFFF"/>
                </a:solidFill>
                <a:latin typeface="Arial"/>
                <a:ea typeface="Arial"/>
                <a:cs typeface="Arial"/>
                <a:sym typeface="Arial"/>
              </a:rPr>
            </a:br>
            <a:endParaRPr sz="2500" b="1"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30772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5DDAC9C7-481F-8704-6516-8272AC4A630D}"/>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3D880DE3-A279-BB6C-4512-2BB1FCE296A4}"/>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708FDC46-2883-B974-26A9-B3B591B0ABAA}"/>
              </a:ext>
            </a:extLst>
          </p:cNvPr>
          <p:cNvSpPr txBox="1"/>
          <p:nvPr/>
        </p:nvSpPr>
        <p:spPr>
          <a:xfrm>
            <a:off x="0" y="501520"/>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Executive Summary &amp; Project Overview</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29A2FF30-DCB3-63EA-019C-1ACC5839A83E}"/>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5" name="TextBox 4">
            <a:extLst>
              <a:ext uri="{FF2B5EF4-FFF2-40B4-BE49-F238E27FC236}">
                <a16:creationId xmlns:a16="http://schemas.microsoft.com/office/drawing/2014/main" id="{357817AC-D903-C630-E1BC-7619575AF339}"/>
              </a:ext>
            </a:extLst>
          </p:cNvPr>
          <p:cNvSpPr txBox="1"/>
          <p:nvPr/>
        </p:nvSpPr>
        <p:spPr>
          <a:xfrm>
            <a:off x="89874" y="1335703"/>
            <a:ext cx="12102126" cy="4247317"/>
          </a:xfrm>
          <a:prstGeom prst="rect">
            <a:avLst/>
          </a:prstGeom>
          <a:noFill/>
        </p:spPr>
        <p:txBody>
          <a:bodyPr wrap="square">
            <a:spAutoFit/>
          </a:bodyPr>
          <a:lstStyle/>
          <a:p>
            <a:r>
              <a:rPr lang="en-US" dirty="0">
                <a:solidFill>
                  <a:schemeClr val="bg1"/>
                </a:solidFill>
              </a:rPr>
              <a:t>In our project, we aimed to predict wine quality based on chemical properties using multiple machine learning models. by analyzing the UCI Wine Quality dataset, we trained and evaluated models such as RANDOM Forest, KNN, Decision Tree, Logistic Regression, SVM, and Naive Bayes to determined the best perfuming algorithm. The goal is to identify the key factors influencing wine quality and develop an accurate classification model.</a:t>
            </a:r>
            <a:br>
              <a:rPr lang="en-US" dirty="0">
                <a:solidFill>
                  <a:schemeClr val="bg1"/>
                </a:solidFill>
              </a:rPr>
            </a:br>
            <a:endParaRPr lang="en-US" dirty="0">
              <a:solidFill>
                <a:schemeClr val="bg1"/>
              </a:solidFill>
            </a:endParaRPr>
          </a:p>
          <a:p>
            <a:r>
              <a:rPr lang="en-US" dirty="0">
                <a:solidFill>
                  <a:schemeClr val="bg1"/>
                </a:solidFill>
              </a:rPr>
              <a:t>Project Goals:</a:t>
            </a:r>
          </a:p>
          <a:p>
            <a:endParaRPr lang="en-US" dirty="0">
              <a:solidFill>
                <a:schemeClr val="bg1"/>
              </a:solidFill>
            </a:endParaRPr>
          </a:p>
          <a:p>
            <a:pPr>
              <a:buFont typeface="Arial" panose="020B0604020202020204" pitchFamily="34" charset="0"/>
              <a:buChar char="•"/>
            </a:pPr>
            <a:r>
              <a:rPr lang="en-US" dirty="0">
                <a:solidFill>
                  <a:schemeClr val="bg1"/>
                </a:solidFill>
              </a:rPr>
              <a:t> Data Preparation &amp; Exploration – Clean, preprocess, and analyze the dataset to uncover trends in wine characteristics.</a:t>
            </a:r>
          </a:p>
          <a:p>
            <a:pPr>
              <a:buFont typeface="Arial" panose="020B0604020202020204" pitchFamily="34" charset="0"/>
              <a:buChar char="•"/>
            </a:pPr>
            <a:r>
              <a:rPr lang="en-US" dirty="0">
                <a:solidFill>
                  <a:schemeClr val="bg1"/>
                </a:solidFill>
              </a:rPr>
              <a:t> Statistical Analysis – Use ANOVA and correlation analysis to identify key relationships between chemical properties and wine quality.</a:t>
            </a:r>
          </a:p>
          <a:p>
            <a:pPr>
              <a:buFont typeface="Arial" panose="020B0604020202020204" pitchFamily="34" charset="0"/>
              <a:buChar char="•"/>
            </a:pPr>
            <a:r>
              <a:rPr lang="en-US" dirty="0">
                <a:solidFill>
                  <a:schemeClr val="bg1"/>
                </a:solidFill>
              </a:rPr>
              <a:t> Machine Learning Implementation – Train multiple models to predict wine quality and evaluate their effectiveness.</a:t>
            </a:r>
          </a:p>
          <a:p>
            <a:pPr>
              <a:buFont typeface="Arial" panose="020B0604020202020204" pitchFamily="34" charset="0"/>
              <a:buChar char="•"/>
            </a:pPr>
            <a:r>
              <a:rPr lang="en-US" dirty="0">
                <a:solidFill>
                  <a:schemeClr val="bg1"/>
                </a:solidFill>
              </a:rPr>
              <a:t> Model Selection &amp; Optimization – Identify the best-performing model and validate it on unseen data.</a:t>
            </a:r>
          </a:p>
          <a:p>
            <a:pPr>
              <a:buFont typeface="Arial" panose="020B0604020202020204" pitchFamily="34" charset="0"/>
              <a:buChar char="•"/>
            </a:pPr>
            <a:r>
              <a:rPr lang="en-US" dirty="0">
                <a:solidFill>
                  <a:schemeClr val="bg1"/>
                </a:solidFill>
              </a:rPr>
              <a:t> Business &amp; Scientific Insights – Provides meaningful interpretations of how chemical compositions affect wine quality for winemakers and industry professionals.</a:t>
            </a:r>
            <a:br>
              <a:rPr lang="en-US" dirty="0">
                <a:solidFill>
                  <a:schemeClr val="bg1"/>
                </a:solidFill>
              </a:rPr>
            </a:br>
            <a:endParaRPr lang="en-US" dirty="0">
              <a:solidFill>
                <a:schemeClr val="bg1"/>
              </a:solidFill>
            </a:endParaRPr>
          </a:p>
        </p:txBody>
      </p:sp>
      <p:pic>
        <p:nvPicPr>
          <p:cNvPr id="7" name="Picture 6" descr="A logo with a number in a circle with red lights&#10;&#10;AI-generated content may be incorrect.">
            <a:extLst>
              <a:ext uri="{FF2B5EF4-FFF2-40B4-BE49-F238E27FC236}">
                <a16:creationId xmlns:a16="http://schemas.microsoft.com/office/drawing/2014/main" id="{F27933C9-A6C1-9910-AAF2-FDADA6C7B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sp>
        <p:nvSpPr>
          <p:cNvPr id="4" name="TextBox 3">
            <a:extLst>
              <a:ext uri="{FF2B5EF4-FFF2-40B4-BE49-F238E27FC236}">
                <a16:creationId xmlns:a16="http://schemas.microsoft.com/office/drawing/2014/main" id="{593E03EC-2519-6D7F-357F-80ABCDE26708}"/>
              </a:ext>
            </a:extLst>
          </p:cNvPr>
          <p:cNvSpPr txBox="1"/>
          <p:nvPr/>
        </p:nvSpPr>
        <p:spPr>
          <a:xfrm>
            <a:off x="89874" y="5447537"/>
            <a:ext cx="10129707" cy="646331"/>
          </a:xfrm>
          <a:prstGeom prst="rect">
            <a:avLst/>
          </a:prstGeom>
          <a:noFill/>
        </p:spPr>
        <p:txBody>
          <a:bodyPr wrap="square">
            <a:spAutoFit/>
          </a:bodyPr>
          <a:lstStyle/>
          <a:p>
            <a:r>
              <a:rPr lang="en-US" dirty="0">
                <a:solidFill>
                  <a:schemeClr val="bg1"/>
                </a:solidFill>
              </a:rPr>
              <a:t>This project bridges data science and enology (wine science), demonstrating how machine learning can enhance quality control in the wine industry.</a:t>
            </a:r>
          </a:p>
        </p:txBody>
      </p:sp>
    </p:spTree>
    <p:extLst>
      <p:ext uri="{BB962C8B-B14F-4D97-AF65-F5344CB8AC3E}">
        <p14:creationId xmlns:p14="http://schemas.microsoft.com/office/powerpoint/2010/main" val="14488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F0774F03-AD73-D33E-FCCA-FD5E2583FA35}"/>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7441A6EB-A4E4-B11C-F73F-82408CD0CEFB}"/>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2AFC4F49-7585-DA51-463A-90D36C2AB423}"/>
              </a:ext>
            </a:extLst>
          </p:cNvPr>
          <p:cNvSpPr txBox="1"/>
          <p:nvPr/>
        </p:nvSpPr>
        <p:spPr>
          <a:xfrm>
            <a:off x="0" y="501520"/>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Pipeline Flowchart</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93B36F42-521B-FE73-00D3-35E347663337}"/>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pic>
        <p:nvPicPr>
          <p:cNvPr id="7" name="Picture 6" descr="A logo with a number in a circle with red lights&#10;&#10;AI-generated content may be incorrect.">
            <a:extLst>
              <a:ext uri="{FF2B5EF4-FFF2-40B4-BE49-F238E27FC236}">
                <a16:creationId xmlns:a16="http://schemas.microsoft.com/office/drawing/2014/main" id="{9BA28353-A789-D3B8-3F5D-E8E0A800A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8" name="Picture 7" descr="A diagram of a company&#10;&#10;AI-generated content may be incorrect.">
            <a:extLst>
              <a:ext uri="{FF2B5EF4-FFF2-40B4-BE49-F238E27FC236}">
                <a16:creationId xmlns:a16="http://schemas.microsoft.com/office/drawing/2014/main" id="{6BF73411-C6F8-2FB6-C36D-83BF34F9C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25676"/>
            <a:ext cx="12192000" cy="5432323"/>
          </a:xfrm>
          <a:prstGeom prst="rect">
            <a:avLst/>
          </a:prstGeom>
        </p:spPr>
      </p:pic>
    </p:spTree>
    <p:extLst>
      <p:ext uri="{BB962C8B-B14F-4D97-AF65-F5344CB8AC3E}">
        <p14:creationId xmlns:p14="http://schemas.microsoft.com/office/powerpoint/2010/main" val="70756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80DAE06A-EB72-C7E5-37D2-7F87514C4946}"/>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27905F69-39D9-73F1-DF76-389213738806}"/>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D25190A6-73FC-DF3A-DDC9-202DCC42DCD5}"/>
              </a:ext>
            </a:extLst>
          </p:cNvPr>
          <p:cNvSpPr txBox="1"/>
          <p:nvPr/>
        </p:nvSpPr>
        <p:spPr>
          <a:xfrm>
            <a:off x="0" y="501520"/>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Data Collection, Cleanup, and Exploration</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A5AB7A2E-AB16-DCD4-A8DD-CAFFC124AF8E}"/>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pic>
        <p:nvPicPr>
          <p:cNvPr id="7" name="Picture 6" descr="A logo with a number in a circle with red lights&#10;&#10;AI-generated content may be incorrect.">
            <a:extLst>
              <a:ext uri="{FF2B5EF4-FFF2-40B4-BE49-F238E27FC236}">
                <a16:creationId xmlns:a16="http://schemas.microsoft.com/office/drawing/2014/main" id="{30DE83D6-D3ED-8C9D-3EDB-A6266FC9B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2"/>
            <a:ext cx="1679917" cy="1679917"/>
          </a:xfrm>
          <a:prstGeom prst="rect">
            <a:avLst/>
          </a:prstGeom>
        </p:spPr>
      </p:pic>
      <p:sp>
        <p:nvSpPr>
          <p:cNvPr id="9" name="Rectangle 5">
            <a:extLst>
              <a:ext uri="{FF2B5EF4-FFF2-40B4-BE49-F238E27FC236}">
                <a16:creationId xmlns:a16="http://schemas.microsoft.com/office/drawing/2014/main" id="{16BC3930-F3D0-DA8A-A328-95D743D41862}"/>
              </a:ext>
            </a:extLst>
          </p:cNvPr>
          <p:cNvSpPr>
            <a:spLocks noChangeArrowheads="1"/>
          </p:cNvSpPr>
          <p:nvPr/>
        </p:nvSpPr>
        <p:spPr bwMode="auto">
          <a:xfrm>
            <a:off x="83889" y="1318021"/>
            <a:ext cx="1189355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The first phase of our project focused on data collection, cleaning, and exploratory analysis to ensure the dataset was structured and ready for machine learning applications. We used a wine quality dataset from the UCI Machine Learning Repository, which contains chemical properties of wines along with quality ratings assigned by wine tasters.</a:t>
            </a:r>
            <a:br>
              <a:rPr kumimoji="0" lang="en-US" altLang="en-US" i="0" u="none" strike="noStrike" cap="none" normalizeH="0" baseline="0" dirty="0">
                <a:ln>
                  <a:noFill/>
                </a:ln>
                <a:solidFill>
                  <a:schemeClr val="bg1"/>
                </a:solidFill>
                <a:effectLst/>
                <a:latin typeface="Arial" panose="020B0604020202020204" pitchFamily="34" charset="0"/>
              </a:rPr>
            </a:b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Data Collection &amp; Cleanup: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The dataset was loaded from a publicly available repository.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We identified missing values and ensured all records were complete.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Column names were cleaned to remove unnecessary spaces and standardize naming conventions.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The dataset was split into red and white wine subsets to analyze each type separately.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We introduced a categorical quality label (</a:t>
            </a:r>
            <a:r>
              <a:rPr kumimoji="0" lang="en-US" altLang="en-US" i="0" u="none" strike="noStrike" cap="none" normalizeH="0" baseline="0" dirty="0" err="1">
                <a:ln>
                  <a:noFill/>
                </a:ln>
                <a:solidFill>
                  <a:schemeClr val="bg1"/>
                </a:solidFill>
                <a:effectLst/>
                <a:latin typeface="Arial Unicode MS"/>
              </a:rPr>
              <a:t>quality_mark</a:t>
            </a:r>
            <a:r>
              <a:rPr kumimoji="0" lang="en-US" altLang="en-US" i="0" u="none" strike="noStrike" cap="none" normalizeH="0" baseline="0" dirty="0">
                <a:ln>
                  <a:noFill/>
                </a:ln>
                <a:solidFill>
                  <a:schemeClr val="bg1"/>
                </a:solidFill>
                <a:effectLst/>
              </a:rPr>
              <a:t>) to classify wines as </a:t>
            </a:r>
            <a:r>
              <a:rPr kumimoji="0" lang="en-US" altLang="en-US" i="0" u="none" strike="noStrike" cap="none" normalizeH="0" baseline="0" dirty="0">
                <a:ln>
                  <a:noFill/>
                </a:ln>
                <a:solidFill>
                  <a:schemeClr val="bg1"/>
                </a:solidFill>
                <a:effectLst/>
                <a:latin typeface="Arial" panose="020B0604020202020204" pitchFamily="34" charset="0"/>
              </a:rPr>
              <a:t>low, medium, or high quality based on numerical quality scores.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FCD241F-AF3A-F9E8-65C5-EE59B98305E2}"/>
              </a:ext>
            </a:extLst>
          </p:cNvPr>
          <p:cNvSpPr txBox="1"/>
          <p:nvPr/>
        </p:nvSpPr>
        <p:spPr>
          <a:xfrm>
            <a:off x="83889" y="4871991"/>
            <a:ext cx="10360405"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Exploratory Data Analysis (EDA):</a:t>
            </a:r>
            <a:br>
              <a:rPr kumimoji="0" lang="en-US" altLang="en-US" i="0" u="none" strike="noStrike" cap="none" normalizeH="0" baseline="0" dirty="0">
                <a:ln>
                  <a:noFill/>
                </a:ln>
                <a:solidFill>
                  <a:schemeClr val="bg1"/>
                </a:solidFill>
                <a:effectLst/>
                <a:latin typeface="Arial" panose="020B0604020202020204" pitchFamily="34" charset="0"/>
              </a:rPr>
            </a:b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Box plots were used to visualize the distribution of chemical properties across different wine qualities.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Correlation heatmaps helped identify relationships between key variables (e.g., alcohol content, acidity, and residual sugar). </a:t>
            </a:r>
          </a:p>
          <a:p>
            <a:pPr marL="0" marR="0" lvl="0" indent="0" algn="l" defTabSz="914400" rtl="0" eaLnBrk="0" fontAlgn="base" latinLnBrk="0" hangingPunct="0">
              <a:lnSpc>
                <a:spcPct val="100000"/>
              </a:lnSpc>
              <a:spcBef>
                <a:spcPct val="0"/>
              </a:spcBef>
              <a:spcAft>
                <a:spcPct val="0"/>
              </a:spcAft>
              <a:buClrTx/>
              <a:buSzTx/>
              <a:tabLst/>
            </a:pPr>
            <a:endParaRPr lang="en-US" dirty="0"/>
          </a:p>
        </p:txBody>
      </p:sp>
    </p:spTree>
    <p:extLst>
      <p:ext uri="{BB962C8B-B14F-4D97-AF65-F5344CB8AC3E}">
        <p14:creationId xmlns:p14="http://schemas.microsoft.com/office/powerpoint/2010/main" val="275844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A74E69DA-55A6-4370-0687-87C833C26E48}"/>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34F535F9-BCB6-223C-EDE5-96413F8ECFCE}"/>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3AFBD34B-68C6-E51B-04D1-C905BDE6C6A6}"/>
              </a:ext>
            </a:extLst>
          </p:cNvPr>
          <p:cNvSpPr txBox="1"/>
          <p:nvPr/>
        </p:nvSpPr>
        <p:spPr>
          <a:xfrm>
            <a:off x="-78658" y="21352"/>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Exploratory Analysis</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83CDA56D-EA07-714C-FA97-3C6A0647F901}"/>
              </a:ext>
            </a:extLst>
          </p:cNvPr>
          <p:cNvCxnSpPr/>
          <p:nvPr/>
        </p:nvCxnSpPr>
        <p:spPr>
          <a:xfrm>
            <a:off x="0" y="815141"/>
            <a:ext cx="7956300" cy="0"/>
          </a:xfrm>
          <a:prstGeom prst="straightConnector1">
            <a:avLst/>
          </a:prstGeom>
          <a:noFill/>
          <a:ln w="38100" cap="flat" cmpd="sng">
            <a:solidFill>
              <a:srgbClr val="FF0000"/>
            </a:solidFill>
            <a:prstDash val="solid"/>
            <a:round/>
            <a:headEnd type="none" w="sm" len="sm"/>
            <a:tailEnd type="none" w="sm" len="sm"/>
          </a:ln>
        </p:spPr>
      </p:cxnSp>
      <p:pic>
        <p:nvPicPr>
          <p:cNvPr id="7" name="Picture 6" descr="A logo with a number in a circle with red lights&#10;&#10;AI-generated content may be incorrect.">
            <a:extLst>
              <a:ext uri="{FF2B5EF4-FFF2-40B4-BE49-F238E27FC236}">
                <a16:creationId xmlns:a16="http://schemas.microsoft.com/office/drawing/2014/main" id="{0B3CF43E-FA99-CEC8-9989-E9D78BEAB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15" name="Picture 14">
            <a:extLst>
              <a:ext uri="{FF2B5EF4-FFF2-40B4-BE49-F238E27FC236}">
                <a16:creationId xmlns:a16="http://schemas.microsoft.com/office/drawing/2014/main" id="{6C0B26A7-9585-20B1-0024-6F32BD6F1980}"/>
              </a:ext>
            </a:extLst>
          </p:cNvPr>
          <p:cNvPicPr>
            <a:picLocks noChangeAspect="1"/>
          </p:cNvPicPr>
          <p:nvPr/>
        </p:nvPicPr>
        <p:blipFill>
          <a:blip r:embed="rId5"/>
          <a:stretch>
            <a:fillRect/>
          </a:stretch>
        </p:blipFill>
        <p:spPr>
          <a:xfrm>
            <a:off x="8802867" y="3037271"/>
            <a:ext cx="3372459" cy="2140812"/>
          </a:xfrm>
          <a:prstGeom prst="rect">
            <a:avLst/>
          </a:prstGeom>
        </p:spPr>
      </p:pic>
      <p:pic>
        <p:nvPicPr>
          <p:cNvPr id="17" name="Picture 16">
            <a:extLst>
              <a:ext uri="{FF2B5EF4-FFF2-40B4-BE49-F238E27FC236}">
                <a16:creationId xmlns:a16="http://schemas.microsoft.com/office/drawing/2014/main" id="{C43F9AF0-9801-9F01-380D-47F8B1A7F787}"/>
              </a:ext>
            </a:extLst>
          </p:cNvPr>
          <p:cNvPicPr>
            <a:picLocks noChangeAspect="1"/>
          </p:cNvPicPr>
          <p:nvPr/>
        </p:nvPicPr>
        <p:blipFill>
          <a:blip r:embed="rId6"/>
          <a:stretch>
            <a:fillRect/>
          </a:stretch>
        </p:blipFill>
        <p:spPr>
          <a:xfrm>
            <a:off x="8802868" y="21352"/>
            <a:ext cx="3372458" cy="2937625"/>
          </a:xfrm>
          <a:prstGeom prst="rect">
            <a:avLst/>
          </a:prstGeom>
        </p:spPr>
      </p:pic>
      <p:pic>
        <p:nvPicPr>
          <p:cNvPr id="19" name="Picture 18">
            <a:extLst>
              <a:ext uri="{FF2B5EF4-FFF2-40B4-BE49-F238E27FC236}">
                <a16:creationId xmlns:a16="http://schemas.microsoft.com/office/drawing/2014/main" id="{3691AAD6-1C76-5C70-9F22-B650E16B7139}"/>
              </a:ext>
            </a:extLst>
          </p:cNvPr>
          <p:cNvPicPr>
            <a:picLocks noChangeAspect="1"/>
          </p:cNvPicPr>
          <p:nvPr/>
        </p:nvPicPr>
        <p:blipFill>
          <a:blip r:embed="rId7"/>
          <a:stretch>
            <a:fillRect/>
          </a:stretch>
        </p:blipFill>
        <p:spPr>
          <a:xfrm>
            <a:off x="58441" y="3511191"/>
            <a:ext cx="3626626" cy="2347400"/>
          </a:xfrm>
          <a:prstGeom prst="rect">
            <a:avLst/>
          </a:prstGeom>
        </p:spPr>
      </p:pic>
      <p:pic>
        <p:nvPicPr>
          <p:cNvPr id="21" name="Picture 20">
            <a:extLst>
              <a:ext uri="{FF2B5EF4-FFF2-40B4-BE49-F238E27FC236}">
                <a16:creationId xmlns:a16="http://schemas.microsoft.com/office/drawing/2014/main" id="{FBFCBE6E-C039-1A41-4D89-FA3D7F1C9C09}"/>
              </a:ext>
            </a:extLst>
          </p:cNvPr>
          <p:cNvPicPr>
            <a:picLocks noChangeAspect="1"/>
          </p:cNvPicPr>
          <p:nvPr/>
        </p:nvPicPr>
        <p:blipFill>
          <a:blip r:embed="rId8"/>
          <a:stretch>
            <a:fillRect/>
          </a:stretch>
        </p:blipFill>
        <p:spPr>
          <a:xfrm>
            <a:off x="3852215" y="4438913"/>
            <a:ext cx="3643853" cy="2347399"/>
          </a:xfrm>
          <a:prstGeom prst="rect">
            <a:avLst/>
          </a:prstGeom>
        </p:spPr>
      </p:pic>
      <p:pic>
        <p:nvPicPr>
          <p:cNvPr id="23" name="Picture 22">
            <a:extLst>
              <a:ext uri="{FF2B5EF4-FFF2-40B4-BE49-F238E27FC236}">
                <a16:creationId xmlns:a16="http://schemas.microsoft.com/office/drawing/2014/main" id="{4317F1F7-7BCE-78B1-424E-B26268E4E705}"/>
              </a:ext>
            </a:extLst>
          </p:cNvPr>
          <p:cNvPicPr>
            <a:picLocks noChangeAspect="1"/>
          </p:cNvPicPr>
          <p:nvPr/>
        </p:nvPicPr>
        <p:blipFill>
          <a:blip r:embed="rId9"/>
          <a:stretch>
            <a:fillRect/>
          </a:stretch>
        </p:blipFill>
        <p:spPr>
          <a:xfrm>
            <a:off x="58441" y="962431"/>
            <a:ext cx="3626626" cy="2311709"/>
          </a:xfrm>
          <a:prstGeom prst="rect">
            <a:avLst/>
          </a:prstGeom>
        </p:spPr>
      </p:pic>
      <p:sp>
        <p:nvSpPr>
          <p:cNvPr id="24" name="TextBox 23">
            <a:extLst>
              <a:ext uri="{FF2B5EF4-FFF2-40B4-BE49-F238E27FC236}">
                <a16:creationId xmlns:a16="http://schemas.microsoft.com/office/drawing/2014/main" id="{C1FFDF98-57B9-4D75-8327-E3176D034907}"/>
              </a:ext>
            </a:extLst>
          </p:cNvPr>
          <p:cNvSpPr txBox="1"/>
          <p:nvPr/>
        </p:nvSpPr>
        <p:spPr>
          <a:xfrm>
            <a:off x="3687991" y="812406"/>
            <a:ext cx="4947728"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chemeClr val="bg1"/>
                </a:solidFill>
              </a:rPr>
              <a:t>Analysis of the quality histograms revealed that most data was concentrated in the mid-range.</a:t>
            </a:r>
          </a:p>
          <a:p>
            <a:pPr marL="742950" lvl="1" indent="-285750">
              <a:buFont typeface="Arial" panose="020B0604020202020204" pitchFamily="34" charset="0"/>
              <a:buChar char="•"/>
            </a:pPr>
            <a:r>
              <a:rPr lang="en-US" sz="1500" dirty="0">
                <a:solidFill>
                  <a:schemeClr val="bg1"/>
                </a:solidFill>
              </a:rPr>
              <a:t>To address this imbalance, we consolidated the quality levels into three categories, ensuring a greater number of samples per level.</a:t>
            </a:r>
          </a:p>
          <a:p>
            <a:pPr marL="285750" indent="-285750">
              <a:buFont typeface="Arial" panose="020B0604020202020204" pitchFamily="34" charset="0"/>
              <a:buChar char="•"/>
            </a:pPr>
            <a:r>
              <a:rPr lang="en-US" sz="1500" dirty="0">
                <a:solidFill>
                  <a:schemeClr val="bg1"/>
                </a:solidFill>
              </a:rPr>
              <a:t>The correlation heatmap provided valuable insights into the key drivers of wine quality.</a:t>
            </a:r>
          </a:p>
          <a:p>
            <a:pPr marL="742950" lvl="1" indent="-285750">
              <a:buFont typeface="Arial" panose="020B0604020202020204" pitchFamily="34" charset="0"/>
              <a:buChar char="•"/>
            </a:pPr>
            <a:r>
              <a:rPr lang="en-US" sz="1500" dirty="0">
                <a:solidFill>
                  <a:schemeClr val="bg1"/>
                </a:solidFill>
              </a:rPr>
              <a:t>It also highlighted areas of collinearity, which influenced both the choice of model and feature engineering efforts.</a:t>
            </a:r>
          </a:p>
          <a:p>
            <a:pPr marL="285750" indent="-285750">
              <a:buFont typeface="Arial" panose="020B0604020202020204" pitchFamily="34" charset="0"/>
              <a:buChar char="•"/>
            </a:pPr>
            <a:r>
              <a:rPr lang="en-US" sz="1500" dirty="0">
                <a:solidFill>
                  <a:schemeClr val="bg1"/>
                </a:solidFill>
              </a:rPr>
              <a:t>Box plot analysis of various features demonstrated that feature trends were not consistent across wine color.</a:t>
            </a:r>
          </a:p>
          <a:p>
            <a:pPr marL="742950" lvl="1" indent="-285750">
              <a:buFont typeface="Arial" panose="020B0604020202020204" pitchFamily="34" charset="0"/>
              <a:buChar char="•"/>
            </a:pPr>
            <a:r>
              <a:rPr lang="en-US" sz="1500" dirty="0">
                <a:solidFill>
                  <a:schemeClr val="bg1"/>
                </a:solidFill>
              </a:rPr>
              <a:t>This finding prompted us to divide the dataset by color to enhance the accuracy of our analyses.</a:t>
            </a:r>
          </a:p>
        </p:txBody>
      </p:sp>
    </p:spTree>
    <p:extLst>
      <p:ext uri="{BB962C8B-B14F-4D97-AF65-F5344CB8AC3E}">
        <p14:creationId xmlns:p14="http://schemas.microsoft.com/office/powerpoint/2010/main" val="186884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B7874614-F8D8-F987-0A1F-D7F514040D47}"/>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78351687-CB37-EF6D-04BC-5BE3247C2B05}"/>
              </a:ext>
            </a:extLst>
          </p:cNvPr>
          <p:cNvPicPr preferRelativeResize="0"/>
          <p:nvPr/>
        </p:nvPicPr>
        <p:blipFill rotWithShape="1">
          <a:blip r:embed="rId3">
            <a:alphaModFix/>
          </a:blip>
          <a:srcRect/>
          <a:stretch/>
        </p:blipFill>
        <p:spPr>
          <a:xfrm>
            <a:off x="-29496" y="-88491"/>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7BEC44AC-89AF-B79C-91A0-EECC75A44B98}"/>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Model Selection &amp; Best Model</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0C395702-4A30-1636-800F-91FCB55F6170}"/>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6B51A9AF-B27A-F16D-6F13-5F9DD038AC8D}"/>
              </a:ext>
            </a:extLst>
          </p:cNvPr>
          <p:cNvSpPr txBox="1"/>
          <p:nvPr/>
        </p:nvSpPr>
        <p:spPr>
          <a:xfrm>
            <a:off x="7310684" y="1355350"/>
            <a:ext cx="4851820" cy="3554819"/>
          </a:xfrm>
          <a:prstGeom prst="rect">
            <a:avLst/>
          </a:prstGeom>
          <a:noFill/>
        </p:spPr>
        <p:txBody>
          <a:bodyPr wrap="square">
            <a:spAutoFit/>
          </a:bodyPr>
          <a:lstStyle/>
          <a:p>
            <a:pPr marL="285750" indent="-285750">
              <a:buFont typeface="Arial" panose="020B0604020202020204" pitchFamily="34" charset="0"/>
              <a:buChar char="•"/>
            </a:pPr>
            <a:r>
              <a:rPr lang="en-US" sz="1500" dirty="0">
                <a:solidFill>
                  <a:schemeClr val="bg1"/>
                </a:solidFill>
              </a:rPr>
              <a:t>After evaluating multiple models and datasets, we found:</a:t>
            </a:r>
          </a:p>
          <a:p>
            <a:pPr marL="742950" lvl="1" indent="-285750">
              <a:buFont typeface="Arial" panose="020B0604020202020204" pitchFamily="34" charset="0"/>
              <a:buChar char="•"/>
            </a:pPr>
            <a:r>
              <a:rPr lang="en-US" sz="1500" dirty="0">
                <a:solidFill>
                  <a:schemeClr val="bg1"/>
                </a:solidFill>
              </a:rPr>
              <a:t>The Random Forest model provided the best performance in predicting wine quality.</a:t>
            </a:r>
          </a:p>
          <a:p>
            <a:pPr marL="742950" lvl="1" indent="-285750">
              <a:buFont typeface="Arial" panose="020B0604020202020204" pitchFamily="34" charset="0"/>
              <a:buChar char="•"/>
            </a:pPr>
            <a:r>
              <a:rPr lang="en-US" sz="1500" dirty="0">
                <a:solidFill>
                  <a:schemeClr val="bg1"/>
                </a:solidFill>
              </a:rPr>
              <a:t>Slightly better performance on white wines can be achieved by diving the dataset on color.</a:t>
            </a:r>
          </a:p>
          <a:p>
            <a:pPr marL="742950" lvl="1" indent="-285750">
              <a:buFont typeface="Arial" panose="020B0604020202020204" pitchFamily="34" charset="0"/>
              <a:buChar char="•"/>
            </a:pPr>
            <a:r>
              <a:rPr lang="en-US" sz="1500" dirty="0">
                <a:solidFill>
                  <a:schemeClr val="bg1"/>
                </a:solidFill>
              </a:rPr>
              <a:t>Accuracy was much better with 3 quality levels as opposed to 10.</a:t>
            </a:r>
          </a:p>
          <a:p>
            <a:pPr marL="285750" indent="-285750">
              <a:buFont typeface="Arial" panose="020B0604020202020204" pitchFamily="34" charset="0"/>
              <a:buChar char="•"/>
            </a:pPr>
            <a:endParaRPr lang="en-US" sz="1500" dirty="0">
              <a:solidFill>
                <a:schemeClr val="bg1"/>
              </a:solidFill>
            </a:endParaRPr>
          </a:p>
          <a:p>
            <a:pPr marL="285750" indent="-285750">
              <a:buFont typeface="Arial" panose="020B0604020202020204" pitchFamily="34" charset="0"/>
              <a:buChar char="•"/>
            </a:pPr>
            <a:r>
              <a:rPr lang="en-US" sz="1500" dirty="0">
                <a:solidFill>
                  <a:schemeClr val="bg1"/>
                </a:solidFill>
              </a:rPr>
              <a:t>Random Forest on separate datasets and 3 quality levels  was chosen for hyper tuning</a:t>
            </a:r>
          </a:p>
          <a:p>
            <a:pPr marL="742950" lvl="1" indent="-285750">
              <a:buFont typeface="Arial" panose="020B0604020202020204" pitchFamily="34" charset="0"/>
              <a:buChar char="•"/>
            </a:pPr>
            <a:r>
              <a:rPr lang="en-US" sz="1500" dirty="0">
                <a:solidFill>
                  <a:schemeClr val="bg1"/>
                </a:solidFill>
              </a:rPr>
              <a:t>Achieved the highest accuracy for both red and white wines.</a:t>
            </a:r>
          </a:p>
          <a:p>
            <a:pPr marL="742950" lvl="1" indent="-285750">
              <a:buFont typeface="Arial" panose="020B0604020202020204" pitchFamily="34" charset="0"/>
              <a:buChar char="•"/>
            </a:pPr>
            <a:r>
              <a:rPr lang="en-US" sz="1500" dirty="0">
                <a:solidFill>
                  <a:schemeClr val="bg1"/>
                </a:solidFill>
              </a:rPr>
              <a:t> Robustly handled feature interactions and collinearity.</a:t>
            </a:r>
          </a:p>
        </p:txBody>
      </p:sp>
      <p:pic>
        <p:nvPicPr>
          <p:cNvPr id="4" name="Picture 3" descr="A logo with a number in a circle with red lights&#10;&#10;AI-generated content may be incorrect.">
            <a:extLst>
              <a:ext uri="{FF2B5EF4-FFF2-40B4-BE49-F238E27FC236}">
                <a16:creationId xmlns:a16="http://schemas.microsoft.com/office/drawing/2014/main" id="{C0BFE294-FD5E-89D3-9487-D656883C1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587" y="5068852"/>
            <a:ext cx="1679917" cy="1679917"/>
          </a:xfrm>
          <a:prstGeom prst="rect">
            <a:avLst/>
          </a:prstGeom>
        </p:spPr>
      </p:pic>
      <p:pic>
        <p:nvPicPr>
          <p:cNvPr id="13" name="Picture 12">
            <a:extLst>
              <a:ext uri="{FF2B5EF4-FFF2-40B4-BE49-F238E27FC236}">
                <a16:creationId xmlns:a16="http://schemas.microsoft.com/office/drawing/2014/main" id="{A5F19880-5922-EFC1-6C00-5FF8166C6663}"/>
              </a:ext>
            </a:extLst>
          </p:cNvPr>
          <p:cNvPicPr>
            <a:picLocks noChangeAspect="1"/>
          </p:cNvPicPr>
          <p:nvPr/>
        </p:nvPicPr>
        <p:blipFill>
          <a:blip r:embed="rId5"/>
          <a:stretch>
            <a:fillRect/>
          </a:stretch>
        </p:blipFill>
        <p:spPr>
          <a:xfrm>
            <a:off x="9832" y="1355349"/>
            <a:ext cx="7277957" cy="5212591"/>
          </a:xfrm>
          <a:prstGeom prst="rect">
            <a:avLst/>
          </a:prstGeom>
        </p:spPr>
      </p:pic>
    </p:spTree>
    <p:extLst>
      <p:ext uri="{BB962C8B-B14F-4D97-AF65-F5344CB8AC3E}">
        <p14:creationId xmlns:p14="http://schemas.microsoft.com/office/powerpoint/2010/main" val="92520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87A8FA6B-0EA1-E1E5-0217-24EF3C31F47D}"/>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36D2DAB0-9A7B-92F2-9CE8-DAC1C44E4299}"/>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F51830D9-24E2-04AF-C45B-981C2B461803}"/>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Random Forest Predictive Testing</a:t>
            </a:r>
            <a:endParaRPr lang="en-US"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CB08D80A-0C21-1A5D-0787-237AF385027D}"/>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1FFB34E8-0428-5C7E-9BCC-11E11CD29553}"/>
              </a:ext>
            </a:extLst>
          </p:cNvPr>
          <p:cNvSpPr txBox="1"/>
          <p:nvPr/>
        </p:nvSpPr>
        <p:spPr>
          <a:xfrm>
            <a:off x="96088" y="1410513"/>
            <a:ext cx="6489907" cy="5078313"/>
          </a:xfrm>
          <a:prstGeom prst="rect">
            <a:avLst/>
          </a:prstGeom>
          <a:noFill/>
        </p:spPr>
        <p:txBody>
          <a:bodyPr wrap="square">
            <a:spAutoFit/>
          </a:bodyPr>
          <a:lstStyle/>
          <a:p>
            <a:r>
              <a:rPr lang="en-US" dirty="0">
                <a:solidFill>
                  <a:schemeClr val="bg1"/>
                </a:solidFill>
              </a:rPr>
              <a:t>Finally, we tested the trained Random Forest model on new, unseen data to assess its real-world predictive capabilities.</a:t>
            </a:r>
            <a:br>
              <a:rPr lang="en-US" dirty="0">
                <a:solidFill>
                  <a:schemeClr val="bg1"/>
                </a:solidFill>
              </a:rPr>
            </a:br>
            <a:endParaRPr lang="en-US" dirty="0">
              <a:solidFill>
                <a:schemeClr val="bg1"/>
              </a:solidFill>
            </a:endParaRPr>
          </a:p>
          <a:p>
            <a:r>
              <a:rPr lang="en-US" dirty="0">
                <a:solidFill>
                  <a:schemeClr val="bg1"/>
                </a:solidFill>
              </a:rPr>
              <a:t>Key results:</a:t>
            </a:r>
            <a:br>
              <a:rPr lang="en-US" dirty="0">
                <a:solidFill>
                  <a:schemeClr val="bg1"/>
                </a:solidFill>
              </a:rPr>
            </a:br>
            <a:endParaRPr lang="en-US" dirty="0">
              <a:solidFill>
                <a:schemeClr val="bg1"/>
              </a:solidFill>
            </a:endParaRPr>
          </a:p>
          <a:p>
            <a:pPr>
              <a:buFont typeface="Arial" panose="020B0604020202020204" pitchFamily="34" charset="0"/>
              <a:buChar char="•"/>
            </a:pPr>
            <a:r>
              <a:rPr lang="en-US" dirty="0">
                <a:solidFill>
                  <a:schemeClr val="bg1"/>
                </a:solidFill>
              </a:rPr>
              <a:t>  Accuracy Results: Random Forest had the highest accuracy </a:t>
            </a:r>
          </a:p>
          <a:p>
            <a:pPr lvl="1">
              <a:buFont typeface="Arial" panose="020B0604020202020204" pitchFamily="34" charset="0"/>
              <a:buChar char="•"/>
            </a:pPr>
            <a:r>
              <a:rPr lang="en-US" dirty="0">
                <a:solidFill>
                  <a:schemeClr val="bg1"/>
                </a:solidFill>
              </a:rPr>
              <a:t>  Red Wine Accuracy: 84%  </a:t>
            </a:r>
          </a:p>
          <a:p>
            <a:pPr lvl="1">
              <a:buFont typeface="Arial" panose="020B0604020202020204" pitchFamily="34" charset="0"/>
              <a:buChar char="•"/>
            </a:pPr>
            <a:r>
              <a:rPr lang="en-US" i="0" dirty="0">
                <a:solidFill>
                  <a:srgbClr val="FFFFFF"/>
                </a:solidFill>
                <a:effectLst/>
                <a:latin typeface="Consolas" panose="020B0609020204030204" pitchFamily="49" charset="0"/>
              </a:rPr>
              <a:t> White Wine Accuracy: 83%</a:t>
            </a:r>
            <a:endParaRPr lang="en-US" dirty="0">
              <a:solidFill>
                <a:schemeClr val="bg1"/>
              </a:solidFill>
            </a:endParaRPr>
          </a:p>
          <a:p>
            <a:pPr lvl="1">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dirty="0">
                <a:solidFill>
                  <a:schemeClr val="bg1"/>
                </a:solidFill>
              </a:rPr>
              <a:t>  Model successfully predicted wine quality based on input features</a:t>
            </a:r>
          </a:p>
          <a:p>
            <a:pPr>
              <a:buFont typeface="Arial" panose="020B0604020202020204" pitchFamily="34" charset="0"/>
              <a:buChar char="•"/>
            </a:pPr>
            <a:r>
              <a:rPr lang="en-US" dirty="0">
                <a:solidFill>
                  <a:schemeClr val="bg1"/>
                </a:solidFill>
              </a:rPr>
              <a:t>  Accuracy remained consistent with earlier evaluations.</a:t>
            </a:r>
          </a:p>
          <a:p>
            <a:pPr>
              <a:buFont typeface="Arial" panose="020B0604020202020204" pitchFamily="34" charset="0"/>
              <a:buChar char="•"/>
            </a:pPr>
            <a:r>
              <a:rPr lang="en-US" dirty="0">
                <a:solidFill>
                  <a:schemeClr val="bg1"/>
                </a:solidFill>
              </a:rPr>
              <a:t>  Predictions were validated against expected wine quality levels.</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pic>
        <p:nvPicPr>
          <p:cNvPr id="4" name="Picture 3" descr="A logo with a number in a circle with red lights&#10;&#10;AI-generated content may be incorrect.">
            <a:extLst>
              <a:ext uri="{FF2B5EF4-FFF2-40B4-BE49-F238E27FC236}">
                <a16:creationId xmlns:a16="http://schemas.microsoft.com/office/drawing/2014/main" id="{9D28F0DB-5DEB-EFA0-1E42-14177CA3A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5" name="Picture 4">
            <a:extLst>
              <a:ext uri="{FF2B5EF4-FFF2-40B4-BE49-F238E27FC236}">
                <a16:creationId xmlns:a16="http://schemas.microsoft.com/office/drawing/2014/main" id="{D24F40FD-2046-1564-7EFA-FFAD363F9EAA}"/>
              </a:ext>
            </a:extLst>
          </p:cNvPr>
          <p:cNvPicPr>
            <a:picLocks noChangeAspect="1"/>
          </p:cNvPicPr>
          <p:nvPr/>
        </p:nvPicPr>
        <p:blipFill>
          <a:blip r:embed="rId5"/>
          <a:stretch>
            <a:fillRect/>
          </a:stretch>
        </p:blipFill>
        <p:spPr>
          <a:xfrm>
            <a:off x="6370994" y="1318339"/>
            <a:ext cx="5724918" cy="3767568"/>
          </a:xfrm>
          <a:prstGeom prst="rect">
            <a:avLst/>
          </a:prstGeom>
        </p:spPr>
      </p:pic>
      <p:sp>
        <p:nvSpPr>
          <p:cNvPr id="7" name="TextBox 6">
            <a:extLst>
              <a:ext uri="{FF2B5EF4-FFF2-40B4-BE49-F238E27FC236}">
                <a16:creationId xmlns:a16="http://schemas.microsoft.com/office/drawing/2014/main" id="{68971951-AE12-BE00-08F1-5D14FAFACF38}"/>
              </a:ext>
            </a:extLst>
          </p:cNvPr>
          <p:cNvSpPr txBox="1"/>
          <p:nvPr/>
        </p:nvSpPr>
        <p:spPr>
          <a:xfrm>
            <a:off x="96088" y="5662780"/>
            <a:ext cx="9706520" cy="646331"/>
          </a:xfrm>
          <a:prstGeom prst="rect">
            <a:avLst/>
          </a:prstGeom>
          <a:noFill/>
        </p:spPr>
        <p:txBody>
          <a:bodyPr wrap="square">
            <a:spAutoFit/>
          </a:bodyPr>
          <a:lstStyle/>
          <a:p>
            <a:r>
              <a:rPr lang="en-US" dirty="0">
                <a:solidFill>
                  <a:schemeClr val="bg1"/>
                </a:solidFill>
              </a:rPr>
              <a:t>Random Forest proves to be a strong and reliable model for predicting wine quality, offering high accuracy and interpretability.</a:t>
            </a:r>
            <a:endParaRPr lang="en-US" dirty="0"/>
          </a:p>
        </p:txBody>
      </p:sp>
    </p:spTree>
    <p:extLst>
      <p:ext uri="{BB962C8B-B14F-4D97-AF65-F5344CB8AC3E}">
        <p14:creationId xmlns:p14="http://schemas.microsoft.com/office/powerpoint/2010/main" val="56249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0F3A937D-7F03-93A1-3404-D2132F7A20F3}"/>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245C809A-5F7E-7C42-F60C-E6031563BE31}"/>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922F9B3D-6769-B628-1FBD-47E832F5DA03}"/>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Future Work</a:t>
            </a:r>
            <a:endParaRPr lang="en-US"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49190B47-AA78-3A61-5798-80E4B41A9F17}"/>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A80A03EA-797C-79D9-0DAF-6B184A1B9BAD}"/>
              </a:ext>
            </a:extLst>
          </p:cNvPr>
          <p:cNvSpPr txBox="1"/>
          <p:nvPr/>
        </p:nvSpPr>
        <p:spPr>
          <a:xfrm>
            <a:off x="84513" y="1837221"/>
            <a:ext cx="11629334" cy="1917576"/>
          </a:xfrm>
          <a:prstGeom prst="rect">
            <a:avLst/>
          </a:prstGeom>
          <a:noFill/>
        </p:spPr>
        <p:txBody>
          <a:bodyPr wrap="square">
            <a:spAutoFit/>
          </a:bodyPr>
          <a:lstStyle/>
          <a:p>
            <a:r>
              <a:rPr lang="en-US" dirty="0">
                <a:solidFill>
                  <a:schemeClr val="bg1"/>
                </a:solidFill>
              </a:rPr>
              <a:t>Team 1 identified the following points at the conclusion of our initial analysis to refine the dataset.</a:t>
            </a:r>
            <a:br>
              <a:rPr lang="en-US" dirty="0">
                <a:solidFill>
                  <a:schemeClr val="bg1"/>
                </a:solidFill>
              </a:rPr>
            </a:br>
            <a:endParaRPr lang="en-US" dirty="0">
              <a:solidFill>
                <a:schemeClr val="bg1"/>
              </a:solidFill>
            </a:endParaRPr>
          </a:p>
          <a:p>
            <a:pPr marL="285750" indent="-285750">
              <a:lnSpc>
                <a:spcPts val="1425"/>
              </a:lnSpc>
              <a:buFont typeface="Arial" panose="020B0604020202020204" pitchFamily="34" charset="0"/>
              <a:buChar char="•"/>
            </a:pPr>
            <a:r>
              <a:rPr lang="en-US" dirty="0">
                <a:solidFill>
                  <a:srgbClr val="FFFFFF"/>
                </a:solidFill>
                <a:effectLst/>
              </a:rPr>
              <a:t>Explore: Deep Learning Models (Neural Networks) for better classification</a:t>
            </a:r>
          </a:p>
          <a:p>
            <a:pPr>
              <a:lnSpc>
                <a:spcPts val="1425"/>
              </a:lnSpc>
            </a:pPr>
            <a:r>
              <a:rPr lang="en-US" dirty="0">
                <a:solidFill>
                  <a:srgbClr val="FFFFFF"/>
                </a:solidFill>
                <a:effectLst/>
              </a:rPr>
              <a:t>  </a:t>
            </a:r>
          </a:p>
          <a:p>
            <a:pPr marL="285750" indent="-285750">
              <a:lnSpc>
                <a:spcPts val="1425"/>
              </a:lnSpc>
              <a:buFont typeface="Arial" panose="020B0604020202020204" pitchFamily="34" charset="0"/>
              <a:buChar char="•"/>
            </a:pPr>
            <a:r>
              <a:rPr lang="en-US" dirty="0">
                <a:solidFill>
                  <a:srgbClr val="FFFFFF"/>
                </a:solidFill>
                <a:effectLst/>
              </a:rPr>
              <a:t>Explore: </a:t>
            </a:r>
            <a:r>
              <a:rPr lang="en-US" dirty="0">
                <a:solidFill>
                  <a:srgbClr val="FFFFFF"/>
                </a:solidFill>
              </a:rPr>
              <a:t>A</a:t>
            </a:r>
            <a:r>
              <a:rPr lang="en-US" dirty="0">
                <a:solidFill>
                  <a:srgbClr val="FFFFFF"/>
                </a:solidFill>
                <a:effectLst/>
              </a:rPr>
              <a:t>dditional datasets for better generalization  </a:t>
            </a:r>
          </a:p>
          <a:p>
            <a:pPr>
              <a:lnSpc>
                <a:spcPts val="1425"/>
              </a:lnSpc>
            </a:pPr>
            <a:endParaRPr lang="en-US" dirty="0">
              <a:solidFill>
                <a:srgbClr val="FFFFFF"/>
              </a:solidFill>
              <a:effectLst/>
            </a:endParaRPr>
          </a:p>
          <a:p>
            <a:pPr marL="285750" indent="-285750">
              <a:lnSpc>
                <a:spcPts val="1425"/>
              </a:lnSpc>
              <a:buFont typeface="Arial" panose="020B0604020202020204" pitchFamily="34" charset="0"/>
              <a:buChar char="•"/>
            </a:pPr>
            <a:r>
              <a:rPr lang="en-US" dirty="0">
                <a:solidFill>
                  <a:srgbClr val="FFFFFF"/>
                </a:solidFill>
                <a:effectLst/>
              </a:rPr>
              <a:t>Optimize hyperparameters using **Bayesian Optimization** </a:t>
            </a:r>
          </a:p>
          <a:p>
            <a:pPr>
              <a:lnSpc>
                <a:spcPts val="1425"/>
              </a:lnSpc>
            </a:pPr>
            <a:r>
              <a:rPr lang="en-US" dirty="0">
                <a:solidFill>
                  <a:srgbClr val="FFFFFF"/>
                </a:solidFill>
                <a:effectLst/>
              </a:rPr>
              <a:t> </a:t>
            </a:r>
          </a:p>
          <a:p>
            <a:pPr marL="285750" indent="-285750">
              <a:lnSpc>
                <a:spcPts val="1425"/>
              </a:lnSpc>
              <a:buFont typeface="Arial" panose="020B0604020202020204" pitchFamily="34" charset="0"/>
              <a:buChar char="•"/>
            </a:pPr>
            <a:r>
              <a:rPr lang="en-US" dirty="0">
                <a:solidFill>
                  <a:srgbClr val="FFFFFF"/>
                </a:solidFill>
                <a:effectLst/>
              </a:rPr>
              <a:t>Deploy the best model as a **Web API** for real-world testing  </a:t>
            </a:r>
          </a:p>
        </p:txBody>
      </p:sp>
      <p:pic>
        <p:nvPicPr>
          <p:cNvPr id="4" name="Picture 3" descr="A logo with a number in a circle with red lights&#10;&#10;AI-generated content may be incorrect.">
            <a:extLst>
              <a:ext uri="{FF2B5EF4-FFF2-40B4-BE49-F238E27FC236}">
                <a16:creationId xmlns:a16="http://schemas.microsoft.com/office/drawing/2014/main" id="{19E26158-0781-B226-090E-3599EF65A9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sp>
        <p:nvSpPr>
          <p:cNvPr id="2" name="Rectangle 1">
            <a:extLst>
              <a:ext uri="{FF2B5EF4-FFF2-40B4-BE49-F238E27FC236}">
                <a16:creationId xmlns:a16="http://schemas.microsoft.com/office/drawing/2014/main" id="{305B10DE-61EF-538D-9EF0-8E3789E882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Deep Learning Exploration:</a:t>
            </a:r>
            <a:r>
              <a:rPr kumimoji="0" lang="en-US" altLang="en-US" sz="1800" b="0" i="0" u="none" strike="noStrike" cap="none" normalizeH="0" baseline="0">
                <a:ln>
                  <a:noFill/>
                </a:ln>
                <a:solidFill>
                  <a:schemeClr val="tx1"/>
                </a:solidFill>
                <a:effectLst/>
                <a:latin typeface="Arial" panose="020B0604020202020204" pitchFamily="34" charset="0"/>
              </a:rPr>
              <a:t> Neural networks could improve classification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Expanding Data:</a:t>
            </a:r>
            <a:r>
              <a:rPr kumimoji="0" lang="en-US" altLang="en-US" sz="1800" b="0" i="0" u="none" strike="noStrike" cap="none" normalizeH="0" baseline="0">
                <a:ln>
                  <a:noFill/>
                </a:ln>
                <a:solidFill>
                  <a:schemeClr val="tx1"/>
                </a:solidFill>
                <a:effectLst/>
                <a:latin typeface="Arial" panose="020B0604020202020204" pitchFamily="34" charset="0"/>
              </a:rPr>
              <a:t> Using additional datasets for better generalization.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Hyperparameter Optimization:</a:t>
            </a:r>
            <a:r>
              <a:rPr kumimoji="0" lang="en-US" altLang="en-US" sz="1800" b="0" i="0" u="none" strike="noStrike" cap="none" normalizeH="0" baseline="0">
                <a:ln>
                  <a:noFill/>
                </a:ln>
                <a:solidFill>
                  <a:schemeClr val="tx1"/>
                </a:solidFill>
                <a:effectLst/>
                <a:latin typeface="Arial" panose="020B0604020202020204" pitchFamily="34" charset="0"/>
              </a:rPr>
              <a:t> Using Bayesian Optimization to fine-tune the model.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Deployment Plan:</a:t>
            </a:r>
            <a:r>
              <a:rPr kumimoji="0" lang="en-US" altLang="en-US" sz="1800" b="0" i="0" u="none" strike="noStrike" cap="none" normalizeH="0" baseline="0">
                <a:ln>
                  <a:noFill/>
                </a:ln>
                <a:solidFill>
                  <a:schemeClr val="tx1"/>
                </a:solidFill>
                <a:effectLst/>
                <a:latin typeface="Arial" panose="020B0604020202020204" pitchFamily="34" charset="0"/>
              </a:rPr>
              <a:t> Implement the model as a </a:t>
            </a:r>
            <a:r>
              <a:rPr kumimoji="0" lang="en-US" altLang="en-US" sz="1800" b="1" i="0" u="none" strike="noStrike" cap="none" normalizeH="0" baseline="0">
                <a:ln>
                  <a:noFill/>
                </a:ln>
                <a:solidFill>
                  <a:schemeClr val="tx1"/>
                </a:solidFill>
                <a:effectLst/>
                <a:latin typeface="Arial" panose="020B0604020202020204" pitchFamily="34" charset="0"/>
              </a:rPr>
              <a:t>Web API</a:t>
            </a:r>
            <a:r>
              <a:rPr kumimoji="0" lang="en-US" altLang="en-US" sz="1800" b="0" i="0" u="none" strike="noStrike" cap="none" normalizeH="0" baseline="0">
                <a:ln>
                  <a:noFill/>
                </a:ln>
                <a:solidFill>
                  <a:schemeClr val="tx1"/>
                </a:solidFill>
                <a:effectLst/>
                <a:latin typeface="Arial" panose="020B0604020202020204" pitchFamily="34" charset="0"/>
              </a:rPr>
              <a:t> for real-world use cases. </a:t>
            </a:r>
          </a:p>
        </p:txBody>
      </p:sp>
    </p:spTree>
    <p:extLst>
      <p:ext uri="{BB962C8B-B14F-4D97-AF65-F5344CB8AC3E}">
        <p14:creationId xmlns:p14="http://schemas.microsoft.com/office/powerpoint/2010/main" val="325438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E895A9F3-9E4C-5BCD-BA6D-11FEE807F80A}"/>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4B511626-2370-A31E-B4FC-A110AC2C26CE}"/>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 name="Google Shape;904;g3290d45164b_0_508">
            <a:extLst>
              <a:ext uri="{FF2B5EF4-FFF2-40B4-BE49-F238E27FC236}">
                <a16:creationId xmlns:a16="http://schemas.microsoft.com/office/drawing/2014/main" id="{D6A86359-9B40-0F30-9CEC-C585AD08F271}"/>
              </a:ext>
            </a:extLst>
          </p:cNvPr>
          <p:cNvSpPr txBox="1"/>
          <p:nvPr/>
        </p:nvSpPr>
        <p:spPr>
          <a:xfrm>
            <a:off x="4276578" y="2691060"/>
            <a:ext cx="4241409"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6000" dirty="0">
                <a:solidFill>
                  <a:schemeClr val="bg1"/>
                </a:solidFill>
              </a:rPr>
              <a:t>Questions?</a:t>
            </a:r>
            <a:endParaRPr sz="6000" b="1" i="0" u="none" strike="noStrike" cap="none"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60187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260</TotalTime>
  <Words>860</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-apple-system</vt:lpstr>
      <vt:lpstr>Aptos</vt:lpstr>
      <vt:lpstr>Aptos Display</vt:lpstr>
      <vt:lpstr>Arial</vt:lpstr>
      <vt:lpstr>Arial Unicode MS</vt:lpstr>
      <vt:lpstr>Calibri</vt:lpstr>
      <vt:lpstr>Consolas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Garner</dc:creator>
  <cp:lastModifiedBy>Michael Garner</cp:lastModifiedBy>
  <cp:revision>14</cp:revision>
  <dcterms:created xsi:type="dcterms:W3CDTF">2025-03-17T20:49:56Z</dcterms:created>
  <dcterms:modified xsi:type="dcterms:W3CDTF">2025-03-19T22:36:42Z</dcterms:modified>
</cp:coreProperties>
</file>