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6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9" r:id="rId6"/>
    <p:sldId id="271" r:id="rId7"/>
    <p:sldId id="272" r:id="rId8"/>
    <p:sldId id="270" r:id="rId9"/>
    <p:sldId id="274" r:id="rId10"/>
    <p:sldId id="276" r:id="rId11"/>
    <p:sldId id="278" r:id="rId12"/>
    <p:sldId id="279" r:id="rId13"/>
  </p:sldIdLst>
  <p:sldSz cx="9144000" cy="5143500" type="screen16x9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i="1" kern="1200">
        <a:solidFill>
          <a:srgbClr val="0D1F74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D2EE"/>
    <a:srgbClr val="0C2074"/>
    <a:srgbClr val="515151"/>
    <a:srgbClr val="C1C7DC"/>
    <a:srgbClr val="C0DFE2"/>
    <a:srgbClr val="A5DEEB"/>
    <a:srgbClr val="7ECFE2"/>
    <a:srgbClr val="182075"/>
    <a:srgbClr val="0D1F74"/>
    <a:srgbClr val="79C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4913F-EC9A-FF40-AF52-95815E520ADD}" v="7" dt="2020-11-06T15:12:33.768"/>
    <p1510:client id="{92D4AE3A-C39C-3A49-84CE-B5327DF07CDC}" v="2" dt="2020-11-06T15:00:21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41BC64-677B-4E4B-B401-7A1727C81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70413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 smtClean="0">
                <a:solidFill>
                  <a:schemeClr val="tx1"/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</a:defRPr>
            </a:lvl1pPr>
          </a:lstStyle>
          <a:p>
            <a:fld id="{36A3B2E1-E125-244B-8917-BE3A68C7BB7D}" type="slidenum">
              <a:rPr lang="nl-NL" altLang="x-none"/>
              <a:pPr/>
              <a:t>‹#›</a:t>
            </a:fld>
            <a:endParaRPr lang="nl-NL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to edit title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 wrap="square"/>
          <a:lstStyle>
            <a:lvl1pPr algn="l">
              <a:defRPr baseline="0"/>
            </a:lvl1pPr>
            <a:lvl2pPr marL="342900" indent="0" algn="l">
              <a:buFont typeface="Arial" charset="0"/>
              <a:buNone/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2nd text level</a:t>
            </a:r>
          </a:p>
          <a:p>
            <a:pPr lvl="2"/>
            <a:r>
              <a:rPr lang="en-GB" noProof="0" dirty="0"/>
              <a:t>3rd text level</a:t>
            </a:r>
          </a:p>
          <a:p>
            <a:pPr lvl="3"/>
            <a:r>
              <a:rPr lang="en-GB" noProof="0" dirty="0"/>
              <a:t>4th text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16-10-2001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CC993-CA9F-994D-A8C5-9893A0219890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title 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2nd text level</a:t>
            </a:r>
          </a:p>
          <a:p>
            <a:pPr lvl="2"/>
            <a:r>
              <a:rPr lang="en-GB" noProof="0" dirty="0"/>
              <a:t>3rd text level</a:t>
            </a:r>
          </a:p>
          <a:p>
            <a:pPr lvl="3"/>
            <a:r>
              <a:rPr lang="en-GB" noProof="0" dirty="0"/>
              <a:t>4th text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71BE-C759-4E45-BDA9-EA7B8966B177}" type="datetimeFigureOut">
              <a:rPr lang="nl-NL" smtClean="0"/>
              <a:t>24-1-2023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162BC-B84B-6A44-B9B5-5DF2715F645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57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8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spc="-150" baseline="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charset="0"/>
        <a:buNone/>
        <a:defRPr sz="1400" kern="1200">
          <a:solidFill>
            <a:srgbClr val="0C2074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None/>
        <a:defRPr sz="1400" i="1" kern="1200">
          <a:solidFill>
            <a:srgbClr val="0C2074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None/>
        <a:defRPr sz="2400" b="1" i="0" kern="1200">
          <a:solidFill>
            <a:srgbClr val="86D2EE"/>
          </a:solidFill>
          <a:latin typeface="Arial Black" charset="0"/>
          <a:ea typeface="Arial Black" charset="0"/>
          <a:cs typeface="Arial Black" charset="0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None/>
        <a:defRPr sz="4800" b="1" i="0" kern="1200" spc="-150">
          <a:solidFill>
            <a:srgbClr val="0C2074"/>
          </a:solidFill>
          <a:latin typeface="Arial Black" charset="0"/>
          <a:ea typeface="Arial Black" charset="0"/>
          <a:cs typeface="Arial Black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rgbClr val="0C2074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502594" y="879588"/>
            <a:ext cx="6806668" cy="9179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cap="all" baseline="0">
                <a:solidFill>
                  <a:schemeClr val="tx1"/>
                </a:solidFill>
                <a:latin typeface="Avenir Next Heavy" charset="0"/>
                <a:ea typeface="Avenir Next Heavy" charset="0"/>
                <a:cs typeface="Avenir Next Heavy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4800" kern="0" dirty="0">
                <a:solidFill>
                  <a:srgbClr val="0C2074"/>
                </a:solidFill>
                <a:latin typeface="Arial Black" charset="0"/>
                <a:ea typeface="Arial Black" charset="0"/>
                <a:cs typeface="Arial Black" charset="0"/>
              </a:rPr>
              <a:t>GWAS to PRS</a:t>
            </a: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521336" y="613105"/>
            <a:ext cx="7577635" cy="3890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0D1F74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cap="all" baseline="0">
                <a:solidFill>
                  <a:schemeClr val="tx1"/>
                </a:solidFill>
                <a:latin typeface="Avenir Next Heavy" charset="0"/>
                <a:ea typeface="Avenir Next Heavy" charset="0"/>
                <a:cs typeface="Avenir Next Heavy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kern="0" cap="none" dirty="0">
              <a:solidFill>
                <a:srgbClr val="86D2EE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kstvak 14"/>
          <p:cNvSpPr txBox="1"/>
          <p:nvPr/>
        </p:nvSpPr>
        <p:spPr>
          <a:xfrm>
            <a:off x="529803" y="3364242"/>
            <a:ext cx="353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86D2EE"/>
                </a:solidFill>
                <a:ea typeface="Arial" charset="0"/>
                <a:cs typeface="Arial" charset="0"/>
              </a:rPr>
              <a:t>Alexander Neumann</a:t>
            </a:r>
          </a:p>
          <a:p>
            <a:r>
              <a:rPr lang="en-US" sz="1400" i="0" dirty="0">
                <a:solidFill>
                  <a:srgbClr val="86D2EE"/>
                </a:solidFill>
                <a:ea typeface="Arial" charset="0"/>
                <a:cs typeface="Arial" charset="0"/>
              </a:rPr>
              <a:t>2023.01.25</a:t>
            </a:r>
          </a:p>
        </p:txBody>
      </p:sp>
    </p:spTree>
    <p:extLst>
      <p:ext uri="{BB962C8B-B14F-4D97-AF65-F5344CB8AC3E}">
        <p14:creationId xmlns:p14="http://schemas.microsoft.com/office/powerpoint/2010/main" val="16614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GWAS to PRS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What we want:</a:t>
            </a:r>
          </a:p>
          <a:p>
            <a:r>
              <a:rPr lang="nl-NL" dirty="0"/>
              <a:t>Y = 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nl-NL" dirty="0"/>
              <a:t>SNP1 + 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* </a:t>
            </a:r>
            <a:r>
              <a:rPr lang="nl-NL" dirty="0"/>
              <a:t>SNP2 +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r>
              <a:rPr lang="en-US" dirty="0"/>
              <a:t>* </a:t>
            </a:r>
            <a:r>
              <a:rPr lang="nl-NL" dirty="0"/>
              <a:t>SNP3 + </a:t>
            </a:r>
            <a:r>
              <a:rPr lang="en-US" dirty="0"/>
              <a:t>w</a:t>
            </a:r>
            <a:r>
              <a:rPr lang="en-US" baseline="-25000" dirty="0"/>
              <a:t>4</a:t>
            </a:r>
            <a:r>
              <a:rPr lang="en-US" dirty="0"/>
              <a:t>* </a:t>
            </a:r>
            <a:r>
              <a:rPr lang="nl-NL" dirty="0"/>
              <a:t>SNP4</a:t>
            </a:r>
          </a:p>
          <a:p>
            <a:endParaRPr lang="nl-NL" dirty="0"/>
          </a:p>
          <a:p>
            <a:r>
              <a:rPr lang="nl-NL" dirty="0"/>
              <a:t>What we usually have:</a:t>
            </a:r>
          </a:p>
          <a:p>
            <a:r>
              <a:rPr lang="nl-NL" dirty="0"/>
              <a:t>Y =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nl-NL" dirty="0"/>
              <a:t>SNP1 + </a:t>
            </a:r>
            <a:r>
              <a:rPr lang="el-GR" dirty="0"/>
              <a:t>β</a:t>
            </a:r>
            <a:r>
              <a:rPr lang="en-US" baseline="-25000" dirty="0"/>
              <a:t>cov1</a:t>
            </a:r>
            <a:r>
              <a:rPr lang="en-US" dirty="0"/>
              <a:t>*</a:t>
            </a:r>
            <a:r>
              <a:rPr lang="nl-NL" dirty="0"/>
              <a:t>Covariates + </a:t>
            </a:r>
            <a:r>
              <a:rPr lang="el-GR" dirty="0"/>
              <a:t>ε</a:t>
            </a:r>
            <a:endParaRPr lang="en-US" dirty="0"/>
          </a:p>
          <a:p>
            <a:r>
              <a:rPr lang="nl-NL" dirty="0"/>
              <a:t>Y =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nl-NL" dirty="0"/>
              <a:t>SNP2 + </a:t>
            </a:r>
            <a:r>
              <a:rPr lang="el-GR" dirty="0"/>
              <a:t>β</a:t>
            </a:r>
            <a:r>
              <a:rPr lang="en-US" baseline="-25000" dirty="0"/>
              <a:t>cov2</a:t>
            </a:r>
            <a:r>
              <a:rPr lang="en-US" dirty="0"/>
              <a:t>*</a:t>
            </a:r>
            <a:r>
              <a:rPr lang="nl-NL" dirty="0"/>
              <a:t>Covariates + </a:t>
            </a:r>
            <a:r>
              <a:rPr lang="el-GR" dirty="0"/>
              <a:t>ε</a:t>
            </a:r>
            <a:endParaRPr lang="en-US" dirty="0"/>
          </a:p>
          <a:p>
            <a:r>
              <a:rPr lang="nl-NL" dirty="0"/>
              <a:t>Y =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*</a:t>
            </a:r>
            <a:r>
              <a:rPr lang="nl-NL" dirty="0"/>
              <a:t>SNP3 + </a:t>
            </a:r>
            <a:r>
              <a:rPr lang="el-GR" dirty="0"/>
              <a:t>β</a:t>
            </a:r>
            <a:r>
              <a:rPr lang="en-US" baseline="-25000" dirty="0"/>
              <a:t>cov3</a:t>
            </a:r>
            <a:r>
              <a:rPr lang="en-US" dirty="0"/>
              <a:t>*</a:t>
            </a:r>
            <a:r>
              <a:rPr lang="nl-NL" dirty="0"/>
              <a:t>Covariates + </a:t>
            </a:r>
            <a:r>
              <a:rPr lang="el-GR" dirty="0"/>
              <a:t>ε</a:t>
            </a:r>
            <a:endParaRPr lang="en-US" dirty="0"/>
          </a:p>
          <a:p>
            <a:r>
              <a:rPr lang="nl-NL" dirty="0"/>
              <a:t>Y = </a:t>
            </a:r>
            <a:r>
              <a:rPr lang="el-GR" dirty="0"/>
              <a:t>β</a:t>
            </a:r>
            <a:r>
              <a:rPr lang="en-US" baseline="-25000" dirty="0"/>
              <a:t>4</a:t>
            </a:r>
            <a:r>
              <a:rPr lang="en-US" dirty="0"/>
              <a:t>*</a:t>
            </a:r>
            <a:r>
              <a:rPr lang="nl-NL" dirty="0"/>
              <a:t>SNP4 + </a:t>
            </a:r>
            <a:r>
              <a:rPr lang="el-GR" dirty="0"/>
              <a:t>β</a:t>
            </a:r>
            <a:r>
              <a:rPr lang="en-US" baseline="-25000" dirty="0"/>
              <a:t>cov4</a:t>
            </a:r>
            <a:r>
              <a:rPr lang="en-US" dirty="0"/>
              <a:t>*</a:t>
            </a:r>
            <a:r>
              <a:rPr lang="nl-NL" dirty="0"/>
              <a:t>Covariates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315E60-A066-E6C4-9362-4AF4227F0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18458"/>
              </p:ext>
            </p:extLst>
          </p:nvPr>
        </p:nvGraphicFramePr>
        <p:xfrm>
          <a:off x="4502150" y="1959768"/>
          <a:ext cx="3681907" cy="235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474012497"/>
                    </a:ext>
                  </a:extLst>
                </a:gridCol>
                <a:gridCol w="725560">
                  <a:extLst>
                    <a:ext uri="{9D8B030D-6E8A-4147-A177-3AD203B41FA5}">
                      <a16:colId xmlns:a16="http://schemas.microsoft.com/office/drawing/2014/main" val="1205545002"/>
                    </a:ext>
                  </a:extLst>
                </a:gridCol>
                <a:gridCol w="1147867">
                  <a:extLst>
                    <a:ext uri="{9D8B030D-6E8A-4147-A177-3AD203B41FA5}">
                      <a16:colId xmlns:a16="http://schemas.microsoft.com/office/drawing/2014/main" val="3418012684"/>
                    </a:ext>
                  </a:extLst>
                </a:gridCol>
                <a:gridCol w="472777">
                  <a:extLst>
                    <a:ext uri="{9D8B030D-6E8A-4147-A177-3AD203B41FA5}">
                      <a16:colId xmlns:a16="http://schemas.microsoft.com/office/drawing/2014/main" val="856015120"/>
                    </a:ext>
                  </a:extLst>
                </a:gridCol>
                <a:gridCol w="752773">
                  <a:extLst>
                    <a:ext uri="{9D8B030D-6E8A-4147-A177-3AD203B41FA5}">
                      <a16:colId xmlns:a16="http://schemas.microsoft.com/office/drawing/2014/main" val="659870621"/>
                    </a:ext>
                  </a:extLst>
                </a:gridCol>
              </a:tblGrid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SNP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878173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2723655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1336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6990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0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94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Problem?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Yes, if SNPs are correlated (e.g. due to LD):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nl-NL" dirty="0"/>
              <a:t>SNP1 + 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* </a:t>
            </a:r>
            <a:r>
              <a:rPr lang="nl-NL" dirty="0"/>
              <a:t>SNP2 +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r>
              <a:rPr lang="en-US" dirty="0"/>
              <a:t>* </a:t>
            </a:r>
            <a:r>
              <a:rPr lang="nl-NL" dirty="0"/>
              <a:t>SNP3 + </a:t>
            </a:r>
            <a:r>
              <a:rPr lang="en-US" dirty="0"/>
              <a:t>w</a:t>
            </a:r>
            <a:r>
              <a:rPr lang="en-US" baseline="-25000" dirty="0"/>
              <a:t>4</a:t>
            </a:r>
            <a:r>
              <a:rPr lang="en-US" dirty="0"/>
              <a:t>* </a:t>
            </a:r>
            <a:r>
              <a:rPr lang="nl-NL" dirty="0"/>
              <a:t>SNP4 </a:t>
            </a:r>
            <a:r>
              <a:rPr lang="en-US" sz="1800" dirty="0">
                <a:solidFill>
                  <a:srgbClr val="FF0000"/>
                </a:solidFill>
              </a:rPr>
              <a:t>≠</a:t>
            </a:r>
            <a:r>
              <a:rPr lang="en-US" dirty="0"/>
              <a:t> </a:t>
            </a:r>
            <a:r>
              <a:rPr lang="el-GR" dirty="0"/>
              <a:t>β 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nl-NL" dirty="0"/>
              <a:t>SNP1 + </a:t>
            </a:r>
            <a:r>
              <a:rPr lang="el-GR" dirty="0"/>
              <a:t>β </a:t>
            </a:r>
            <a:r>
              <a:rPr lang="en-US" baseline="-25000" dirty="0"/>
              <a:t>2</a:t>
            </a:r>
            <a:r>
              <a:rPr lang="en-US" dirty="0"/>
              <a:t>* </a:t>
            </a:r>
            <a:r>
              <a:rPr lang="nl-NL" dirty="0"/>
              <a:t>SNP2 + </a:t>
            </a:r>
            <a:r>
              <a:rPr lang="el-GR" dirty="0"/>
              <a:t>β </a:t>
            </a:r>
            <a:r>
              <a:rPr lang="en-US" baseline="-25000" dirty="0"/>
              <a:t>3</a:t>
            </a:r>
            <a:r>
              <a:rPr lang="en-US" dirty="0"/>
              <a:t>* </a:t>
            </a:r>
            <a:r>
              <a:rPr lang="nl-NL" dirty="0"/>
              <a:t>SNP3 + </a:t>
            </a:r>
            <a:r>
              <a:rPr lang="el-GR" dirty="0"/>
              <a:t>β </a:t>
            </a:r>
            <a:r>
              <a:rPr lang="en-US" baseline="-25000" dirty="0"/>
              <a:t>4</a:t>
            </a:r>
            <a:r>
              <a:rPr lang="en-US" dirty="0"/>
              <a:t>* </a:t>
            </a:r>
            <a:r>
              <a:rPr lang="nl-NL" dirty="0"/>
              <a:t>SNP4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 are counting Locus 1 (SNP1, SNP2, SNP3) 3x, but Locus 2 only once (SNP1)</a:t>
            </a:r>
            <a:endParaRPr lang="nl-NL" i="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nl-NL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366A1-D967-AAA4-E468-88053864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11708"/>
              </p:ext>
            </p:extLst>
          </p:nvPr>
        </p:nvGraphicFramePr>
        <p:xfrm>
          <a:off x="1066800" y="1681480"/>
          <a:ext cx="6096000" cy="178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1921979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065096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872098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291474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2266920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83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SNP1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9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4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2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0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72F9-8D65-C25F-A9CA-0CF86E9C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48A8-8F71-12D8-9689-468A8897A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regression with all SNPs at once to obtain mutually adjusted estimates:</a:t>
            </a:r>
          </a:p>
          <a:p>
            <a:r>
              <a:rPr lang="nl-NL" dirty="0"/>
              <a:t>Y = </a:t>
            </a:r>
            <a:r>
              <a:rPr lang="el-GR" dirty="0"/>
              <a:t>β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nl-NL" dirty="0"/>
              <a:t>SNP1 + </a:t>
            </a:r>
            <a:r>
              <a:rPr lang="el-GR" dirty="0"/>
              <a:t>β</a:t>
            </a:r>
            <a:r>
              <a:rPr lang="en-US" baseline="-25000" dirty="0"/>
              <a:t>2</a:t>
            </a:r>
            <a:r>
              <a:rPr lang="en-US" dirty="0"/>
              <a:t>* </a:t>
            </a:r>
            <a:r>
              <a:rPr lang="nl-NL" dirty="0"/>
              <a:t>SNP2 + </a:t>
            </a:r>
            <a:r>
              <a:rPr lang="el-GR" dirty="0"/>
              <a:t>β</a:t>
            </a:r>
            <a:r>
              <a:rPr lang="en-US" baseline="-25000" dirty="0"/>
              <a:t>3</a:t>
            </a:r>
            <a:r>
              <a:rPr lang="en-US" dirty="0"/>
              <a:t>* </a:t>
            </a:r>
            <a:r>
              <a:rPr lang="nl-NL" dirty="0"/>
              <a:t>SNP3 + </a:t>
            </a:r>
            <a:r>
              <a:rPr lang="el-GR" dirty="0"/>
              <a:t>β</a:t>
            </a:r>
            <a:r>
              <a:rPr lang="en-US" baseline="-25000" dirty="0"/>
              <a:t>4</a:t>
            </a:r>
            <a:r>
              <a:rPr lang="en-US" dirty="0"/>
              <a:t>* </a:t>
            </a:r>
            <a:r>
              <a:rPr lang="nl-NL" dirty="0"/>
              <a:t>SNP4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Problem: 5-10M predictors, but max. 5M participants across different cohorts (Height GWAS)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OLS: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i="0" dirty="0"/>
              <a:t>Not computationally possible, if p&gt;n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i="0" dirty="0"/>
              <a:t>even if we had individual level data on 10M participants, high correlation and number of predictors would likely lead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/>
              <a:t>Regularized regression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A-priori (e.g. Elastic net): Good idea, but need individual level data (Next week)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i="0" dirty="0"/>
              <a:t>Post-hoc approximations (e.g. PRS-CS): Works on summary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Easiest solution: Just get rid of redundant SNPs (Next slide)</a:t>
            </a:r>
            <a:endParaRPr lang="en-US" i="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en-US" i="0" dirty="0"/>
          </a:p>
          <a:p>
            <a:endParaRPr lang="en-US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31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D095-67E4-5DF0-1671-1982DBD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26D2-B1AC-114F-5A48-5E872764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Idea: Keep most significant SNPs, but remove correlated ones in same locus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Start with lowest p-value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342900" indent="-342900">
              <a:buAutoNum type="alphaUcParenR"/>
            </a:pPr>
            <a:endParaRPr lang="en-US" dirty="0"/>
          </a:p>
          <a:p>
            <a:endParaRPr lang="nl-NL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12862C-3BE8-35D4-E924-9DD727CBC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08755"/>
              </p:ext>
            </p:extLst>
          </p:nvPr>
        </p:nvGraphicFramePr>
        <p:xfrm>
          <a:off x="1098550" y="1908968"/>
          <a:ext cx="3681907" cy="235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474012497"/>
                    </a:ext>
                  </a:extLst>
                </a:gridCol>
                <a:gridCol w="725560">
                  <a:extLst>
                    <a:ext uri="{9D8B030D-6E8A-4147-A177-3AD203B41FA5}">
                      <a16:colId xmlns:a16="http://schemas.microsoft.com/office/drawing/2014/main" val="1205545002"/>
                    </a:ext>
                  </a:extLst>
                </a:gridCol>
                <a:gridCol w="1147867">
                  <a:extLst>
                    <a:ext uri="{9D8B030D-6E8A-4147-A177-3AD203B41FA5}">
                      <a16:colId xmlns:a16="http://schemas.microsoft.com/office/drawing/2014/main" val="3418012684"/>
                    </a:ext>
                  </a:extLst>
                </a:gridCol>
                <a:gridCol w="472777">
                  <a:extLst>
                    <a:ext uri="{9D8B030D-6E8A-4147-A177-3AD203B41FA5}">
                      <a16:colId xmlns:a16="http://schemas.microsoft.com/office/drawing/2014/main" val="856015120"/>
                    </a:ext>
                  </a:extLst>
                </a:gridCol>
                <a:gridCol w="752773">
                  <a:extLst>
                    <a:ext uri="{9D8B030D-6E8A-4147-A177-3AD203B41FA5}">
                      <a16:colId xmlns:a16="http://schemas.microsoft.com/office/drawing/2014/main" val="659870621"/>
                    </a:ext>
                  </a:extLst>
                </a:gridCol>
              </a:tblGrid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SNP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878173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2723655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1,010,000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1336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6990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0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5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D095-67E4-5DF0-1671-1982DBD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26D2-B1AC-114F-5A48-5E872764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Remove any SNPs within 250kb and with correlation below 0.31 (R</a:t>
            </a:r>
            <a:r>
              <a:rPr lang="en-US" baseline="30000" dirty="0"/>
              <a:t>2</a:t>
            </a:r>
            <a:r>
              <a:rPr lang="en-US" dirty="0"/>
              <a:t>=0.10)</a:t>
            </a:r>
            <a:r>
              <a:rPr lang="en-US" baseline="-25000" dirty="0"/>
              <a:t> </a:t>
            </a:r>
            <a:endParaRPr lang="en-US" baseline="30000" dirty="0"/>
          </a:p>
          <a:p>
            <a:endParaRPr lang="en-US" dirty="0"/>
          </a:p>
          <a:p>
            <a:pPr marL="342900" indent="-342900">
              <a:buAutoNum type="alphaUcParenR"/>
            </a:pPr>
            <a:endParaRPr lang="en-US" dirty="0"/>
          </a:p>
          <a:p>
            <a:endParaRPr lang="nl-NL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27016D-218C-97C5-519E-DCB03D9E1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4033"/>
              </p:ext>
            </p:extLst>
          </p:nvPr>
        </p:nvGraphicFramePr>
        <p:xfrm>
          <a:off x="4953000" y="2084308"/>
          <a:ext cx="4032250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19219799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8065096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58720983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62914749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22669205"/>
                    </a:ext>
                  </a:extLst>
                </a:gridCol>
              </a:tblGrid>
              <a:tr h="188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834147"/>
                  </a:ext>
                </a:extLst>
              </a:tr>
              <a:tr h="234985">
                <a:tc>
                  <a:txBody>
                    <a:bodyPr/>
                    <a:lstStyle/>
                    <a:p>
                      <a:r>
                        <a:rPr lang="en-US" dirty="0"/>
                        <a:t>SNP1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94841"/>
                  </a:ext>
                </a:extLst>
              </a:tr>
              <a:tr h="234985">
                <a:tc>
                  <a:txBody>
                    <a:bodyPr/>
                    <a:lstStyle/>
                    <a:p>
                      <a:r>
                        <a:rPr lang="en-US" dirty="0"/>
                        <a:t>SNP2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43382"/>
                  </a:ext>
                </a:extLst>
              </a:tr>
              <a:tr h="234985">
                <a:tc>
                  <a:txBody>
                    <a:bodyPr/>
                    <a:lstStyle/>
                    <a:p>
                      <a:r>
                        <a:rPr lang="en-US" dirty="0"/>
                        <a:t>SNP3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47831"/>
                  </a:ext>
                </a:extLst>
              </a:tr>
              <a:tr h="234985">
                <a:tc>
                  <a:txBody>
                    <a:bodyPr/>
                    <a:lstStyle/>
                    <a:p>
                      <a:r>
                        <a:rPr lang="en-US" dirty="0"/>
                        <a:t>SNP4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2426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4A9D0F-8167-E421-30CB-87E7DF7A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90713"/>
              </p:ext>
            </p:extLst>
          </p:nvPr>
        </p:nvGraphicFramePr>
        <p:xfrm>
          <a:off x="1098550" y="1908968"/>
          <a:ext cx="3681907" cy="235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474012497"/>
                    </a:ext>
                  </a:extLst>
                </a:gridCol>
                <a:gridCol w="725560">
                  <a:extLst>
                    <a:ext uri="{9D8B030D-6E8A-4147-A177-3AD203B41FA5}">
                      <a16:colId xmlns:a16="http://schemas.microsoft.com/office/drawing/2014/main" val="1205545002"/>
                    </a:ext>
                  </a:extLst>
                </a:gridCol>
                <a:gridCol w="1147867">
                  <a:extLst>
                    <a:ext uri="{9D8B030D-6E8A-4147-A177-3AD203B41FA5}">
                      <a16:colId xmlns:a16="http://schemas.microsoft.com/office/drawing/2014/main" val="3418012684"/>
                    </a:ext>
                  </a:extLst>
                </a:gridCol>
                <a:gridCol w="472777">
                  <a:extLst>
                    <a:ext uri="{9D8B030D-6E8A-4147-A177-3AD203B41FA5}">
                      <a16:colId xmlns:a16="http://schemas.microsoft.com/office/drawing/2014/main" val="856015120"/>
                    </a:ext>
                  </a:extLst>
                </a:gridCol>
                <a:gridCol w="752773">
                  <a:extLst>
                    <a:ext uri="{9D8B030D-6E8A-4147-A177-3AD203B41FA5}">
                      <a16:colId xmlns:a16="http://schemas.microsoft.com/office/drawing/2014/main" val="659870621"/>
                    </a:ext>
                  </a:extLst>
                </a:gridCol>
              </a:tblGrid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SNP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878173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1,000,000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5E-09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2723655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1,010,000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1336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1,020,000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8E-08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6990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0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50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D095-67E4-5DF0-1671-1982DBD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26D2-B1AC-114F-5A48-5E872764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Move onto next SNPs with lowest p</a:t>
            </a:r>
          </a:p>
          <a:p>
            <a:pPr marL="285750" indent="-285750">
              <a:buFontTx/>
              <a:buChar char="-"/>
            </a:pPr>
            <a:r>
              <a:rPr lang="en-US" dirty="0"/>
              <a:t>Already excluded SNPs cannot be indexed again!</a:t>
            </a:r>
          </a:p>
          <a:p>
            <a:endParaRPr lang="en-US" dirty="0"/>
          </a:p>
          <a:p>
            <a:pPr marL="342900" indent="-342900">
              <a:buAutoNum type="alphaUcParenR"/>
            </a:pPr>
            <a:endParaRPr lang="en-US" dirty="0"/>
          </a:p>
          <a:p>
            <a:endParaRPr lang="nl-NL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27016D-218C-97C5-519E-DCB03D9E1251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2084308"/>
          <a:ext cx="4032250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val="219219799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8065096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358720983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62914749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22669205"/>
                    </a:ext>
                  </a:extLst>
                </a:gridCol>
              </a:tblGrid>
              <a:tr h="188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834147"/>
                  </a:ext>
                </a:extLst>
              </a:tr>
              <a:tr h="234985">
                <a:tc>
                  <a:txBody>
                    <a:bodyPr/>
                    <a:lstStyle/>
                    <a:p>
                      <a:r>
                        <a:rPr lang="en-US" dirty="0"/>
                        <a:t>SNP1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1694841"/>
                  </a:ext>
                </a:extLst>
              </a:tr>
              <a:tr h="234985">
                <a:tc>
                  <a:txBody>
                    <a:bodyPr/>
                    <a:lstStyle/>
                    <a:p>
                      <a:r>
                        <a:rPr lang="en-US" dirty="0"/>
                        <a:t>SNP2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543382"/>
                  </a:ext>
                </a:extLst>
              </a:tr>
              <a:tr h="234985">
                <a:tc>
                  <a:txBody>
                    <a:bodyPr/>
                    <a:lstStyle/>
                    <a:p>
                      <a:r>
                        <a:rPr lang="en-US" dirty="0"/>
                        <a:t>SNP3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47831"/>
                  </a:ext>
                </a:extLst>
              </a:tr>
              <a:tr h="234985">
                <a:tc>
                  <a:txBody>
                    <a:bodyPr/>
                    <a:lstStyle/>
                    <a:p>
                      <a:r>
                        <a:rPr lang="en-US" dirty="0"/>
                        <a:t>SNP4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24266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4A9D0F-8167-E421-30CB-87E7DF7A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37461"/>
              </p:ext>
            </p:extLst>
          </p:nvPr>
        </p:nvGraphicFramePr>
        <p:xfrm>
          <a:off x="1098550" y="1908968"/>
          <a:ext cx="3681907" cy="235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474012497"/>
                    </a:ext>
                  </a:extLst>
                </a:gridCol>
                <a:gridCol w="725560">
                  <a:extLst>
                    <a:ext uri="{9D8B030D-6E8A-4147-A177-3AD203B41FA5}">
                      <a16:colId xmlns:a16="http://schemas.microsoft.com/office/drawing/2014/main" val="1205545002"/>
                    </a:ext>
                  </a:extLst>
                </a:gridCol>
                <a:gridCol w="1147867">
                  <a:extLst>
                    <a:ext uri="{9D8B030D-6E8A-4147-A177-3AD203B41FA5}">
                      <a16:colId xmlns:a16="http://schemas.microsoft.com/office/drawing/2014/main" val="3418012684"/>
                    </a:ext>
                  </a:extLst>
                </a:gridCol>
                <a:gridCol w="472777">
                  <a:extLst>
                    <a:ext uri="{9D8B030D-6E8A-4147-A177-3AD203B41FA5}">
                      <a16:colId xmlns:a16="http://schemas.microsoft.com/office/drawing/2014/main" val="856015120"/>
                    </a:ext>
                  </a:extLst>
                </a:gridCol>
                <a:gridCol w="752773">
                  <a:extLst>
                    <a:ext uri="{9D8B030D-6E8A-4147-A177-3AD203B41FA5}">
                      <a16:colId xmlns:a16="http://schemas.microsoft.com/office/drawing/2014/main" val="659870621"/>
                    </a:ext>
                  </a:extLst>
                </a:gridCol>
              </a:tblGrid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SNP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878173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1,000,000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5E-09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2723655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1,010,000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1336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1,020,000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8E-08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6990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8,000,000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0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58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D095-67E4-5DF0-1671-1982DBD9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26D2-B1AC-114F-5A48-5E872764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 SNPs in LD with SNP4, so no further clumping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to do with SNPs below genome-wide significant association?</a:t>
            </a:r>
          </a:p>
          <a:p>
            <a:endParaRPr lang="en-US" dirty="0"/>
          </a:p>
          <a:p>
            <a:pPr marL="342900" indent="-342900">
              <a:buAutoNum type="alphaUcParenR"/>
            </a:pPr>
            <a:endParaRPr lang="en-US" dirty="0"/>
          </a:p>
          <a:p>
            <a:endParaRPr lang="nl-NL" dirty="0"/>
          </a:p>
          <a:p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64A9D0F-8167-E421-30CB-87E7DF7A9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730"/>
              </p:ext>
            </p:extLst>
          </p:nvPr>
        </p:nvGraphicFramePr>
        <p:xfrm>
          <a:off x="1098550" y="1908968"/>
          <a:ext cx="3681907" cy="2359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474012497"/>
                    </a:ext>
                  </a:extLst>
                </a:gridCol>
                <a:gridCol w="725560">
                  <a:extLst>
                    <a:ext uri="{9D8B030D-6E8A-4147-A177-3AD203B41FA5}">
                      <a16:colId xmlns:a16="http://schemas.microsoft.com/office/drawing/2014/main" val="1205545002"/>
                    </a:ext>
                  </a:extLst>
                </a:gridCol>
                <a:gridCol w="1147867">
                  <a:extLst>
                    <a:ext uri="{9D8B030D-6E8A-4147-A177-3AD203B41FA5}">
                      <a16:colId xmlns:a16="http://schemas.microsoft.com/office/drawing/2014/main" val="3418012684"/>
                    </a:ext>
                  </a:extLst>
                </a:gridCol>
                <a:gridCol w="472777">
                  <a:extLst>
                    <a:ext uri="{9D8B030D-6E8A-4147-A177-3AD203B41FA5}">
                      <a16:colId xmlns:a16="http://schemas.microsoft.com/office/drawing/2014/main" val="856015120"/>
                    </a:ext>
                  </a:extLst>
                </a:gridCol>
                <a:gridCol w="752773">
                  <a:extLst>
                    <a:ext uri="{9D8B030D-6E8A-4147-A177-3AD203B41FA5}">
                      <a16:colId xmlns:a16="http://schemas.microsoft.com/office/drawing/2014/main" val="659870621"/>
                    </a:ext>
                  </a:extLst>
                </a:gridCol>
              </a:tblGrid>
              <a:tr h="471964">
                <a:tc>
                  <a:txBody>
                    <a:bodyPr/>
                    <a:lstStyle/>
                    <a:p>
                      <a:r>
                        <a:rPr lang="en-US" dirty="0"/>
                        <a:t>SNP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878173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1,000,000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5E-09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42723655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1,010,000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1E-10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1336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1,020,000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baseline="0" dirty="0">
                          <a:solidFill>
                            <a:srgbClr val="FF0000"/>
                          </a:solidFill>
                        </a:rPr>
                        <a:t>8E-08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6990"/>
                  </a:ext>
                </a:extLst>
              </a:tr>
              <a:tr h="471964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8,000,000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3E-03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03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C316-0D7D-7487-92D1-6F497C36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1B092-E3E1-CD29-DB36-BCBD8E7C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PRS</a:t>
            </a:r>
            <a:r>
              <a:rPr lang="nl-NL" baseline="-25000" dirty="0"/>
              <a:t>0.05</a:t>
            </a:r>
            <a:r>
              <a:rPr lang="nl-NL" dirty="0"/>
              <a:t> = 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nl-NL" dirty="0"/>
              <a:t>SNP1 + </a:t>
            </a:r>
            <a:r>
              <a:rPr lang="en-US" dirty="0"/>
              <a:t>w</a:t>
            </a:r>
            <a:r>
              <a:rPr lang="en-US" baseline="-25000" dirty="0"/>
              <a:t>4</a:t>
            </a:r>
            <a:r>
              <a:rPr lang="en-US" dirty="0"/>
              <a:t>* </a:t>
            </a:r>
            <a:r>
              <a:rPr lang="nl-NL" dirty="0"/>
              <a:t>SNP4</a:t>
            </a:r>
          </a:p>
          <a:p>
            <a:r>
              <a:rPr lang="nl-NL" dirty="0"/>
              <a:t>PRS</a:t>
            </a:r>
            <a:r>
              <a:rPr lang="nl-NL" baseline="-25000" dirty="0"/>
              <a:t>5E-08</a:t>
            </a:r>
            <a:r>
              <a:rPr lang="nl-NL" dirty="0"/>
              <a:t> = </a:t>
            </a:r>
            <a:r>
              <a:rPr lang="en-US" dirty="0"/>
              <a:t>w</a:t>
            </a:r>
            <a:r>
              <a:rPr lang="en-US" baseline="-25000" dirty="0"/>
              <a:t>1</a:t>
            </a:r>
            <a:r>
              <a:rPr lang="en-US" dirty="0"/>
              <a:t>*</a:t>
            </a:r>
            <a:r>
              <a:rPr lang="nl-NL" dirty="0"/>
              <a:t>SNP1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 can e.g. try a suggestive p-value threshold or genome-wide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Pick one with best explained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But be mindful of multiple testing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i="0" dirty="0"/>
              <a:t>Permutation testing (PRSice)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i="0" dirty="0"/>
              <a:t>Number of effective tests based on Eigenvalue (e.g. Li &amp; Ji)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nl-NL" i="0" dirty="0"/>
              <a:t>Bonferroni (very likely too conservative)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endParaRPr lang="nl-NL" i="0" dirty="0"/>
          </a:p>
          <a:p>
            <a:endParaRPr lang="nl-NL" dirty="0"/>
          </a:p>
          <a:p>
            <a:r>
              <a:rPr lang="nl-NL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78CD5-67D3-1FFA-1041-1D667A7F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0" y="3408662"/>
            <a:ext cx="3165973" cy="97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418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-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FAA26D3D-D897-4be2-8F04-BA451C77F1D7}">
            <ma14:placeholderFlag xmlns="" xmlns:ma14="http://schemas.microsoft.com/office/mac/drawingml/2011/main" val="1"/>
          </a:ext>
          <a:ext uri="{909E8E84-426E-40dd-AFC4-6F175D3DCCD1}">
            <a14:hiddenFill xmlns:r="http://schemas.openxmlformats.org/officeDocument/2006/relationships" xmlns:p="http://schemas.openxmlformats.org/presentationml/2006/main" xmlns:a14="http://schemas.microsoft.com/office/drawing/2010/main" xmlns="">
              <a:solidFill>
                <a:srgbClr val="0D1F74"/>
              </a:solidFill>
            </a14:hiddenFill>
          </a:ext>
          <a:ext uri="{91240B29-F687-4f45-9708-019B960494DF}">
            <a14:hiddenLine xmlns:r="http://schemas.openxmlformats.org/officeDocument/2006/relationships" xmlns:p="http://schemas.openxmlformats.org/presentationml/2006/main"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r="http://schemas.openxmlformats.org/officeDocument/2006/relationships" xmlns:p="http://schemas.openxmlformats.org/presentationml/2006/main"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4800" kern="0" dirty="0" smtClean="0">
            <a:solidFill>
              <a:srgbClr val="0C2074"/>
            </a:solidFill>
            <a:latin typeface="Arial Black" charset="0"/>
            <a:ea typeface="Arial Black" charset="0"/>
            <a:cs typeface="Arial Black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RA190399_Sophia Children Hospital_PPT_UK_LB" id="{CB48C636-9AF3-1444-BF4B-B2DAA3D4F367}" vid="{127F9569-9FA4-864A-82AF-A90B559B3ACB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3AEE075B114C4887087DB3E8F9B55F" ma:contentTypeVersion="12" ma:contentTypeDescription="Een nieuw document maken." ma:contentTypeScope="" ma:versionID="ea6cc24fc5505371f9788ebbf4d98df5">
  <xsd:schema xmlns:xsd="http://www.w3.org/2001/XMLSchema" xmlns:xs="http://www.w3.org/2001/XMLSchema" xmlns:p="http://schemas.microsoft.com/office/2006/metadata/properties" xmlns:ns2="85cbf34a-dfb4-420a-bb1b-4bc96c9b951a" xmlns:ns3="d45c63aa-09b5-4749-8f1a-326fb99f9e68" targetNamespace="http://schemas.microsoft.com/office/2006/metadata/properties" ma:root="true" ma:fieldsID="c77fa58722d7bbf683de266b5a064ea4" ns2:_="" ns3:_="">
    <xsd:import namespace="85cbf34a-dfb4-420a-bb1b-4bc96c9b951a"/>
    <xsd:import namespace="d45c63aa-09b5-4749-8f1a-326fb99f9e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bf34a-dfb4-420a-bb1b-4bc96c9b95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c63aa-09b5-4749-8f1a-326fb99f9e6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1B40ED-4673-4932-B950-6F965A90AAE5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85cbf34a-dfb4-420a-bb1b-4bc96c9b951a"/>
    <ds:schemaRef ds:uri="http://purl.org/dc/dcmitype/"/>
    <ds:schemaRef ds:uri="http://schemas.openxmlformats.org/package/2006/metadata/core-properties"/>
    <ds:schemaRef ds:uri="d45c63aa-09b5-4749-8f1a-326fb99f9e68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BF220E8-008E-4938-9551-8F0E2D068A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D83D88-B7DE-48F4-BD6C-34D2F35F4C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cbf34a-dfb4-420a-bb1b-4bc96c9b951a"/>
    <ds:schemaRef ds:uri="d45c63aa-09b5-4749-8f1a-326fb99f9e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powerpoint_template(1)</Template>
  <TotalTime>92</TotalTime>
  <Words>635</Words>
  <Application>Microsoft Office PowerPoint</Application>
  <PresentationFormat>On-screen Show (16:9)</PresentationFormat>
  <Paragraphs>273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Basis-slide</vt:lpstr>
      <vt:lpstr>PowerPoint Presentation</vt:lpstr>
      <vt:lpstr>GWAS to PRS</vt:lpstr>
      <vt:lpstr>Problem?</vt:lpstr>
      <vt:lpstr>Possible solutions</vt:lpstr>
      <vt:lpstr>Clumping</vt:lpstr>
      <vt:lpstr>Clumping</vt:lpstr>
      <vt:lpstr>Clumping</vt:lpstr>
      <vt:lpstr>Thresholding</vt:lpstr>
      <vt:lpstr>Thresholding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Alexander Neumann</dc:creator>
  <cp:lastModifiedBy>Alexander Neumann</cp:lastModifiedBy>
  <cp:revision>1</cp:revision>
  <dcterms:created xsi:type="dcterms:W3CDTF">2023-01-24T06:19:47Z</dcterms:created>
  <dcterms:modified xsi:type="dcterms:W3CDTF">2023-01-24T07:52:23Z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0x010100EE3AEE075B114C4887087DB3E8F9B55F</vt:lpwstr>
  </property>
</Properties>
</file>