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h06wMTNkFKNPtmdPX7Goss9EFc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3486dbac3_2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33486dbac3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77a66b5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377a66b5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77a66b5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377a66b5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3486dbac3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33486dbac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3486dbac3_2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33486dbac3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3486dbac3_2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33486dbac3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3486dbac3_2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33486dbac3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0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79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80"/>
              <a:buNone/>
            </a:pPr>
            <a:r>
              <a:rPr lang="en-US" sz="3680">
                <a:latin typeface="Arial"/>
                <a:ea typeface="Arial"/>
                <a:cs typeface="Arial"/>
                <a:sym typeface="Arial"/>
              </a:rPr>
              <a:t>CAD Contest D</a:t>
            </a:r>
            <a:endParaRPr sz="368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780"/>
              <a:buNone/>
            </a:pPr>
            <a:r>
              <a:rPr lang="en-US" sz="2680">
                <a:latin typeface="Arial"/>
                <a:ea typeface="Arial"/>
                <a:cs typeface="Arial"/>
                <a:sym typeface="Arial"/>
              </a:rPr>
              <a:t>Wirelength-Driven Detailed Macro Placement</a:t>
            </a:r>
            <a:endParaRPr sz="26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4572000" y="3141025"/>
            <a:ext cx="3842700" cy="17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700"/>
              <a:t> </a:t>
            </a:r>
            <a:r>
              <a:rPr lang="en-US" sz="1900">
                <a:solidFill>
                  <a:schemeClr val="dk2"/>
                </a:solidFill>
              </a:rPr>
              <a:t>指導教授 江介宏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900">
                <a:solidFill>
                  <a:schemeClr val="dk2"/>
                </a:solidFill>
              </a:rPr>
              <a:t>B07901190 邱品誠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900">
                <a:solidFill>
                  <a:schemeClr val="dk2"/>
                </a:solidFill>
              </a:rPr>
              <a:t>B08901013 曾皓晨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900">
                <a:solidFill>
                  <a:schemeClr val="dk2"/>
                </a:solidFill>
              </a:rPr>
              <a:t>B08901024 邱啟翰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3486dbac3_2_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Movement and Boundary Problem</a:t>
            </a:r>
            <a:endParaRPr/>
          </a:p>
        </p:txBody>
      </p:sp>
      <p:sp>
        <p:nvSpPr>
          <p:cNvPr id="145" name="Google Shape;145;g133486dbac3_2_8"/>
          <p:cNvSpPr txBox="1"/>
          <p:nvPr>
            <p:ph idx="1" type="body"/>
          </p:nvPr>
        </p:nvSpPr>
        <p:spPr>
          <a:xfrm>
            <a:off x="729450" y="2078875"/>
            <a:ext cx="6836700" cy="26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Once we get the optimal position of a macro, if it’s Manhattan distance to its initial position is </a:t>
            </a:r>
            <a:r>
              <a:rPr lang="en-US" sz="1500">
                <a:solidFill>
                  <a:schemeClr val="accent3"/>
                </a:solidFill>
              </a:rPr>
              <a:t>greater than the constraint</a:t>
            </a:r>
            <a:r>
              <a:rPr lang="en-US" sz="1500"/>
              <a:t>, we move macro to a place with minimum force. Otherwise, we move it to the </a:t>
            </a:r>
            <a:r>
              <a:rPr lang="en-US" sz="1500"/>
              <a:t>optimal position.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For fear that some macros which we will calculate later have no legitimate position, before anytime we move our macro, we </a:t>
            </a:r>
            <a:r>
              <a:rPr lang="en-US" sz="1500">
                <a:solidFill>
                  <a:schemeClr val="accent3"/>
                </a:solidFill>
              </a:rPr>
              <a:t>check whether any overlap occurs</a:t>
            </a:r>
            <a:r>
              <a:rPr lang="en-US" sz="1500"/>
              <a:t>. If it occurs, we quit that movement.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Resulting HPWL in ntuplace3 - case 1</a:t>
            </a:r>
            <a:endParaRPr/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15704" t="0"/>
          <a:stretch/>
        </p:blipFill>
        <p:spPr>
          <a:xfrm>
            <a:off x="101400" y="1777800"/>
            <a:ext cx="4358350" cy="1058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763" y="2269775"/>
            <a:ext cx="4824235" cy="11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1775" y="3798974"/>
            <a:ext cx="5234001" cy="11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"/>
          <p:cNvSpPr txBox="1"/>
          <p:nvPr/>
        </p:nvSpPr>
        <p:spPr>
          <a:xfrm>
            <a:off x="4571988" y="1900350"/>
            <a:ext cx="5878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first result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second result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77a66b556_0_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Resulting HPWL in ntuplace3 - case 2</a:t>
            </a:r>
            <a:endParaRPr/>
          </a:p>
        </p:txBody>
      </p:sp>
      <p:pic>
        <p:nvPicPr>
          <p:cNvPr id="160" name="Google Shape;160;g1377a66b55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00" y="1901187"/>
            <a:ext cx="5925372" cy="155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377a66b55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000" y="3573225"/>
            <a:ext cx="5694231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77a66b556_0_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Resulting HPWL in ntuplace3 - case 3</a:t>
            </a:r>
            <a:endParaRPr/>
          </a:p>
        </p:txBody>
      </p:sp>
      <p:pic>
        <p:nvPicPr>
          <p:cNvPr id="167" name="Google Shape;167;g1377a66b556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149" y="2148400"/>
            <a:ext cx="3782775" cy="9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1377a66b556_0_6"/>
          <p:cNvPicPr preferRelativeResize="0"/>
          <p:nvPr/>
        </p:nvPicPr>
        <p:blipFill rotWithShape="1">
          <a:blip r:embed="rId4">
            <a:alphaModFix/>
          </a:blip>
          <a:srcRect b="0" l="0" r="12288" t="0"/>
          <a:stretch/>
        </p:blipFill>
        <p:spPr>
          <a:xfrm>
            <a:off x="4725075" y="2265950"/>
            <a:ext cx="4418924" cy="106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377a66b556_0_6"/>
          <p:cNvPicPr preferRelativeResize="0"/>
          <p:nvPr/>
        </p:nvPicPr>
        <p:blipFill rotWithShape="1">
          <a:blip r:embed="rId5">
            <a:alphaModFix/>
          </a:blip>
          <a:srcRect b="0" l="0" r="10913" t="0"/>
          <a:stretch/>
        </p:blipFill>
        <p:spPr>
          <a:xfrm>
            <a:off x="4725075" y="3751650"/>
            <a:ext cx="4418925" cy="10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377a66b556_0_6"/>
          <p:cNvSpPr txBox="1"/>
          <p:nvPr/>
        </p:nvSpPr>
        <p:spPr>
          <a:xfrm>
            <a:off x="4725063" y="1956150"/>
            <a:ext cx="5878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first result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second result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176" name="Google Shape;176;p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The </a:t>
            </a:r>
            <a:r>
              <a:rPr lang="en-US" sz="1500"/>
              <a:t>positions of i</a:t>
            </a:r>
            <a:r>
              <a:rPr lang="en-US" sz="1500"/>
              <a:t>nitial standard cells are different from those after macro placement.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Bounding box solution may not be optimal.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Calculate position of a pin by the center of its first rect.</a:t>
            </a:r>
            <a:endParaRPr sz="1500"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182" name="Google Shape;182;p9"/>
          <p:cNvSpPr txBox="1"/>
          <p:nvPr>
            <p:ph idx="1" type="body"/>
          </p:nvPr>
        </p:nvSpPr>
        <p:spPr>
          <a:xfrm>
            <a:off x="729450" y="2078875"/>
            <a:ext cx="82410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Try different method </a:t>
            </a:r>
            <a:r>
              <a:rPr lang="en-US" sz="1500"/>
              <a:t> to estimate the position of components after placing.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Experiment with…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different orders of </a:t>
            </a:r>
            <a:r>
              <a:rPr lang="en-US" sz="1500"/>
              <a:t>macro placement</a:t>
            </a:r>
            <a:r>
              <a:rPr lang="en-US" sz="1500"/>
              <a:t>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different ways of determine macros’ final position(e.g. SA approach).</a:t>
            </a:r>
            <a:endParaRPr sz="1500"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3486dbac3_0_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3" name="Google Shape;93;g133486dbac3_0_16"/>
          <p:cNvSpPr txBox="1"/>
          <p:nvPr>
            <p:ph idx="1" type="body"/>
          </p:nvPr>
        </p:nvSpPr>
        <p:spPr>
          <a:xfrm>
            <a:off x="727650" y="1982625"/>
            <a:ext cx="7688700" cy="27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problem description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IO files and usage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data structure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main algorithm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result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discussion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future work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Problem D Description 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729450" y="2078875"/>
            <a:ext cx="76887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500"/>
              <a:t>Given a circuit netlist(contains both standard cells and macros) and its layout, 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500"/>
              <a:t>adjusting the position of movable macros and orientation to get </a:t>
            </a:r>
            <a:r>
              <a:rPr lang="en-US" sz="1500">
                <a:solidFill>
                  <a:schemeClr val="accent3"/>
                </a:solidFill>
              </a:rPr>
              <a:t>minimum HPWL</a:t>
            </a:r>
            <a:br>
              <a:rPr lang="en-US" sz="1500">
                <a:solidFill>
                  <a:schemeClr val="accent3"/>
                </a:solidFill>
              </a:rPr>
            </a:b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1500"/>
              <a:t>Constraint:</a:t>
            </a:r>
            <a:endParaRPr b="1"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500"/>
              <a:t>upper bound of </a:t>
            </a:r>
            <a:r>
              <a:rPr lang="en-US" sz="1500"/>
              <a:t>moving distance of each macro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500"/>
              <a:t>p</a:t>
            </a:r>
            <a:r>
              <a:rPr lang="en-US" sz="1500"/>
              <a:t>ossible orientation = {North, FlipNorth, South, FlipSouth}</a:t>
            </a:r>
            <a:endParaRPr sz="1500"/>
          </a:p>
          <a:p>
            <a:pPr indent="-2984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run within 20 mins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IO files and usage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729450" y="1926475"/>
            <a:ext cx="7422900" cy="17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500"/>
              <a:t>Input : </a:t>
            </a:r>
            <a:endParaRPr sz="1500"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500">
                <a:solidFill>
                  <a:schemeClr val="dk1"/>
                </a:solidFill>
              </a:rPr>
              <a:t>case.v</a:t>
            </a:r>
            <a:r>
              <a:rPr lang="en-US" sz="1500"/>
              <a:t>, verilog file for knowing the connection between every components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500">
                <a:solidFill>
                  <a:schemeClr val="dk1"/>
                </a:solidFill>
              </a:rPr>
              <a:t>case.lef</a:t>
            </a:r>
            <a:r>
              <a:rPr lang="en-US" sz="1500"/>
              <a:t>, lef file for knowing the relative position of pins to standard cell/macro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500">
                <a:solidFill>
                  <a:schemeClr val="dk1"/>
                </a:solidFill>
              </a:rPr>
              <a:t>case.def</a:t>
            </a:r>
            <a:r>
              <a:rPr lang="en-US" sz="1500"/>
              <a:t>, def file for knowing the absolute position of standard cell/macro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500">
                <a:solidFill>
                  <a:schemeClr val="dk1"/>
                </a:solidFill>
              </a:rPr>
              <a:t>case.mlist</a:t>
            </a:r>
            <a:r>
              <a:rPr lang="en-US" sz="1500"/>
              <a:t>, def file for knowing the initial position of macros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500">
                <a:solidFill>
                  <a:schemeClr val="dk1"/>
                </a:solidFill>
              </a:rPr>
              <a:t>case.txt</a:t>
            </a:r>
            <a:r>
              <a:rPr lang="en-US" sz="1500"/>
              <a:t>, txt file for knowing the distance constraint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729450" y="4106874"/>
            <a:ext cx="7422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500"/>
              <a:t>Output</a:t>
            </a:r>
            <a:r>
              <a:rPr lang="en-US" sz="1500"/>
              <a:t>: </a:t>
            </a:r>
            <a:endParaRPr sz="1500"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500">
                <a:solidFill>
                  <a:schemeClr val="dk1"/>
                </a:solidFill>
              </a:rPr>
              <a:t>case.dmp</a:t>
            </a:r>
            <a:r>
              <a:rPr lang="en-US" sz="1500"/>
              <a:t>, </a:t>
            </a:r>
            <a:r>
              <a:rPr lang="en-US" sz="1500"/>
              <a:t>def file for the final position of macros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Data structure 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57125"/>
            <a:ext cx="3369150" cy="300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583" y="1576525"/>
            <a:ext cx="3985567" cy="19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5975" y="3619575"/>
            <a:ext cx="2461725" cy="11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Main algorithm: force-directed approach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450675" y="1945275"/>
            <a:ext cx="8530200" cy="28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Accumulate all pin connection of each macro in </a:t>
            </a:r>
            <a:r>
              <a:rPr lang="en-US" sz="1500">
                <a:latin typeface="Georgia"/>
                <a:ea typeface="Georgia"/>
                <a:cs typeface="Georgia"/>
                <a:sym typeface="Georgia"/>
              </a:rPr>
              <a:t>.mlist</a:t>
            </a:r>
            <a:r>
              <a:rPr lang="en-US" sz="1500"/>
              <a:t> and set all wire’s weight as 1.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Get the ideal optimal position of four orientations and check which of them have the minimum HPWL.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Move the macro to a reasonable place based on moving constraint and </a:t>
            </a:r>
            <a:r>
              <a:rPr lang="en-US" sz="1500">
                <a:highlight>
                  <a:srgbClr val="FFE599"/>
                </a:highlight>
              </a:rPr>
              <a:t>initial</a:t>
            </a:r>
            <a:r>
              <a:rPr lang="en-US" sz="1500"/>
              <a:t> position of the macro.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Boundary check: Check </a:t>
            </a:r>
            <a:r>
              <a:rPr lang="en-US" sz="1500"/>
              <a:t>whether</a:t>
            </a:r>
            <a:r>
              <a:rPr lang="en-US" sz="1500"/>
              <a:t> the optimal position overlaps </a:t>
            </a:r>
            <a:r>
              <a:rPr lang="en-US" sz="1500">
                <a:highlight>
                  <a:srgbClr val="FFE599"/>
                </a:highlight>
              </a:rPr>
              <a:t>current</a:t>
            </a:r>
            <a:r>
              <a:rPr lang="en-US" sz="1500"/>
              <a:t> macros’ positions or not. </a:t>
            </a:r>
            <a:br>
              <a:rPr lang="en-US" sz="1500"/>
            </a:br>
            <a:r>
              <a:rPr lang="en-US" sz="1500"/>
              <a:t>If no overlap exists, move it to a new position.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AutoNum type="arabicPeriod"/>
            </a:pPr>
            <a:r>
              <a:rPr lang="en-US" sz="1500"/>
              <a:t>Go on for several iterations.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3486dbac3_2_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Calculating zero-force target location</a:t>
            </a:r>
            <a:endParaRPr/>
          </a:p>
        </p:txBody>
      </p:sp>
      <p:sp>
        <p:nvSpPr>
          <p:cNvPr id="126" name="Google Shape;126;g133486dbac3_2_29"/>
          <p:cNvSpPr txBox="1"/>
          <p:nvPr>
            <p:ph idx="1" type="body"/>
          </p:nvPr>
        </p:nvSpPr>
        <p:spPr>
          <a:xfrm>
            <a:off x="729450" y="2078875"/>
            <a:ext cx="7451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For each macro, we accumulate all pins to calculate zero-force target location.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A single pin of a macro </a:t>
            </a:r>
            <a:r>
              <a:rPr lang="en-US" sz="1500"/>
              <a:t>might connect to </a:t>
            </a:r>
            <a:r>
              <a:rPr lang="en-US" sz="1500">
                <a:highlight>
                  <a:srgbClr val="FFE599"/>
                </a:highlight>
              </a:rPr>
              <a:t>multiple pins</a:t>
            </a:r>
            <a:r>
              <a:rPr lang="en-US" sz="1500"/>
              <a:t>, so we traverse and accumulate all force generated by pins that is connected to a given pin of a macro.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-US" sz="1500"/>
              <a:t>A single pin of a macro might connect to</a:t>
            </a:r>
            <a:r>
              <a:rPr lang="en-US" sz="1500">
                <a:highlight>
                  <a:schemeClr val="lt1"/>
                </a:highlight>
              </a:rPr>
              <a:t> </a:t>
            </a:r>
            <a:r>
              <a:rPr lang="en-US" sz="1500">
                <a:highlight>
                  <a:srgbClr val="FFE599"/>
                </a:highlight>
              </a:rPr>
              <a:t>primary input or output</a:t>
            </a:r>
            <a:r>
              <a:rPr lang="en-US" sz="1500"/>
              <a:t>. Thus,  if we detect the situation, we additionally accumulate the force from the primary I/O.</a:t>
            </a:r>
            <a:endParaRPr b="1" sz="1500">
              <a:solidFill>
                <a:srgbClr val="202122"/>
              </a:solidFill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3486dbac3_2_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Position accumulator</a:t>
            </a:r>
            <a:endParaRPr/>
          </a:p>
        </p:txBody>
      </p:sp>
      <p:sp>
        <p:nvSpPr>
          <p:cNvPr id="132" name="Google Shape;132;g133486dbac3_2_24"/>
          <p:cNvSpPr txBox="1"/>
          <p:nvPr>
            <p:ph idx="1" type="body"/>
          </p:nvPr>
        </p:nvSpPr>
        <p:spPr>
          <a:xfrm>
            <a:off x="790675" y="1853850"/>
            <a:ext cx="7451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 </a:t>
            </a:r>
            <a:r>
              <a:rPr lang="en-US" sz="1500">
                <a:solidFill>
                  <a:schemeClr val="dk2"/>
                </a:solidFill>
              </a:rPr>
              <a:t>=  </a:t>
            </a:r>
            <a:r>
              <a:rPr lang="en-US" sz="1800">
                <a:solidFill>
                  <a:schemeClr val="dk2"/>
                </a:solidFill>
              </a:rPr>
              <a:t>Σ </a:t>
            </a:r>
            <a:r>
              <a:rPr lang="en-US" sz="1500">
                <a:solidFill>
                  <a:schemeClr val="dk2"/>
                </a:solidFill>
              </a:rPr>
              <a:t>(absolute connecting pin position </a:t>
            </a:r>
            <a:r>
              <a:rPr b="1" lang="en-US" sz="1500">
                <a:solidFill>
                  <a:schemeClr val="dk2"/>
                </a:solidFill>
              </a:rPr>
              <a:t>-</a:t>
            </a:r>
            <a:r>
              <a:rPr b="1" lang="en-US" sz="1500">
                <a:solidFill>
                  <a:srgbClr val="202122"/>
                </a:solidFill>
              </a:rPr>
              <a:t> relative operating pin’s position</a:t>
            </a:r>
            <a:r>
              <a:rPr lang="en-US" sz="1500">
                <a:solidFill>
                  <a:srgbClr val="202122"/>
                </a:solidFill>
              </a:rPr>
              <a:t>)</a:t>
            </a:r>
            <a:endParaRPr sz="150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02122"/>
                </a:solidFill>
              </a:rPr>
              <a:t>e.g., 2 connected pins:</a:t>
            </a:r>
            <a:endParaRPr sz="150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02122"/>
              </a:solidFill>
              <a:highlight>
                <a:srgbClr val="FFE599"/>
              </a:highlight>
            </a:endParaRPr>
          </a:p>
          <a:p>
            <a:pPr indent="457200" lvl="0" marL="22860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500">
              <a:solidFill>
                <a:srgbClr val="202122"/>
              </a:solidFill>
              <a:highlight>
                <a:srgbClr val="FFE599"/>
              </a:highlight>
            </a:endParaRPr>
          </a:p>
        </p:txBody>
      </p:sp>
      <p:pic>
        <p:nvPicPr>
          <p:cNvPr id="133" name="Google Shape;133;g133486dbac3_2_24"/>
          <p:cNvPicPr preferRelativeResize="0"/>
          <p:nvPr/>
        </p:nvPicPr>
        <p:blipFill rotWithShape="1">
          <a:blip r:embed="rId3">
            <a:alphaModFix/>
          </a:blip>
          <a:srcRect b="9473" l="13032" r="13378" t="21574"/>
          <a:stretch/>
        </p:blipFill>
        <p:spPr>
          <a:xfrm rot="5400000">
            <a:off x="3533163" y="1690162"/>
            <a:ext cx="2543274" cy="39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3486dbac3_2_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Orientation handling</a:t>
            </a:r>
            <a:endParaRPr/>
          </a:p>
        </p:txBody>
      </p:sp>
      <p:pic>
        <p:nvPicPr>
          <p:cNvPr id="139" name="Google Shape;139;g133486dbac3_2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13" y="1987600"/>
            <a:ext cx="809676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Joey</dc:creator>
</cp:coreProperties>
</file>