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97"/>
  </p:notesMasterIdLst>
  <p:sldIdLst>
    <p:sldId id="256" r:id="rId2"/>
    <p:sldId id="257" r:id="rId3"/>
    <p:sldId id="350" r:id="rId4"/>
    <p:sldId id="260" r:id="rId5"/>
    <p:sldId id="258" r:id="rId6"/>
    <p:sldId id="262" r:id="rId7"/>
    <p:sldId id="263" r:id="rId8"/>
    <p:sldId id="264" r:id="rId9"/>
    <p:sldId id="270" r:id="rId10"/>
    <p:sldId id="267" r:id="rId11"/>
    <p:sldId id="269" r:id="rId12"/>
    <p:sldId id="278" r:id="rId13"/>
    <p:sldId id="308" r:id="rId14"/>
    <p:sldId id="279" r:id="rId15"/>
    <p:sldId id="351" r:id="rId16"/>
    <p:sldId id="339" r:id="rId17"/>
    <p:sldId id="280" r:id="rId18"/>
    <p:sldId id="281" r:id="rId19"/>
    <p:sldId id="322" r:id="rId20"/>
    <p:sldId id="282" r:id="rId21"/>
    <p:sldId id="321" r:id="rId22"/>
    <p:sldId id="355" r:id="rId23"/>
    <p:sldId id="356" r:id="rId24"/>
    <p:sldId id="309" r:id="rId25"/>
    <p:sldId id="310" r:id="rId26"/>
    <p:sldId id="311" r:id="rId27"/>
    <p:sldId id="312" r:id="rId28"/>
    <p:sldId id="313" r:id="rId29"/>
    <p:sldId id="314" r:id="rId30"/>
    <p:sldId id="338" r:id="rId31"/>
    <p:sldId id="315" r:id="rId32"/>
    <p:sldId id="283" r:id="rId33"/>
    <p:sldId id="284" r:id="rId34"/>
    <p:sldId id="286" r:id="rId35"/>
    <p:sldId id="317" r:id="rId36"/>
    <p:sldId id="318" r:id="rId37"/>
    <p:sldId id="323" r:id="rId38"/>
    <p:sldId id="319" r:id="rId39"/>
    <p:sldId id="320" r:id="rId40"/>
    <p:sldId id="290" r:id="rId41"/>
    <p:sldId id="352" r:id="rId42"/>
    <p:sldId id="292" r:id="rId43"/>
    <p:sldId id="293" r:id="rId44"/>
    <p:sldId id="294" r:id="rId45"/>
    <p:sldId id="289" r:id="rId46"/>
    <p:sldId id="298" r:id="rId47"/>
    <p:sldId id="291" r:id="rId48"/>
    <p:sldId id="287" r:id="rId49"/>
    <p:sldId id="288" r:id="rId50"/>
    <p:sldId id="295" r:id="rId51"/>
    <p:sldId id="296" r:id="rId52"/>
    <p:sldId id="297" r:id="rId53"/>
    <p:sldId id="304" r:id="rId54"/>
    <p:sldId id="299" r:id="rId55"/>
    <p:sldId id="300" r:id="rId56"/>
    <p:sldId id="358" r:id="rId57"/>
    <p:sldId id="359" r:id="rId58"/>
    <p:sldId id="357" r:id="rId59"/>
    <p:sldId id="268" r:id="rId60"/>
    <p:sldId id="272" r:id="rId61"/>
    <p:sldId id="273" r:id="rId62"/>
    <p:sldId id="271" r:id="rId63"/>
    <p:sldId id="274" r:id="rId64"/>
    <p:sldId id="305" r:id="rId65"/>
    <p:sldId id="307" r:id="rId66"/>
    <p:sldId id="301" r:id="rId67"/>
    <p:sldId id="324" r:id="rId68"/>
    <p:sldId id="326" r:id="rId69"/>
    <p:sldId id="327" r:id="rId70"/>
    <p:sldId id="328" r:id="rId71"/>
    <p:sldId id="329" r:id="rId72"/>
    <p:sldId id="330" r:id="rId73"/>
    <p:sldId id="345" r:id="rId74"/>
    <p:sldId id="346" r:id="rId75"/>
    <p:sldId id="347" r:id="rId76"/>
    <p:sldId id="348" r:id="rId77"/>
    <p:sldId id="349" r:id="rId78"/>
    <p:sldId id="331" r:id="rId79"/>
    <p:sldId id="332" r:id="rId80"/>
    <p:sldId id="333" r:id="rId81"/>
    <p:sldId id="334" r:id="rId82"/>
    <p:sldId id="335" r:id="rId83"/>
    <p:sldId id="336" r:id="rId84"/>
    <p:sldId id="337" r:id="rId85"/>
    <p:sldId id="340" r:id="rId86"/>
    <p:sldId id="343" r:id="rId87"/>
    <p:sldId id="344" r:id="rId88"/>
    <p:sldId id="341" r:id="rId89"/>
    <p:sldId id="354" r:id="rId90"/>
    <p:sldId id="342" r:id="rId91"/>
    <p:sldId id="275" r:id="rId92"/>
    <p:sldId id="276" r:id="rId93"/>
    <p:sldId id="302" r:id="rId94"/>
    <p:sldId id="361" r:id="rId95"/>
    <p:sldId id="362" r:id="rId9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CC3AD6-AC9E-4A2B-A330-9B301126F98B}">
          <p14:sldIdLst>
            <p14:sldId id="256"/>
          </p14:sldIdLst>
        </p14:section>
        <p14:section name="Intro to mOWL" id="{4888981C-2BFE-41ED-A80B-76D7C58C82F5}">
          <p14:sldIdLst>
            <p14:sldId id="257"/>
            <p14:sldId id="350"/>
            <p14:sldId id="260"/>
            <p14:sldId id="258"/>
          </p14:sldIdLst>
        </p14:section>
        <p14:section name="Implementation" id="{3EE343FA-ED0C-4731-A0D6-0518C907F74C}">
          <p14:sldIdLst>
            <p14:sldId id="262"/>
            <p14:sldId id="263"/>
            <p14:sldId id="264"/>
            <p14:sldId id="270"/>
            <p14:sldId id="267"/>
          </p14:sldIdLst>
        </p14:section>
        <p14:section name="Theoretic Section" id="{C0105D0D-3BED-473F-8CAC-CC6FAB8034A0}">
          <p14:sldIdLst>
            <p14:sldId id="269"/>
            <p14:sldId id="278"/>
            <p14:sldId id="308"/>
            <p14:sldId id="279"/>
            <p14:sldId id="351"/>
            <p14:sldId id="339"/>
            <p14:sldId id="280"/>
            <p14:sldId id="281"/>
            <p14:sldId id="322"/>
            <p14:sldId id="282"/>
            <p14:sldId id="321"/>
          </p14:sldIdLst>
        </p14:section>
        <p14:section name="ontologies &amp; kg" id="{02307932-AE12-444D-9C93-26AB1FF921C3}">
          <p14:sldIdLst>
            <p14:sldId id="355"/>
            <p14:sldId id="356"/>
          </p14:sldIdLst>
        </p14:section>
        <p14:section name="mOWL &amp; ontologies" id="{358F682C-6542-4DC0-AD63-4A88554D65D6}">
          <p14:sldIdLst>
            <p14:sldId id="309"/>
            <p14:sldId id="310"/>
            <p14:sldId id="311"/>
            <p14:sldId id="312"/>
            <p14:sldId id="313"/>
            <p14:sldId id="314"/>
            <p14:sldId id="338"/>
            <p14:sldId id="315"/>
          </p14:sldIdLst>
        </p14:section>
        <p14:section name="DL" id="{CC222A4F-19E7-4F44-83D1-0AD07219673A}">
          <p14:sldIdLst>
            <p14:sldId id="283"/>
            <p14:sldId id="284"/>
          </p14:sldIdLst>
        </p14:section>
        <p14:section name="ML" id="{8EB88BA1-F45F-49D9-A4BF-0F88C1F2E2F5}">
          <p14:sldIdLst>
            <p14:sldId id="286"/>
            <p14:sldId id="317"/>
            <p14:sldId id="318"/>
            <p14:sldId id="323"/>
            <p14:sldId id="319"/>
            <p14:sldId id="320"/>
            <p14:sldId id="290"/>
            <p14:sldId id="352"/>
            <p14:sldId id="292"/>
            <p14:sldId id="293"/>
            <p14:sldId id="294"/>
            <p14:sldId id="289"/>
            <p14:sldId id="298"/>
            <p14:sldId id="291"/>
            <p14:sldId id="287"/>
            <p14:sldId id="288"/>
            <p14:sldId id="295"/>
            <p14:sldId id="296"/>
            <p14:sldId id="297"/>
            <p14:sldId id="304"/>
            <p14:sldId id="299"/>
            <p14:sldId id="300"/>
            <p14:sldId id="358"/>
            <p14:sldId id="359"/>
          </p14:sldIdLst>
        </p14:section>
        <p14:section name="Getting Started" id="{223C2E5F-E969-4848-A570-F995BF979438}">
          <p14:sldIdLst>
            <p14:sldId id="357"/>
            <p14:sldId id="268"/>
            <p14:sldId id="272"/>
            <p14:sldId id="273"/>
            <p14:sldId id="271"/>
            <p14:sldId id="274"/>
            <p14:sldId id="305"/>
            <p14:sldId id="307"/>
            <p14:sldId id="301"/>
            <p14:sldId id="324"/>
            <p14:sldId id="326"/>
            <p14:sldId id="327"/>
            <p14:sldId id="328"/>
            <p14:sldId id="329"/>
            <p14:sldId id="330"/>
            <p14:sldId id="345"/>
            <p14:sldId id="346"/>
            <p14:sldId id="347"/>
            <p14:sldId id="348"/>
            <p14:sldId id="349"/>
            <p14:sldId id="331"/>
            <p14:sldId id="332"/>
            <p14:sldId id="333"/>
            <p14:sldId id="334"/>
            <p14:sldId id="335"/>
            <p14:sldId id="336"/>
            <p14:sldId id="337"/>
            <p14:sldId id="340"/>
            <p14:sldId id="343"/>
            <p14:sldId id="344"/>
            <p14:sldId id="341"/>
            <p14:sldId id="354"/>
            <p14:sldId id="342"/>
            <p14:sldId id="275"/>
            <p14:sldId id="276"/>
            <p14:sldId id="302"/>
            <p14:sldId id="361"/>
            <p14:sldId id="36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990" autoAdjust="0"/>
  </p:normalViewPr>
  <p:slideViewPr>
    <p:cSldViewPr snapToGrid="0">
      <p:cViewPr varScale="1">
        <p:scale>
          <a:sx n="60" d="100"/>
          <a:sy n="60" d="100"/>
        </p:scale>
        <p:origin x="1478" y="38"/>
      </p:cViewPr>
      <p:guideLst/>
    </p:cSldViewPr>
  </p:slideViewPr>
  <p:outlineViewPr>
    <p:cViewPr>
      <p:scale>
        <a:sx n="33" d="100"/>
        <a:sy n="33" d="100"/>
      </p:scale>
      <p:origin x="0" y="-21830"/>
    </p:cViewPr>
  </p:outlineViewPr>
  <p:notesTextViewPr>
    <p:cViewPr>
      <p:scale>
        <a:sx n="1" d="1"/>
        <a:sy n="1" d="1"/>
      </p:scale>
      <p:origin x="0" y="0"/>
    </p:cViewPr>
  </p:notesTextViewPr>
  <p:notesViewPr>
    <p:cSldViewPr snapToGrid="0">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F0D3E7-7CA5-4BC3-8047-41D75D3A7327}" type="datetimeFigureOut">
              <a:rPr lang="el-GR" smtClean="0"/>
              <a:t>9/2/2024</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C970F6-B4C9-4B5B-8881-3A201CC59F33}" type="slidenum">
              <a:rPr lang="el-GR" smtClean="0"/>
              <a:t>‹#›</a:t>
            </a:fld>
            <a:endParaRPr lang="el-GR"/>
          </a:p>
        </p:txBody>
      </p:sp>
    </p:spTree>
    <p:extLst>
      <p:ext uri="{BB962C8B-B14F-4D97-AF65-F5344CB8AC3E}">
        <p14:creationId xmlns:p14="http://schemas.microsoft.com/office/powerpoint/2010/main" val="1125232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a:p>
        </p:txBody>
      </p:sp>
      <p:sp>
        <p:nvSpPr>
          <p:cNvPr id="4" name="Slide Number Placeholder 3"/>
          <p:cNvSpPr>
            <a:spLocks noGrp="1"/>
          </p:cNvSpPr>
          <p:nvPr>
            <p:ph type="sldNum" sz="quarter" idx="10"/>
          </p:nvPr>
        </p:nvSpPr>
        <p:spPr/>
        <p:txBody>
          <a:bodyPr/>
          <a:lstStyle/>
          <a:p>
            <a:fld id="{33C970F6-B4C9-4B5B-8881-3A201CC59F33}" type="slidenum">
              <a:rPr lang="el-GR" smtClean="0"/>
              <a:t>1</a:t>
            </a:fld>
            <a:endParaRPr lang="el-GR"/>
          </a:p>
        </p:txBody>
      </p:sp>
    </p:spTree>
    <p:extLst>
      <p:ext uri="{BB962C8B-B14F-4D97-AF65-F5344CB8AC3E}">
        <p14:creationId xmlns:p14="http://schemas.microsoft.com/office/powerpoint/2010/main" val="2569789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16</a:t>
            </a:fld>
            <a:endParaRPr lang="el-GR"/>
          </a:p>
        </p:txBody>
      </p:sp>
    </p:spTree>
    <p:extLst>
      <p:ext uri="{BB962C8B-B14F-4D97-AF65-F5344CB8AC3E}">
        <p14:creationId xmlns:p14="http://schemas.microsoft.com/office/powerpoint/2010/main" val="282282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embedding is a structure-preserving mapping between a source and a target structures</a:t>
            </a:r>
          </a:p>
          <a:p>
            <a:r>
              <a:rPr lang="en-US" dirty="0" smtClean="0"/>
              <a:t>Usually, the target structure is more suitable to perform operations on the entities.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Ontology </a:t>
            </a:r>
            <a:r>
              <a:rPr lang="en-US" dirty="0" err="1" smtClean="0"/>
              <a:t>embeddings</a:t>
            </a:r>
            <a:r>
              <a:rPr lang="en-US" dirty="0" smtClean="0"/>
              <a:t> have shown to be useful across different problems, and in particular in biological and biomedical problems that rely on data represented through ontologies. Ontology </a:t>
            </a:r>
            <a:r>
              <a:rPr lang="en-US" dirty="0" err="1" smtClean="0"/>
              <a:t>embeddings</a:t>
            </a:r>
            <a:r>
              <a:rPr lang="en-US" dirty="0" smtClean="0"/>
              <a:t> can be used directly to predict associations between entities annotated with ontologies, such as gene–disease associations (GDAs) based on the relations between their phenotype annotations (</a:t>
            </a:r>
            <a:r>
              <a:rPr lang="en-US" dirty="0" err="1" smtClean="0"/>
              <a:t>Smaili</a:t>
            </a:r>
            <a:r>
              <a:rPr lang="en-US" dirty="0" smtClean="0"/>
              <a:t> et al., 2019), they can be used to provide features for larger machine learning models (</a:t>
            </a:r>
            <a:r>
              <a:rPr lang="en-US" dirty="0" err="1" smtClean="0"/>
              <a:t>Hinnerichs</a:t>
            </a:r>
            <a:r>
              <a:rPr lang="en-US" dirty="0" smtClean="0"/>
              <a:t> and </a:t>
            </a:r>
            <a:r>
              <a:rPr lang="en-US" dirty="0" err="1" smtClean="0"/>
              <a:t>Hoehndorf</a:t>
            </a:r>
            <a:r>
              <a:rPr lang="en-US" dirty="0" smtClean="0"/>
              <a:t>, 2021), or they can enable zero-shot predictions (</a:t>
            </a:r>
            <a:r>
              <a:rPr lang="en-US" dirty="0" err="1" smtClean="0"/>
              <a:t>Kulmanov</a:t>
            </a:r>
            <a:r>
              <a:rPr lang="en-US" dirty="0" smtClean="0"/>
              <a:t> and </a:t>
            </a:r>
            <a:r>
              <a:rPr lang="en-US" dirty="0" err="1" smtClean="0"/>
              <a:t>Hoehndorf</a:t>
            </a:r>
            <a:r>
              <a:rPr lang="en-US" dirty="0" smtClean="0"/>
              <a:t>, 2022).</a:t>
            </a:r>
            <a:endParaRPr lang="el-GR" dirty="0" smtClean="0"/>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17</a:t>
            </a:fld>
            <a:endParaRPr lang="el-GR"/>
          </a:p>
        </p:txBody>
      </p:sp>
    </p:spTree>
    <p:extLst>
      <p:ext uri="{BB962C8B-B14F-4D97-AF65-F5344CB8AC3E}">
        <p14:creationId xmlns:p14="http://schemas.microsoft.com/office/powerpoint/2010/main" val="2815110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Attribute </a:t>
            </a:r>
            <a:r>
              <a:rPr lang="en-US" dirty="0" smtClean="0"/>
              <a:t>— this is a piece of information about the concept. An example would be that “</a:t>
            </a:r>
            <a:r>
              <a:rPr lang="en-US" dirty="0" err="1" smtClean="0"/>
              <a:t>vox</a:t>
            </a:r>
            <a:r>
              <a:rPr lang="en-US" dirty="0" smtClean="0"/>
              <a:t>” is slang for “vocals”. Attributes can be text, numbers, or even a true or false flag.</a:t>
            </a:r>
          </a:p>
          <a:p>
            <a:r>
              <a:rPr lang="en-US" b="1" dirty="0" smtClean="0"/>
              <a:t>Relationship, sometimes called an edge </a:t>
            </a:r>
            <a:r>
              <a:rPr lang="en-US" dirty="0" smtClean="0"/>
              <a:t>— the way we connect two things together. These can either be weighted to tell us how close they are, or a named relationship that tells us how they are connected. We might relate “recorder” to “Bach”.</a:t>
            </a:r>
          </a:p>
          <a:p>
            <a:r>
              <a:rPr lang="en-US" b="1" dirty="0" smtClean="0"/>
              <a:t>Class</a:t>
            </a:r>
            <a:r>
              <a:rPr lang="en-US" dirty="0" smtClean="0"/>
              <a:t> — the type of thing a concept is. Using this we can say that a “trombone” is an instrument, and that “</a:t>
            </a:r>
            <a:r>
              <a:rPr lang="en-US" dirty="0" err="1" smtClean="0"/>
              <a:t>Chumbawamba</a:t>
            </a:r>
            <a:r>
              <a:rPr lang="en-US" dirty="0" smtClean="0"/>
              <a:t>” is a band.</a:t>
            </a:r>
          </a:p>
          <a:p>
            <a:r>
              <a:rPr lang="en-US" dirty="0" smtClean="0"/>
              <a:t>Classes and relations ● Standard identifiers ● Axioms and formal definitions ● Metadata: ○ Labels, Synonyms ○ database cross references </a:t>
            </a:r>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18</a:t>
            </a:fld>
            <a:endParaRPr lang="el-GR"/>
          </a:p>
        </p:txBody>
      </p:sp>
    </p:spTree>
    <p:extLst>
      <p:ext uri="{BB962C8B-B14F-4D97-AF65-F5344CB8AC3E}">
        <p14:creationId xmlns:p14="http://schemas.microsoft.com/office/powerpoint/2010/main" val="222121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may need to generate graphs from ontologies I is-a relations are easy (this is just </a:t>
            </a:r>
            <a:r>
              <a:rPr lang="en-US" dirty="0" err="1" smtClean="0"/>
              <a:t>owl:subClassOf</a:t>
            </a:r>
            <a:r>
              <a:rPr lang="en-US" dirty="0" smtClean="0"/>
              <a:t>) I how about part-of, regulates, precedes, etc.? I </a:t>
            </a:r>
            <a:r>
              <a:rPr lang="en-US" dirty="0" err="1" smtClean="0"/>
              <a:t>disjointness</a:t>
            </a:r>
            <a:r>
              <a:rPr lang="en-US" dirty="0" smtClean="0"/>
              <a:t>, universal vs. existential quantification, cardinality restrictions, intersection, union, negation? relational patterns are implicit in OWL axioms I design patterns as “relations” between classes </a:t>
            </a:r>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22</a:t>
            </a:fld>
            <a:endParaRPr lang="el-GR"/>
          </a:p>
        </p:txBody>
      </p:sp>
    </p:spTree>
    <p:extLst>
      <p:ext uri="{BB962C8B-B14F-4D97-AF65-F5344CB8AC3E}">
        <p14:creationId xmlns:p14="http://schemas.microsoft.com/office/powerpoint/2010/main" val="2107701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ABox+RBox</a:t>
            </a:r>
            <a:r>
              <a:rPr lang="en-US" dirty="0" smtClean="0"/>
              <a:t> can be easily transformed into a Knowledge Graph Father(John): (John, </a:t>
            </a:r>
            <a:r>
              <a:rPr lang="en-US" dirty="0" err="1" smtClean="0"/>
              <a:t>instanceof</a:t>
            </a:r>
            <a:r>
              <a:rPr lang="en-US" dirty="0" smtClean="0"/>
              <a:t>, Father) </a:t>
            </a:r>
            <a:r>
              <a:rPr lang="en-US" dirty="0" err="1" smtClean="0"/>
              <a:t>hasChild</a:t>
            </a:r>
            <a:r>
              <a:rPr lang="en-US" dirty="0" smtClean="0"/>
              <a:t>(John, Mary): (John, </a:t>
            </a:r>
            <a:r>
              <a:rPr lang="en-US" dirty="0" err="1" smtClean="0"/>
              <a:t>hasChild</a:t>
            </a:r>
            <a:r>
              <a:rPr lang="en-US" dirty="0" smtClean="0"/>
              <a:t>, Mary)</a:t>
            </a:r>
          </a:p>
          <a:p>
            <a:r>
              <a:rPr lang="en-US" dirty="0" smtClean="0"/>
              <a:t>What about the </a:t>
            </a:r>
            <a:r>
              <a:rPr lang="en-US" dirty="0" err="1" smtClean="0"/>
              <a:t>TBox</a:t>
            </a:r>
            <a:r>
              <a:rPr lang="en-US" dirty="0" smtClean="0"/>
              <a:t>? ontologies are (mostly) the </a:t>
            </a:r>
            <a:r>
              <a:rPr lang="en-US" dirty="0" err="1" smtClean="0"/>
              <a:t>TBox</a:t>
            </a:r>
            <a:r>
              <a:rPr lang="en-US" dirty="0" smtClean="0"/>
              <a:t>!  Multiple methods to project an ontology into a graph Some methods could undergo loss of information</a:t>
            </a:r>
          </a:p>
          <a:p>
            <a:r>
              <a:rPr lang="en-US" dirty="0" smtClean="0"/>
              <a:t>Graphs represent the hierarchy of concepts </a:t>
            </a:r>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23</a:t>
            </a:fld>
            <a:endParaRPr lang="el-GR"/>
          </a:p>
        </p:txBody>
      </p:sp>
    </p:spTree>
    <p:extLst>
      <p:ext uri="{BB962C8B-B14F-4D97-AF65-F5344CB8AC3E}">
        <p14:creationId xmlns:p14="http://schemas.microsoft.com/office/powerpoint/2010/main" val="823924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call projection to the process of transforming an ontology into a graph. </a:t>
            </a:r>
          </a:p>
          <a:p>
            <a:r>
              <a:rPr lang="en-US" dirty="0" smtClean="0"/>
              <a:t>There are many methods to project an ontology. </a:t>
            </a:r>
          </a:p>
          <a:p>
            <a:pPr lvl="1"/>
            <a:r>
              <a:rPr lang="en-US" dirty="0" smtClean="0"/>
              <a:t>In general, some projection methods undergo some kind of loss of information</a:t>
            </a:r>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27</a:t>
            </a:fld>
            <a:endParaRPr lang="el-GR"/>
          </a:p>
        </p:txBody>
      </p:sp>
    </p:spTree>
    <p:extLst>
      <p:ext uri="{BB962C8B-B14F-4D97-AF65-F5344CB8AC3E}">
        <p14:creationId xmlns:p14="http://schemas.microsoft.com/office/powerpoint/2010/main" val="3131109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Taxonomy: Basic projection method based on ontology taxonomy.</a:t>
            </a:r>
          </a:p>
          <a:p>
            <a:r>
              <a:rPr lang="en-US" sz="1200" b="0" i="0" kern="1200" dirty="0" smtClean="0">
                <a:solidFill>
                  <a:schemeClr val="tx1"/>
                </a:solidFill>
                <a:effectLst/>
                <a:latin typeface="+mn-lt"/>
                <a:ea typeface="+mn-ea"/>
                <a:cs typeface="+mn-cs"/>
              </a:rPr>
              <a:t>Taxonomy + Existential Relations: Extends taxonomy projection by including existential relations.</a:t>
            </a:r>
          </a:p>
          <a:p>
            <a:r>
              <a:rPr lang="en-US" sz="1200" b="0" i="0" kern="1200" dirty="0" smtClean="0">
                <a:solidFill>
                  <a:schemeClr val="tx1"/>
                </a:solidFill>
                <a:effectLst/>
                <a:latin typeface="+mn-lt"/>
                <a:ea typeface="+mn-ea"/>
                <a:cs typeface="+mn-cs"/>
              </a:rPr>
              <a:t>DL2Vec: Utilizes DL (Description Logic) reasoning for ontology projection.</a:t>
            </a:r>
          </a:p>
          <a:p>
            <a:r>
              <a:rPr lang="en-US" sz="1200" b="0" i="0" kern="1200" dirty="0" smtClean="0">
                <a:solidFill>
                  <a:schemeClr val="tx1"/>
                </a:solidFill>
                <a:effectLst/>
                <a:latin typeface="+mn-lt"/>
                <a:ea typeface="+mn-ea"/>
                <a:cs typeface="+mn-cs"/>
              </a:rPr>
              <a:t>OWL2Vec*: Projection method based on embedding ontology entities into vector space.</a:t>
            </a:r>
          </a:p>
          <a:p>
            <a:r>
              <a:rPr lang="en-US" sz="1200" b="0" i="0" kern="1200" dirty="0" smtClean="0">
                <a:solidFill>
                  <a:schemeClr val="tx1"/>
                </a:solidFill>
                <a:effectLst/>
                <a:latin typeface="+mn-lt"/>
                <a:ea typeface="+mn-ea"/>
                <a:cs typeface="+mn-cs"/>
              </a:rPr>
              <a:t>Future Versions: </a:t>
            </a:r>
            <a:r>
              <a:rPr lang="en-US" sz="1200" b="0" i="0" kern="1200" dirty="0" err="1" smtClean="0">
                <a:solidFill>
                  <a:schemeClr val="tx1"/>
                </a:solidFill>
                <a:effectLst/>
                <a:latin typeface="+mn-lt"/>
                <a:ea typeface="+mn-ea"/>
                <a:cs typeface="+mn-cs"/>
              </a:rPr>
              <a:t>CatE</a:t>
            </a:r>
            <a:r>
              <a:rPr lang="en-US" sz="1200" b="0" i="0" kern="1200" dirty="0" smtClean="0">
                <a:solidFill>
                  <a:schemeClr val="tx1"/>
                </a:solidFill>
                <a:effectLst/>
                <a:latin typeface="+mn-lt"/>
                <a:ea typeface="+mn-ea"/>
                <a:cs typeface="+mn-cs"/>
              </a:rPr>
              <a:t> Projection - A forthcoming projection method to be introduced in future versions of </a:t>
            </a:r>
            <a:r>
              <a:rPr lang="en-US" sz="1200" b="0" i="0" kern="1200" dirty="0" err="1" smtClean="0">
                <a:solidFill>
                  <a:schemeClr val="tx1"/>
                </a:solidFill>
                <a:effectLst/>
                <a:latin typeface="+mn-lt"/>
                <a:ea typeface="+mn-ea"/>
                <a:cs typeface="+mn-cs"/>
              </a:rPr>
              <a:t>mOWL</a:t>
            </a:r>
            <a:r>
              <a:rPr lang="en-US" sz="1200" b="0" i="0" kern="1200" dirty="0" smtClean="0">
                <a:solidFill>
                  <a:schemeClr val="tx1"/>
                </a:solidFill>
                <a:effectLst/>
                <a:latin typeface="+mn-lt"/>
                <a:ea typeface="+mn-ea"/>
                <a:cs typeface="+mn-cs"/>
              </a:rPr>
              <a:t>.</a:t>
            </a:r>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28</a:t>
            </a:fld>
            <a:endParaRPr lang="el-GR"/>
          </a:p>
        </p:txBody>
      </p:sp>
    </p:spTree>
    <p:extLst>
      <p:ext uri="{BB962C8B-B14F-4D97-AF65-F5344CB8AC3E}">
        <p14:creationId xmlns:p14="http://schemas.microsoft.com/office/powerpoint/2010/main" val="2028282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approach uses the syntactic information of the axioms and generates text sentences out of them. Axioms are defined over a syntax (symbols, operators, . . . ) Syntactic elements can be represented as words Onto2Vec, OPA2Vec</a:t>
            </a:r>
          </a:p>
          <a:p>
            <a:r>
              <a:rPr lang="en-US" dirty="0" smtClean="0"/>
              <a:t>Some methods would require preprocessing of axioms: Normalization (</a:t>
            </a:r>
            <a:r>
              <a:rPr lang="en-US" dirty="0" err="1" smtClean="0"/>
              <a:t>ELEmbeddings</a:t>
            </a:r>
            <a:r>
              <a:rPr lang="en-US" dirty="0" smtClean="0"/>
              <a:t>, </a:t>
            </a:r>
            <a:r>
              <a:rPr lang="en-US" dirty="0" err="1" smtClean="0"/>
              <a:t>ELBoxEmbeddings</a:t>
            </a:r>
            <a:r>
              <a:rPr lang="en-US" dirty="0" smtClean="0"/>
              <a:t>, Box</a:t>
            </a:r>
            <a:r>
              <a:rPr lang="en-US" baseline="30000" dirty="0" smtClean="0"/>
              <a:t>2</a:t>
            </a:r>
            <a:r>
              <a:rPr lang="en-US" dirty="0" smtClean="0"/>
              <a:t>EL) Grouping into common structural patterns (FALCON) </a:t>
            </a:r>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29</a:t>
            </a:fld>
            <a:endParaRPr lang="el-GR"/>
          </a:p>
        </p:txBody>
      </p:sp>
    </p:spTree>
    <p:extLst>
      <p:ext uri="{BB962C8B-B14F-4D97-AF65-F5344CB8AC3E}">
        <p14:creationId xmlns:p14="http://schemas.microsoft.com/office/powerpoint/2010/main" val="1569297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Onto2Vec</a:t>
            </a:r>
          </a:p>
          <a:p>
            <a:r>
              <a:rPr lang="en-US" dirty="0" smtClean="0"/>
              <a:t>Syntactic information of ontologies as sentences Use of reasoning for data augmentation Application to protein-protein interaction </a:t>
            </a:r>
          </a:p>
          <a:p>
            <a:r>
              <a:rPr lang="en-US" dirty="0" smtClean="0"/>
              <a:t>Input: an OWL ontology Output: numerical representations in R n of ontology entities 1 Reasoning over the ontology to generate more axioms 2 Generation of sentences from the ontology axioms 3 Process the sentences using Word2Vec 4 Output Word2Vec representations</a:t>
            </a:r>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30</a:t>
            </a:fld>
            <a:endParaRPr lang="el-GR"/>
          </a:p>
        </p:txBody>
      </p:sp>
    </p:spTree>
    <p:extLst>
      <p:ext uri="{BB962C8B-B14F-4D97-AF65-F5344CB8AC3E}">
        <p14:creationId xmlns:p14="http://schemas.microsoft.com/office/powerpoint/2010/main" val="1346160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Some methods would require preprocessing of axioms: Normalization (</a:t>
            </a:r>
            <a:r>
              <a:rPr lang="en-US" dirty="0" err="1" smtClean="0"/>
              <a:t>ELEmbeddings</a:t>
            </a:r>
            <a:r>
              <a:rPr lang="en-US" dirty="0" smtClean="0"/>
              <a:t>, </a:t>
            </a:r>
            <a:r>
              <a:rPr lang="en-US" dirty="0" err="1" smtClean="0"/>
              <a:t>ELBoxEmbeddings</a:t>
            </a:r>
            <a:r>
              <a:rPr lang="en-US" dirty="0" smtClean="0"/>
              <a:t>) Grouping into common structural patterns (FALCON)</a:t>
            </a:r>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31</a:t>
            </a:fld>
            <a:endParaRPr lang="el-GR"/>
          </a:p>
        </p:txBody>
      </p:sp>
    </p:spTree>
    <p:extLst>
      <p:ext uri="{BB962C8B-B14F-4D97-AF65-F5344CB8AC3E}">
        <p14:creationId xmlns:p14="http://schemas.microsoft.com/office/powerpoint/2010/main" val="4127861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err="1" smtClean="0"/>
              <a:t>mOWL</a:t>
            </a:r>
            <a:r>
              <a:rPr lang="en-US" dirty="0" smtClean="0"/>
              <a:t>, a Python library for machine learning with Web Ontology Language (OWL) ontologies. </a:t>
            </a:r>
          </a:p>
          <a:p>
            <a:pPr algn="just"/>
            <a:r>
              <a:rPr lang="en-US" dirty="0" smtClean="0"/>
              <a:t>The purpose of </a:t>
            </a:r>
            <a:r>
              <a:rPr lang="en-US" dirty="0" err="1" smtClean="0"/>
              <a:t>mOWL</a:t>
            </a:r>
            <a:r>
              <a:rPr lang="en-US" dirty="0" smtClean="0"/>
              <a:t> is to serve as a reference implementation for ontology </a:t>
            </a:r>
            <a:r>
              <a:rPr lang="en-US" dirty="0" err="1" smtClean="0"/>
              <a:t>embeddings</a:t>
            </a:r>
            <a:r>
              <a:rPr lang="en-US" dirty="0" smtClean="0"/>
              <a:t> and to enable the implementation of new ontology embedding methods. </a:t>
            </a:r>
          </a:p>
          <a:p>
            <a:pPr algn="just"/>
            <a:r>
              <a:rPr lang="en-US" dirty="0" smtClean="0"/>
              <a:t>For this purpose, </a:t>
            </a:r>
            <a:r>
              <a:rPr lang="en-US" dirty="0" err="1" smtClean="0"/>
              <a:t>mOWL</a:t>
            </a:r>
            <a:r>
              <a:rPr lang="en-US" dirty="0" smtClean="0"/>
              <a:t> provides functionality to access information in ontologies and to reason over ontologies, and it provides methods to access biomedical databases that rely on ontologies for annotation.</a:t>
            </a:r>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2</a:t>
            </a:fld>
            <a:endParaRPr lang="el-GR"/>
          </a:p>
        </p:txBody>
      </p:sp>
    </p:spTree>
    <p:extLst>
      <p:ext uri="{BB962C8B-B14F-4D97-AF65-F5344CB8AC3E}">
        <p14:creationId xmlns:p14="http://schemas.microsoft.com/office/powerpoint/2010/main" val="34193946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Ontologies axioms are divided into: </a:t>
            </a:r>
            <a:r>
              <a:rPr lang="en-US" dirty="0" err="1" smtClean="0"/>
              <a:t>ABox</a:t>
            </a:r>
            <a:r>
              <a:rPr lang="en-US" dirty="0" smtClean="0"/>
              <a:t> assertions of the world Father(John) </a:t>
            </a:r>
            <a:r>
              <a:rPr lang="en-US" dirty="0" err="1" smtClean="0"/>
              <a:t>hasChild</a:t>
            </a:r>
            <a:r>
              <a:rPr lang="en-US" dirty="0" smtClean="0"/>
              <a:t>(John, Mary) </a:t>
            </a:r>
          </a:p>
          <a:p>
            <a:r>
              <a:rPr lang="en-US" dirty="0" smtClean="0"/>
              <a:t>Ontologies axioms are divided into: </a:t>
            </a:r>
            <a:r>
              <a:rPr lang="en-US" dirty="0" err="1" smtClean="0"/>
              <a:t>TBox</a:t>
            </a:r>
            <a:r>
              <a:rPr lang="en-US" dirty="0" smtClean="0"/>
              <a:t> Concept descriptions Mother </a:t>
            </a:r>
            <a:r>
              <a:rPr lang="en-US" dirty="0" err="1" smtClean="0"/>
              <a:t>subClassOf</a:t>
            </a:r>
            <a:r>
              <a:rPr lang="en-US" dirty="0" smtClean="0"/>
              <a:t> Person</a:t>
            </a:r>
          </a:p>
          <a:p>
            <a:r>
              <a:rPr lang="en-US" dirty="0" smtClean="0"/>
              <a:t>Description Logics: overview </a:t>
            </a:r>
            <a:r>
              <a:rPr lang="en-US" dirty="0" err="1" smtClean="0"/>
              <a:t>TBox</a:t>
            </a:r>
            <a:r>
              <a:rPr lang="en-US" dirty="0" smtClean="0"/>
              <a:t>: axioms pertaining to the terminology of the domain (classes) </a:t>
            </a:r>
            <a:r>
              <a:rPr lang="en-US" dirty="0" err="1" smtClean="0"/>
              <a:t>ABox</a:t>
            </a:r>
            <a:r>
              <a:rPr lang="en-US" dirty="0" smtClean="0"/>
              <a:t>: axioms stating facts (assertions) about the world </a:t>
            </a:r>
            <a:r>
              <a:rPr lang="en-US" dirty="0" err="1" smtClean="0"/>
              <a:t>RBox</a:t>
            </a:r>
            <a:r>
              <a:rPr lang="en-US" dirty="0" smtClean="0"/>
              <a:t>: axioms holding for relations Reasoning: derive implicitly represented knowledge (e.g., </a:t>
            </a:r>
            <a:r>
              <a:rPr lang="en-US" dirty="0" err="1" smtClean="0"/>
              <a:t>subsumption</a:t>
            </a:r>
            <a:r>
              <a:rPr lang="en-US" dirty="0" smtClean="0"/>
              <a:t>) NB: a “knowledge graph” is an </a:t>
            </a:r>
            <a:r>
              <a:rPr lang="en-US" dirty="0" err="1" smtClean="0"/>
              <a:t>ABox</a:t>
            </a:r>
            <a:r>
              <a:rPr lang="en-US" dirty="0" smtClean="0"/>
              <a:t> + </a:t>
            </a:r>
            <a:r>
              <a:rPr lang="en-US" dirty="0" err="1" smtClean="0"/>
              <a:t>RBox</a:t>
            </a:r>
            <a:r>
              <a:rPr lang="en-US" dirty="0" smtClean="0"/>
              <a:t> </a:t>
            </a:r>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32</a:t>
            </a:fld>
            <a:endParaRPr lang="el-GR"/>
          </a:p>
        </p:txBody>
      </p:sp>
    </p:spTree>
    <p:extLst>
      <p:ext uri="{BB962C8B-B14F-4D97-AF65-F5344CB8AC3E}">
        <p14:creationId xmlns:p14="http://schemas.microsoft.com/office/powerpoint/2010/main" val="668256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Machine learning with ontologies: approaches syntactic: treat axioms as “sentences” using language models graph-based: treat ontologies as graphs (like in semantic similarity) model-theoretic: encode model-theoretic semantics in optimization </a:t>
            </a:r>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34</a:t>
            </a:fld>
            <a:endParaRPr lang="el-GR"/>
          </a:p>
        </p:txBody>
      </p:sp>
    </p:spTree>
    <p:extLst>
      <p:ext uri="{BB962C8B-B14F-4D97-AF65-F5344CB8AC3E}">
        <p14:creationId xmlns:p14="http://schemas.microsoft.com/office/powerpoint/2010/main" val="3186815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Ontology has been transformed into a graph Graphs as input for a machine learning model </a:t>
            </a:r>
            <a:r>
              <a:rPr lang="en-US" dirty="0" err="1" smtClean="0"/>
              <a:t>mOWL</a:t>
            </a:r>
            <a:r>
              <a:rPr lang="en-US" dirty="0" smtClean="0"/>
              <a:t> supports two ways to embed a graph: Random-walk based </a:t>
            </a:r>
            <a:r>
              <a:rPr lang="en-US" dirty="0" err="1" smtClean="0"/>
              <a:t>embeddings</a:t>
            </a:r>
            <a:r>
              <a:rPr lang="en-US" dirty="0" smtClean="0"/>
              <a:t> Knowledge Graph Embedding (KGE) models</a:t>
            </a:r>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35</a:t>
            </a:fld>
            <a:endParaRPr lang="el-GR"/>
          </a:p>
        </p:txBody>
      </p:sp>
    </p:spTree>
    <p:extLst>
      <p:ext uri="{BB962C8B-B14F-4D97-AF65-F5344CB8AC3E}">
        <p14:creationId xmlns:p14="http://schemas.microsoft.com/office/powerpoint/2010/main" val="19208132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capture the graph: Traverse it using walks</a:t>
            </a:r>
          </a:p>
          <a:p>
            <a:r>
              <a:rPr lang="en-US" dirty="0" smtClean="0"/>
              <a:t>Generate many such walks (Many walks will give us an idea about the graph adjacency and structure) </a:t>
            </a:r>
          </a:p>
          <a:p>
            <a:endParaRPr lang="en-US" dirty="0" smtClean="0"/>
          </a:p>
          <a:p>
            <a:r>
              <a:rPr lang="en-US" dirty="0" smtClean="0"/>
              <a:t>Generated sentences become input in a language processing model</a:t>
            </a:r>
            <a:r>
              <a:rPr lang="en-US" baseline="0" dirty="0" smtClean="0"/>
              <a:t> such as</a:t>
            </a:r>
            <a:r>
              <a:rPr lang="en-US" dirty="0" smtClean="0"/>
              <a:t> Word2Vec Transformers</a:t>
            </a:r>
          </a:p>
          <a:p>
            <a:r>
              <a:rPr lang="en-US" dirty="0" smtClean="0"/>
              <a:t>Word2Vec </a:t>
            </a:r>
            <a:r>
              <a:rPr lang="en-US" dirty="0" err="1" smtClean="0"/>
              <a:t>embeddings</a:t>
            </a:r>
            <a:r>
              <a:rPr lang="en-US" dirty="0" smtClean="0"/>
              <a:t> preserve co-occurrence Generated </a:t>
            </a:r>
            <a:r>
              <a:rPr lang="en-US" dirty="0" err="1" smtClean="0"/>
              <a:t>embeddings</a:t>
            </a:r>
            <a:r>
              <a:rPr lang="en-US" dirty="0" smtClean="0"/>
              <a:t> can be used to compute similarity between entities E1 and E2</a:t>
            </a:r>
          </a:p>
          <a:p>
            <a:r>
              <a:rPr lang="en-US" dirty="0" smtClean="0"/>
              <a:t>Protein-protein interactions Gene-disease associations</a:t>
            </a:r>
          </a:p>
          <a:p>
            <a:endParaRPr lang="en-US" b="1" dirty="0" smtClean="0"/>
          </a:p>
          <a:p>
            <a:r>
              <a:rPr lang="en-US" sz="1200" b="0" i="0" kern="1200" dirty="0" smtClean="0">
                <a:solidFill>
                  <a:schemeClr val="tx1"/>
                </a:solidFill>
                <a:effectLst/>
                <a:latin typeface="+mn-lt"/>
                <a:ea typeface="+mn-ea"/>
                <a:cs typeface="+mn-cs"/>
              </a:rPr>
              <a:t>Description: Generated sentences serve as input in language processing models, such as Word2Vec and Transformers.</a:t>
            </a:r>
          </a:p>
          <a:p>
            <a:r>
              <a:rPr lang="en-US" sz="1200" b="0" i="0" kern="1200" dirty="0" smtClean="0">
                <a:solidFill>
                  <a:schemeClr val="tx1"/>
                </a:solidFill>
                <a:effectLst/>
                <a:latin typeface="+mn-lt"/>
                <a:ea typeface="+mn-ea"/>
                <a:cs typeface="+mn-cs"/>
              </a:rPr>
              <a:t>Word2Vec </a:t>
            </a:r>
            <a:r>
              <a:rPr lang="en-US" sz="1200" b="0" i="0" kern="1200" dirty="0" err="1" smtClean="0">
                <a:solidFill>
                  <a:schemeClr val="tx1"/>
                </a:solidFill>
                <a:effectLst/>
                <a:latin typeface="+mn-lt"/>
                <a:ea typeface="+mn-ea"/>
                <a:cs typeface="+mn-cs"/>
              </a:rPr>
              <a:t>Embeddings</a:t>
            </a:r>
            <a:r>
              <a:rPr lang="en-US" sz="1200" b="0" i="0" kern="1200" dirty="0" smtClean="0">
                <a:solidFill>
                  <a:schemeClr val="tx1"/>
                </a:solidFill>
                <a:effectLst/>
                <a:latin typeface="+mn-lt"/>
                <a:ea typeface="+mn-ea"/>
                <a:cs typeface="+mn-cs"/>
              </a:rPr>
              <a:t>: Word2Vec </a:t>
            </a:r>
            <a:r>
              <a:rPr lang="en-US" sz="1200" b="0" i="0" kern="1200" dirty="0" err="1" smtClean="0">
                <a:solidFill>
                  <a:schemeClr val="tx1"/>
                </a:solidFill>
                <a:effectLst/>
                <a:latin typeface="+mn-lt"/>
                <a:ea typeface="+mn-ea"/>
                <a:cs typeface="+mn-cs"/>
              </a:rPr>
              <a:t>embeddings</a:t>
            </a:r>
            <a:r>
              <a:rPr lang="en-US" sz="1200" b="0" i="0" kern="1200" dirty="0" smtClean="0">
                <a:solidFill>
                  <a:schemeClr val="tx1"/>
                </a:solidFill>
                <a:effectLst/>
                <a:latin typeface="+mn-lt"/>
                <a:ea typeface="+mn-ea"/>
                <a:cs typeface="+mn-cs"/>
              </a:rPr>
              <a:t> are employed to preserve co-occurrence information in the generated sentences.</a:t>
            </a:r>
          </a:p>
          <a:p>
            <a:r>
              <a:rPr lang="en-US" sz="1200" b="0" i="0" kern="1200" dirty="0" smtClean="0">
                <a:solidFill>
                  <a:schemeClr val="tx1"/>
                </a:solidFill>
                <a:effectLst/>
                <a:latin typeface="+mn-lt"/>
                <a:ea typeface="+mn-ea"/>
                <a:cs typeface="+mn-cs"/>
              </a:rPr>
              <a:t>Computing Similarity: The generated </a:t>
            </a:r>
            <a:r>
              <a:rPr lang="en-US" sz="1200" b="0" i="0" kern="1200" dirty="0" err="1" smtClean="0">
                <a:solidFill>
                  <a:schemeClr val="tx1"/>
                </a:solidFill>
                <a:effectLst/>
                <a:latin typeface="+mn-lt"/>
                <a:ea typeface="+mn-ea"/>
                <a:cs typeface="+mn-cs"/>
              </a:rPr>
              <a:t>embeddings</a:t>
            </a:r>
            <a:r>
              <a:rPr lang="en-US" sz="1200" b="0" i="0" kern="1200" dirty="0" smtClean="0">
                <a:solidFill>
                  <a:schemeClr val="tx1"/>
                </a:solidFill>
                <a:effectLst/>
                <a:latin typeface="+mn-lt"/>
                <a:ea typeface="+mn-ea"/>
                <a:cs typeface="+mn-cs"/>
              </a:rPr>
              <a:t> enable computation of similarity between entities E1 and E2.</a:t>
            </a:r>
          </a:p>
          <a:p>
            <a:r>
              <a:rPr lang="en-US" sz="1200" b="0" i="0" kern="1200" dirty="0" smtClean="0">
                <a:solidFill>
                  <a:schemeClr val="tx1"/>
                </a:solidFill>
                <a:effectLst/>
                <a:latin typeface="+mn-lt"/>
                <a:ea typeface="+mn-ea"/>
                <a:cs typeface="+mn-cs"/>
              </a:rPr>
              <a:t>Applications:</a:t>
            </a:r>
          </a:p>
          <a:p>
            <a:pPr lvl="1"/>
            <a:r>
              <a:rPr lang="en-US" sz="1200" b="0" i="0" kern="1200" dirty="0" smtClean="0">
                <a:solidFill>
                  <a:schemeClr val="tx1"/>
                </a:solidFill>
                <a:effectLst/>
                <a:latin typeface="+mn-lt"/>
                <a:ea typeface="+mn-ea"/>
                <a:cs typeface="+mn-cs"/>
              </a:rPr>
              <a:t>Protein-protein Interactions.</a:t>
            </a:r>
          </a:p>
          <a:p>
            <a:pPr lvl="1"/>
            <a:r>
              <a:rPr lang="en-US" sz="1200" b="0" i="0" kern="1200" dirty="0" smtClean="0">
                <a:solidFill>
                  <a:schemeClr val="tx1"/>
                </a:solidFill>
                <a:effectLst/>
                <a:latin typeface="+mn-lt"/>
                <a:ea typeface="+mn-ea"/>
                <a:cs typeface="+mn-cs"/>
              </a:rPr>
              <a:t>Gene-disease Associations.</a:t>
            </a:r>
          </a:p>
          <a:p>
            <a:endParaRPr lang="el-GR" b="1" dirty="0"/>
          </a:p>
        </p:txBody>
      </p:sp>
      <p:sp>
        <p:nvSpPr>
          <p:cNvPr id="4" name="Slide Number Placeholder 3"/>
          <p:cNvSpPr>
            <a:spLocks noGrp="1"/>
          </p:cNvSpPr>
          <p:nvPr>
            <p:ph type="sldNum" sz="quarter" idx="10"/>
          </p:nvPr>
        </p:nvSpPr>
        <p:spPr/>
        <p:txBody>
          <a:bodyPr/>
          <a:lstStyle/>
          <a:p>
            <a:fld id="{33C970F6-B4C9-4B5B-8881-3A201CC59F33}" type="slidenum">
              <a:rPr lang="el-GR" smtClean="0"/>
              <a:t>36</a:t>
            </a:fld>
            <a:endParaRPr lang="el-GR"/>
          </a:p>
        </p:txBody>
      </p:sp>
    </p:spTree>
    <p:extLst>
      <p:ext uri="{BB962C8B-B14F-4D97-AF65-F5344CB8AC3E}">
        <p14:creationId xmlns:p14="http://schemas.microsoft.com/office/powerpoint/2010/main" val="356285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37</a:t>
            </a:fld>
            <a:endParaRPr lang="el-GR"/>
          </a:p>
        </p:txBody>
      </p:sp>
    </p:spTree>
    <p:extLst>
      <p:ext uri="{BB962C8B-B14F-4D97-AF65-F5344CB8AC3E}">
        <p14:creationId xmlns:p14="http://schemas.microsoft.com/office/powerpoint/2010/main" val="2730989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Graphs are composed by triples head, </a:t>
            </a:r>
            <a:r>
              <a:rPr lang="en-US" dirty="0" err="1" smtClean="0"/>
              <a:t>relation,tail</a:t>
            </a:r>
            <a:r>
              <a:rPr lang="en-US" dirty="0" smtClean="0"/>
              <a:t> </a:t>
            </a:r>
            <a:r>
              <a:rPr lang="en-US" dirty="0" err="1" smtClean="0"/>
              <a:t>TransE</a:t>
            </a:r>
            <a:r>
              <a:rPr lang="en-US" dirty="0" smtClean="0"/>
              <a:t> is an example of a translational KGE model. Translational models consider relation to be a translation operation between head and tail</a:t>
            </a:r>
          </a:p>
          <a:p>
            <a:r>
              <a:rPr lang="en-US" dirty="0" smtClean="0"/>
              <a:t>Some variations of </a:t>
            </a:r>
            <a:r>
              <a:rPr lang="en-US" dirty="0" err="1" smtClean="0"/>
              <a:t>TransE</a:t>
            </a:r>
            <a:r>
              <a:rPr lang="en-US" dirty="0" smtClean="0"/>
              <a:t> are: </a:t>
            </a:r>
            <a:r>
              <a:rPr lang="en-US" dirty="0" err="1" smtClean="0"/>
              <a:t>TransH</a:t>
            </a:r>
            <a:r>
              <a:rPr lang="en-US" dirty="0" smtClean="0"/>
              <a:t> </a:t>
            </a:r>
            <a:r>
              <a:rPr lang="en-US" dirty="0" err="1" smtClean="0"/>
              <a:t>TransR</a:t>
            </a:r>
            <a:r>
              <a:rPr lang="en-US" dirty="0" smtClean="0"/>
              <a:t> </a:t>
            </a:r>
            <a:r>
              <a:rPr lang="en-US" dirty="0" err="1" smtClean="0"/>
              <a:t>TransD</a:t>
            </a:r>
            <a:endParaRPr lang="en-US" dirty="0" smtClean="0"/>
          </a:p>
          <a:p>
            <a:endParaRPr lang="en-US" dirty="0" smtClean="0"/>
          </a:p>
          <a:p>
            <a:endParaRPr lang="en-US" dirty="0" smtClean="0"/>
          </a:p>
          <a:p>
            <a:r>
              <a:rPr lang="en-US" dirty="0" smtClean="0"/>
              <a:t>Depending on</a:t>
            </a:r>
            <a:r>
              <a:rPr lang="en-US" baseline="0" dirty="0" smtClean="0"/>
              <a:t> the score</a:t>
            </a:r>
          </a:p>
          <a:p>
            <a:r>
              <a:rPr lang="en-US" dirty="0" smtClean="0"/>
              <a:t>The score of a triple is given by d(h, </a:t>
            </a:r>
            <a:r>
              <a:rPr lang="en-US" dirty="0" err="1" smtClean="0"/>
              <a:t>r,t</a:t>
            </a:r>
            <a:r>
              <a:rPr lang="en-US" dirty="0" smtClean="0"/>
              <a:t>) = ||h + r − t||, where the lower d is, the more plausible the triple to hold true. </a:t>
            </a:r>
          </a:p>
          <a:p>
            <a:r>
              <a:rPr lang="en-US" dirty="0" smtClean="0"/>
              <a:t>d(</a:t>
            </a:r>
            <a:r>
              <a:rPr lang="en-US" dirty="0" err="1" smtClean="0"/>
              <a:t>h,r</a:t>
            </a:r>
            <a:r>
              <a:rPr lang="en-US" dirty="0" smtClean="0"/>
              <a:t>, t) is the score of a positive triple d (</a:t>
            </a:r>
            <a:r>
              <a:rPr lang="en-US" dirty="0" err="1" smtClean="0"/>
              <a:t>h,r</a:t>
            </a:r>
            <a:r>
              <a:rPr lang="en-US" dirty="0" smtClean="0"/>
              <a:t>, t ′ ) is the score of a negative triple </a:t>
            </a:r>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38</a:t>
            </a:fld>
            <a:endParaRPr lang="el-GR"/>
          </a:p>
        </p:txBody>
      </p:sp>
    </p:spTree>
    <p:extLst>
      <p:ext uri="{BB962C8B-B14F-4D97-AF65-F5344CB8AC3E}">
        <p14:creationId xmlns:p14="http://schemas.microsoft.com/office/powerpoint/2010/main" val="2775853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use KGE models to predict new triples. For example: 1 Axiom to query: a = C ⊑ ∃R.D </a:t>
            </a:r>
          </a:p>
          <a:p>
            <a:r>
              <a:rPr lang="en-US" dirty="0" smtClean="0"/>
              <a:t>2 Graph representation: (C, R, D) 3 </a:t>
            </a:r>
            <a:r>
              <a:rPr lang="en-US" dirty="0" err="1" smtClean="0"/>
              <a:t>TransE</a:t>
            </a:r>
            <a:r>
              <a:rPr lang="en-US" dirty="0" smtClean="0"/>
              <a:t> score: s = ||h + r − t|| 4 Score s gives us the </a:t>
            </a:r>
            <a:r>
              <a:rPr lang="en-US" dirty="0" err="1" smtClean="0"/>
              <a:t>plausability</a:t>
            </a:r>
            <a:r>
              <a:rPr lang="en-US" dirty="0" smtClean="0"/>
              <a:t> of the axiom a to hold true.</a:t>
            </a:r>
          </a:p>
          <a:p>
            <a:endParaRPr lang="en-US" dirty="0" smtClean="0"/>
          </a:p>
          <a:p>
            <a:r>
              <a:rPr lang="en-US" sz="1200" b="0" i="0" kern="1200" dirty="0" smtClean="0">
                <a:solidFill>
                  <a:schemeClr val="tx1"/>
                </a:solidFill>
                <a:effectLst/>
                <a:latin typeface="+mn-lt"/>
                <a:ea typeface="+mn-ea"/>
                <a:cs typeface="+mn-cs"/>
              </a:rPr>
              <a:t>Axiom Query: "We have an axiom represented as �=�⊆∃�.�</a:t>
            </a:r>
            <a:r>
              <a:rPr lang="en-US" sz="1200" b="0" i="1"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C</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R</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D</a:t>
            </a:r>
            <a:r>
              <a:rPr lang="en-US" sz="1200" b="0" i="0" kern="1200" dirty="0" smtClean="0">
                <a:solidFill>
                  <a:schemeClr val="tx1"/>
                </a:solidFill>
                <a:effectLst/>
                <a:latin typeface="+mn-lt"/>
                <a:ea typeface="+mn-ea"/>
                <a:cs typeface="+mn-cs"/>
              </a:rPr>
              <a:t>. This means that entity �</a:t>
            </a:r>
            <a:r>
              <a:rPr lang="en-US" sz="1200" b="0" i="1"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belongs to class �</a:t>
            </a:r>
            <a:r>
              <a:rPr lang="en-US" sz="1200" b="0" i="1" kern="1200" dirty="0" smtClean="0">
                <a:solidFill>
                  <a:schemeClr val="tx1"/>
                </a:solidFill>
                <a:effectLst/>
                <a:latin typeface="+mn-lt"/>
                <a:ea typeface="+mn-ea"/>
                <a:cs typeface="+mn-cs"/>
              </a:rPr>
              <a:t>C</a:t>
            </a:r>
            <a:r>
              <a:rPr lang="en-US" sz="1200" b="0" i="0" kern="1200" dirty="0" smtClean="0">
                <a:solidFill>
                  <a:schemeClr val="tx1"/>
                </a:solidFill>
                <a:effectLst/>
                <a:latin typeface="+mn-lt"/>
                <a:ea typeface="+mn-ea"/>
                <a:cs typeface="+mn-cs"/>
              </a:rPr>
              <a:t> and is a subset of entities related by relation �</a:t>
            </a:r>
            <a:r>
              <a:rPr lang="en-US" sz="1200" b="0" i="1" kern="1200" dirty="0" smtClean="0">
                <a:solidFill>
                  <a:schemeClr val="tx1"/>
                </a:solidFill>
                <a:effectLst/>
                <a:latin typeface="+mn-lt"/>
                <a:ea typeface="+mn-ea"/>
                <a:cs typeface="+mn-cs"/>
              </a:rPr>
              <a:t>R</a:t>
            </a:r>
            <a:r>
              <a:rPr lang="en-US" sz="1200" b="0" i="0" kern="1200" dirty="0" smtClean="0">
                <a:solidFill>
                  <a:schemeClr val="tx1"/>
                </a:solidFill>
                <a:effectLst/>
                <a:latin typeface="+mn-lt"/>
                <a:ea typeface="+mn-ea"/>
                <a:cs typeface="+mn-cs"/>
              </a:rPr>
              <a:t> to entities of class �</a:t>
            </a:r>
            <a:r>
              <a:rPr lang="en-US" sz="1200" b="0" i="1" kern="1200" dirty="0" smtClean="0">
                <a:solidFill>
                  <a:schemeClr val="tx1"/>
                </a:solidFill>
                <a:effectLst/>
                <a:latin typeface="+mn-lt"/>
                <a:ea typeface="+mn-ea"/>
                <a:cs typeface="+mn-cs"/>
              </a:rPr>
              <a:t>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Graph Representation: "We represent this axiom as a triple: (�,�,�)(</a:t>
            </a:r>
            <a:r>
              <a:rPr lang="en-US" sz="1200" b="0" i="1" kern="1200" dirty="0" smtClean="0">
                <a:solidFill>
                  <a:schemeClr val="tx1"/>
                </a:solidFill>
                <a:effectLst/>
                <a:latin typeface="+mn-lt"/>
                <a:ea typeface="+mn-ea"/>
                <a:cs typeface="+mn-cs"/>
              </a:rPr>
              <a:t>C</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R</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D</a:t>
            </a:r>
            <a:r>
              <a:rPr lang="en-US" sz="1200" b="0" i="0" kern="1200" dirty="0" smtClean="0">
                <a:solidFill>
                  <a:schemeClr val="tx1"/>
                </a:solidFill>
                <a:effectLst/>
                <a:latin typeface="+mn-lt"/>
                <a:ea typeface="+mn-ea"/>
                <a:cs typeface="+mn-cs"/>
              </a:rPr>
              <a:t>), where �</a:t>
            </a:r>
            <a:r>
              <a:rPr lang="en-US" sz="1200" b="0" i="1" kern="1200" dirty="0" smtClean="0">
                <a:solidFill>
                  <a:schemeClr val="tx1"/>
                </a:solidFill>
                <a:effectLst/>
                <a:latin typeface="+mn-lt"/>
                <a:ea typeface="+mn-ea"/>
                <a:cs typeface="+mn-cs"/>
              </a:rPr>
              <a:t>C</a:t>
            </a:r>
            <a:r>
              <a:rPr lang="en-US" sz="1200" b="0" i="0" kern="1200" dirty="0" smtClean="0">
                <a:solidFill>
                  <a:schemeClr val="tx1"/>
                </a:solidFill>
                <a:effectLst/>
                <a:latin typeface="+mn-lt"/>
                <a:ea typeface="+mn-ea"/>
                <a:cs typeface="+mn-cs"/>
              </a:rPr>
              <a:t> is the subject, �</a:t>
            </a:r>
            <a:r>
              <a:rPr lang="en-US" sz="1200" b="0" i="1" kern="1200" dirty="0" smtClean="0">
                <a:solidFill>
                  <a:schemeClr val="tx1"/>
                </a:solidFill>
                <a:effectLst/>
                <a:latin typeface="+mn-lt"/>
                <a:ea typeface="+mn-ea"/>
                <a:cs typeface="+mn-cs"/>
              </a:rPr>
              <a:t>R</a:t>
            </a:r>
            <a:r>
              <a:rPr lang="en-US" sz="1200" b="0" i="0" kern="1200" dirty="0" smtClean="0">
                <a:solidFill>
                  <a:schemeClr val="tx1"/>
                </a:solidFill>
                <a:effectLst/>
                <a:latin typeface="+mn-lt"/>
                <a:ea typeface="+mn-ea"/>
                <a:cs typeface="+mn-cs"/>
              </a:rPr>
              <a:t> is the relation, and �</a:t>
            </a:r>
            <a:r>
              <a:rPr lang="en-US" sz="1200" b="0" i="1" kern="1200" dirty="0" smtClean="0">
                <a:solidFill>
                  <a:schemeClr val="tx1"/>
                </a:solidFill>
                <a:effectLst/>
                <a:latin typeface="+mn-lt"/>
                <a:ea typeface="+mn-ea"/>
                <a:cs typeface="+mn-cs"/>
              </a:rPr>
              <a:t>D</a:t>
            </a:r>
            <a:r>
              <a:rPr lang="en-US" sz="1200" b="0" i="0" kern="1200" dirty="0" smtClean="0">
                <a:solidFill>
                  <a:schemeClr val="tx1"/>
                </a:solidFill>
                <a:effectLst/>
                <a:latin typeface="+mn-lt"/>
                <a:ea typeface="+mn-ea"/>
                <a:cs typeface="+mn-cs"/>
              </a:rPr>
              <a:t> is the object."</a:t>
            </a:r>
          </a:p>
          <a:p>
            <a:r>
              <a:rPr lang="en-US" sz="1200" b="0" i="0" kern="1200" dirty="0" err="1" smtClean="0">
                <a:solidFill>
                  <a:schemeClr val="tx1"/>
                </a:solidFill>
                <a:effectLst/>
                <a:latin typeface="+mn-lt"/>
                <a:ea typeface="+mn-ea"/>
                <a:cs typeface="+mn-cs"/>
              </a:rPr>
              <a:t>TransE</a:t>
            </a:r>
            <a:r>
              <a:rPr lang="en-US" sz="1200" b="0" i="0" kern="1200" dirty="0" smtClean="0">
                <a:solidFill>
                  <a:schemeClr val="tx1"/>
                </a:solidFill>
                <a:effectLst/>
                <a:latin typeface="+mn-lt"/>
                <a:ea typeface="+mn-ea"/>
                <a:cs typeface="+mn-cs"/>
              </a:rPr>
              <a:t> Score: "We calculate the score �</a:t>
            </a:r>
            <a:r>
              <a:rPr lang="en-US" sz="1200" b="0" i="1" kern="1200" dirty="0"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using the </a:t>
            </a:r>
            <a:r>
              <a:rPr lang="en-US" sz="1200" b="0" i="0" kern="1200" dirty="0" err="1" smtClean="0">
                <a:solidFill>
                  <a:schemeClr val="tx1"/>
                </a:solidFill>
                <a:effectLst/>
                <a:latin typeface="+mn-lt"/>
                <a:ea typeface="+mn-ea"/>
                <a:cs typeface="+mn-cs"/>
              </a:rPr>
              <a:t>TransE</a:t>
            </a:r>
            <a:r>
              <a:rPr lang="en-US" sz="1200" b="0" i="0" kern="1200" dirty="0" smtClean="0">
                <a:solidFill>
                  <a:schemeClr val="tx1"/>
                </a:solidFill>
                <a:effectLst/>
                <a:latin typeface="+mn-lt"/>
                <a:ea typeface="+mn-ea"/>
                <a:cs typeface="+mn-cs"/>
              </a:rPr>
              <a:t> model with the formula �=∣∣ℎ+�−�∣∣</a:t>
            </a:r>
            <a:r>
              <a:rPr lang="en-US" sz="1200" b="0" i="1" kern="1200" dirty="0"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a:t>
            </a:r>
            <a:r>
              <a:rPr lang="en-US" sz="1200" b="0" i="1" kern="1200" dirty="0" err="1" smtClean="0">
                <a:solidFill>
                  <a:schemeClr val="tx1"/>
                </a:solidFill>
                <a:effectLst/>
                <a:latin typeface="+mn-lt"/>
                <a:ea typeface="+mn-ea"/>
                <a:cs typeface="+mn-cs"/>
              </a:rPr>
              <a:t>h</a:t>
            </a:r>
            <a:r>
              <a:rPr lang="en-US" sz="1200" b="0" i="0" kern="1200" dirty="0" err="1" smtClean="0">
                <a:solidFill>
                  <a:schemeClr val="tx1"/>
                </a:solidFill>
                <a:effectLst/>
                <a:latin typeface="+mn-lt"/>
                <a:ea typeface="+mn-ea"/>
                <a:cs typeface="+mn-cs"/>
              </a:rPr>
              <a:t>+</a:t>
            </a:r>
            <a:r>
              <a:rPr lang="en-US" sz="1200" b="0" i="1" kern="1200" dirty="0" err="1" smtClean="0">
                <a:solidFill>
                  <a:schemeClr val="tx1"/>
                </a:solidFill>
                <a:effectLst/>
                <a:latin typeface="+mn-lt"/>
                <a:ea typeface="+mn-ea"/>
                <a:cs typeface="+mn-cs"/>
              </a:rPr>
              <a:t>r</a:t>
            </a:r>
            <a:r>
              <a:rPr lang="en-US" sz="1200" b="0" i="0" kern="1200" dirty="0" err="1" smtClean="0">
                <a:solidFill>
                  <a:schemeClr val="tx1"/>
                </a:solidFill>
                <a:effectLst/>
                <a:latin typeface="+mn-lt"/>
                <a:ea typeface="+mn-ea"/>
                <a:cs typeface="+mn-cs"/>
              </a:rPr>
              <a:t>−</a:t>
            </a:r>
            <a:r>
              <a:rPr lang="en-US" sz="1200" b="0" i="1" kern="1200" dirty="0" err="1" smtClean="0">
                <a:solidFill>
                  <a:schemeClr val="tx1"/>
                </a:solidFill>
                <a:effectLst/>
                <a:latin typeface="+mn-lt"/>
                <a:ea typeface="+mn-ea"/>
                <a:cs typeface="+mn-cs"/>
              </a:rPr>
              <a:t>t</a:t>
            </a:r>
            <a:r>
              <a:rPr lang="en-US" sz="1200" b="0" i="0" kern="1200" dirty="0" smtClean="0">
                <a:solidFill>
                  <a:schemeClr val="tx1"/>
                </a:solidFill>
                <a:effectLst/>
                <a:latin typeface="+mn-lt"/>
                <a:ea typeface="+mn-ea"/>
                <a:cs typeface="+mn-cs"/>
              </a:rPr>
              <a:t>∣∣, where </a:t>
            </a:r>
            <a:r>
              <a:rPr lang="en-US" sz="1200" b="0" i="0" kern="1200" dirty="0" err="1" smtClean="0">
                <a:solidFill>
                  <a:schemeClr val="tx1"/>
                </a:solidFill>
                <a:effectLst/>
                <a:latin typeface="+mn-lt"/>
                <a:ea typeface="+mn-ea"/>
                <a:cs typeface="+mn-cs"/>
              </a:rPr>
              <a:t>ℎ</a:t>
            </a:r>
            <a:r>
              <a:rPr lang="en-US" sz="1200" b="0" i="1" kern="1200" dirty="0" err="1" smtClean="0">
                <a:solidFill>
                  <a:schemeClr val="tx1"/>
                </a:solidFill>
                <a:effectLst/>
                <a:latin typeface="+mn-lt"/>
                <a:ea typeface="+mn-ea"/>
                <a:cs typeface="+mn-cs"/>
              </a:rPr>
              <a:t>h</a:t>
            </a:r>
            <a:r>
              <a:rPr lang="en-US" sz="1200" b="0" i="0" kern="1200" dirty="0" smtClean="0">
                <a:solidFill>
                  <a:schemeClr val="tx1"/>
                </a:solidFill>
                <a:effectLst/>
                <a:latin typeface="+mn-lt"/>
                <a:ea typeface="+mn-ea"/>
                <a:cs typeface="+mn-cs"/>
              </a:rPr>
              <a:t> is the embedding of the head entity �</a:t>
            </a:r>
            <a:r>
              <a:rPr lang="en-US" sz="1200" b="0" i="1" kern="1200" dirty="0" smtClean="0">
                <a:solidFill>
                  <a:schemeClr val="tx1"/>
                </a:solidFill>
                <a:effectLst/>
                <a:latin typeface="+mn-lt"/>
                <a:ea typeface="+mn-ea"/>
                <a:cs typeface="+mn-cs"/>
              </a:rPr>
              <a:t>C</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r</a:t>
            </a:r>
            <a:r>
              <a:rPr lang="en-US" sz="1200" b="0" i="0" kern="1200" dirty="0" smtClean="0">
                <a:solidFill>
                  <a:schemeClr val="tx1"/>
                </a:solidFill>
                <a:effectLst/>
                <a:latin typeface="+mn-lt"/>
                <a:ea typeface="+mn-ea"/>
                <a:cs typeface="+mn-cs"/>
              </a:rPr>
              <a:t> is the embedding of the relation �</a:t>
            </a:r>
            <a:r>
              <a:rPr lang="en-US" sz="1200" b="0" i="1" kern="1200" dirty="0" smtClean="0">
                <a:solidFill>
                  <a:schemeClr val="tx1"/>
                </a:solidFill>
                <a:effectLst/>
                <a:latin typeface="+mn-lt"/>
                <a:ea typeface="+mn-ea"/>
                <a:cs typeface="+mn-cs"/>
              </a:rPr>
              <a:t>R</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t</a:t>
            </a:r>
            <a:r>
              <a:rPr lang="en-US" sz="1200" b="0" i="0" kern="1200" dirty="0" smtClean="0">
                <a:solidFill>
                  <a:schemeClr val="tx1"/>
                </a:solidFill>
                <a:effectLst/>
                <a:latin typeface="+mn-lt"/>
                <a:ea typeface="+mn-ea"/>
                <a:cs typeface="+mn-cs"/>
              </a:rPr>
              <a:t> is the embedding of the tail entity �</a:t>
            </a:r>
            <a:r>
              <a:rPr lang="en-US" sz="1200" b="0" i="1" kern="1200" dirty="0" smtClean="0">
                <a:solidFill>
                  <a:schemeClr val="tx1"/>
                </a:solidFill>
                <a:effectLst/>
                <a:latin typeface="+mn-lt"/>
                <a:ea typeface="+mn-ea"/>
                <a:cs typeface="+mn-cs"/>
              </a:rPr>
              <a:t>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Plausibility: "The score �</a:t>
            </a:r>
            <a:r>
              <a:rPr lang="en-US" sz="1200" b="0" i="1" kern="1200" dirty="0"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gives us an indication of how plausible it is for the axiom �</a:t>
            </a:r>
            <a:r>
              <a:rPr lang="en-US" sz="1200" b="0" i="1"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to hold true. A lower score suggests higher plausibility."</a:t>
            </a:r>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39</a:t>
            </a:fld>
            <a:endParaRPr lang="el-GR"/>
          </a:p>
        </p:txBody>
      </p:sp>
    </p:spTree>
    <p:extLst>
      <p:ext uri="{BB962C8B-B14F-4D97-AF65-F5344CB8AC3E}">
        <p14:creationId xmlns:p14="http://schemas.microsoft.com/office/powerpoint/2010/main" val="2214917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Graph-based learning feature learning on graphs e.g., iterated, edge-labeled random walk I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walks form sentences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sentences form a corpus I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feature learning on corpus through Word2Vec (or factorization of co-occurrence matrix) I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RDF2Vec: http: //data.dws.informatik.uni-mannheim.de/rdf2vec/ I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with support for reasoning over ontologies: https://github.com/bio-ontology-research-group/ walking-</a:t>
            </a:r>
            <a:r>
              <a:rPr lang="en-US" dirty="0" err="1" smtClean="0"/>
              <a:t>rdf</a:t>
            </a:r>
            <a:r>
              <a:rPr lang="en-US" dirty="0" smtClean="0"/>
              <a:t>-and-owl Translational knowledge graph </a:t>
            </a:r>
            <a:r>
              <a:rPr lang="en-US" dirty="0" err="1" smtClean="0"/>
              <a:t>embeddings</a:t>
            </a:r>
            <a:r>
              <a:rPr lang="en-US" dirty="0" smtClean="0"/>
              <a:t>: </a:t>
            </a:r>
            <a:r>
              <a:rPr lang="en-US" dirty="0" err="1" smtClean="0"/>
              <a:t>TransE</a:t>
            </a:r>
            <a:r>
              <a:rPr lang="en-US" dirty="0" smtClean="0"/>
              <a:t>, </a:t>
            </a:r>
            <a:r>
              <a:rPr lang="en-US" dirty="0" err="1" smtClean="0"/>
              <a:t>TransR</a:t>
            </a:r>
            <a:r>
              <a:rPr lang="en-US" dirty="0" smtClean="0"/>
              <a:t>, </a:t>
            </a:r>
            <a:r>
              <a:rPr lang="en-US" dirty="0" err="1" smtClean="0"/>
              <a:t>TransE</a:t>
            </a:r>
            <a:r>
              <a:rPr lang="en-US" dirty="0" smtClean="0"/>
              <a:t>, </a:t>
            </a:r>
            <a:r>
              <a:rPr lang="en-US" dirty="0" err="1" smtClean="0"/>
              <a:t>HolE</a:t>
            </a:r>
            <a:r>
              <a:rPr lang="en-US" dirty="0" smtClean="0"/>
              <a:t>, etc. I analogy- or translation-based I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https://github.com/SmartDataAnalytics/PyKEEN Graph Convolution Neural Networks</a:t>
            </a:r>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40</a:t>
            </a:fld>
            <a:endParaRPr lang="el-GR"/>
          </a:p>
        </p:txBody>
      </p:sp>
    </p:spTree>
    <p:extLst>
      <p:ext uri="{BB962C8B-B14F-4D97-AF65-F5344CB8AC3E}">
        <p14:creationId xmlns:p14="http://schemas.microsoft.com/office/powerpoint/2010/main" val="21903850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Graph-based learning feature learning on graphs e.g., iterated, edge-labeled random walk I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walks form sentences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sentences form a corpus I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feature learning on corpus through Word2Vec (or factorization of co-occurrence matrix) I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RDF2Vec: http: //data.dws.informatik.uni-mannheim.de/rdf2vec/ I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with support for reasoning over ontologies: https://github.com/bio-ontology-research-group/ walking-</a:t>
            </a:r>
            <a:r>
              <a:rPr lang="en-US" dirty="0" err="1" smtClean="0"/>
              <a:t>rdf</a:t>
            </a:r>
            <a:r>
              <a:rPr lang="en-US" dirty="0" smtClean="0"/>
              <a:t>-and-owl Translational knowledge graph </a:t>
            </a:r>
            <a:r>
              <a:rPr lang="en-US" dirty="0" err="1" smtClean="0"/>
              <a:t>embeddings</a:t>
            </a:r>
            <a:r>
              <a:rPr lang="en-US" dirty="0" smtClean="0"/>
              <a:t>: </a:t>
            </a:r>
            <a:r>
              <a:rPr lang="en-US" dirty="0" err="1" smtClean="0"/>
              <a:t>TransE</a:t>
            </a:r>
            <a:r>
              <a:rPr lang="en-US" dirty="0" smtClean="0"/>
              <a:t>, </a:t>
            </a:r>
            <a:r>
              <a:rPr lang="en-US" dirty="0" err="1" smtClean="0"/>
              <a:t>TransR</a:t>
            </a:r>
            <a:r>
              <a:rPr lang="en-US" dirty="0" smtClean="0"/>
              <a:t>, </a:t>
            </a:r>
            <a:r>
              <a:rPr lang="en-US" dirty="0" err="1" smtClean="0"/>
              <a:t>TransE</a:t>
            </a:r>
            <a:r>
              <a:rPr lang="en-US" dirty="0" smtClean="0"/>
              <a:t>, </a:t>
            </a:r>
            <a:r>
              <a:rPr lang="en-US" dirty="0" err="1" smtClean="0"/>
              <a:t>HolE</a:t>
            </a:r>
            <a:r>
              <a:rPr lang="en-US" dirty="0" smtClean="0"/>
              <a:t>, etc. I analogy- or translation-based I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https://github.com/SmartDataAnalytics/PyKEEN Graph Convolution Neural Networks</a:t>
            </a:r>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41</a:t>
            </a:fld>
            <a:endParaRPr lang="el-GR"/>
          </a:p>
        </p:txBody>
      </p:sp>
    </p:spTree>
    <p:extLst>
      <p:ext uri="{BB962C8B-B14F-4D97-AF65-F5344CB8AC3E}">
        <p14:creationId xmlns:p14="http://schemas.microsoft.com/office/powerpoint/2010/main" val="6158591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to do with </a:t>
            </a:r>
            <a:r>
              <a:rPr lang="en-US" dirty="0" err="1" smtClean="0"/>
              <a:t>embeddings</a:t>
            </a:r>
            <a:r>
              <a:rPr lang="en-US" dirty="0" smtClean="0"/>
              <a:t>? useful for edge prediction, similarity, clustering, as feature vectors I supervised: edge prediction (e.g., SVM, ANN) I e.g.: find a function f : R n × R n 7→ [0, 1] </a:t>
            </a:r>
            <a:r>
              <a:rPr lang="en-US" dirty="0" err="1" smtClean="0"/>
              <a:t>s.t.</a:t>
            </a:r>
            <a:r>
              <a:rPr lang="en-US" dirty="0" smtClean="0"/>
              <a:t> q PT t=1( ˆ</a:t>
            </a:r>
            <a:r>
              <a:rPr lang="en-US" dirty="0" err="1" smtClean="0"/>
              <a:t>yt−yt</a:t>
            </a:r>
            <a:r>
              <a:rPr lang="en-US" dirty="0" smtClean="0"/>
              <a:t> ) 2 T (RMSE) is minimized for a set of true labels </a:t>
            </a:r>
            <a:r>
              <a:rPr lang="en-US" dirty="0" err="1" smtClean="0"/>
              <a:t>yk</a:t>
            </a:r>
            <a:r>
              <a:rPr lang="en-US" dirty="0" smtClean="0"/>
              <a:t> I unsupervised: clustering, similarity, visualization I cosine similarity (for L2-normalized features) I Word2Vec </a:t>
            </a:r>
            <a:r>
              <a:rPr lang="en-US" dirty="0" err="1" smtClean="0"/>
              <a:t>embeddings</a:t>
            </a:r>
            <a:r>
              <a:rPr lang="en-US" dirty="0" smtClean="0"/>
              <a:t> capture similarity between co-occurrence vectors </a:t>
            </a:r>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42</a:t>
            </a:fld>
            <a:endParaRPr lang="el-GR"/>
          </a:p>
        </p:txBody>
      </p:sp>
    </p:spTree>
    <p:extLst>
      <p:ext uri="{BB962C8B-B14F-4D97-AF65-F5344CB8AC3E}">
        <p14:creationId xmlns:p14="http://schemas.microsoft.com/office/powerpoint/2010/main" val="418841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err="1" smtClean="0"/>
              <a:t>mOWL</a:t>
            </a:r>
            <a:r>
              <a:rPr lang="en-US" dirty="0" smtClean="0"/>
              <a:t> implements ontology embedding methods that map information contained in formal knowledge bases and ontologies into vector spaces while preserving some of the properties and relations in ontologies, as well as methods to use these </a:t>
            </a:r>
            <a:r>
              <a:rPr lang="en-US" dirty="0" err="1" smtClean="0"/>
              <a:t>embeddings</a:t>
            </a:r>
            <a:r>
              <a:rPr lang="en-US" dirty="0" smtClean="0"/>
              <a:t> for similarity computation, deductive inference and </a:t>
            </a:r>
            <a:r>
              <a:rPr lang="en-US" dirty="0" err="1" smtClean="0"/>
              <a:t>zeroshot</a:t>
            </a:r>
            <a:r>
              <a:rPr lang="en-US" dirty="0" smtClean="0"/>
              <a:t> learning</a:t>
            </a:r>
            <a:endParaRPr lang="el-GR" dirty="0" smtClean="0"/>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3</a:t>
            </a:fld>
            <a:endParaRPr lang="el-GR"/>
          </a:p>
        </p:txBody>
      </p:sp>
    </p:spTree>
    <p:extLst>
      <p:ext uri="{BB962C8B-B14F-4D97-AF65-F5344CB8AC3E}">
        <p14:creationId xmlns:p14="http://schemas.microsoft.com/office/powerpoint/2010/main" val="33548128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TransE</a:t>
            </a:r>
            <a:endParaRPr lang="en-US" dirty="0" smtClean="0"/>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43</a:t>
            </a:fld>
            <a:endParaRPr lang="el-GR"/>
          </a:p>
        </p:txBody>
      </p:sp>
    </p:spTree>
    <p:extLst>
      <p:ext uri="{BB962C8B-B14F-4D97-AF65-F5344CB8AC3E}">
        <p14:creationId xmlns:p14="http://schemas.microsoft.com/office/powerpoint/2010/main" val="10957148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TransE</a:t>
            </a:r>
            <a:r>
              <a:rPr lang="en-US" dirty="0" smtClean="0"/>
              <a:t> graph-based I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works well on RDF graphs and ontology graphs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1:1 relations only I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 suitable for hierarchies (1-N relations) I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 suitable for N-N relations I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 transitive, symmetric, reflexive relations </a:t>
            </a:r>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44</a:t>
            </a:fld>
            <a:endParaRPr lang="el-GR"/>
          </a:p>
        </p:txBody>
      </p:sp>
    </p:spTree>
    <p:extLst>
      <p:ext uri="{BB962C8B-B14F-4D97-AF65-F5344CB8AC3E}">
        <p14:creationId xmlns:p14="http://schemas.microsoft.com/office/powerpoint/2010/main" val="42779814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to measure similarity? Shortest Path I applicable to arbitrary “knowledge graphs” I does not capture similarity well over all edge types, e.g., </a:t>
            </a:r>
            <a:r>
              <a:rPr lang="en-US" dirty="0" err="1" smtClean="0"/>
              <a:t>disjointWith</a:t>
            </a:r>
            <a:r>
              <a:rPr lang="en-US" dirty="0" smtClean="0"/>
              <a:t>, </a:t>
            </a:r>
            <a:r>
              <a:rPr lang="en-US" dirty="0" err="1" smtClean="0"/>
              <a:t>differentFrom</a:t>
            </a:r>
            <a:r>
              <a:rPr lang="en-US" dirty="0" smtClean="0"/>
              <a:t>, opposite-of, etc. Random Walk I with or without restart I iterated I does not consider edge labels ⇒ captures only adjacency of nodes I scores whole graph with probability of being in a state I can take multiple seed nodes I can be used to find disease genes </a:t>
            </a:r>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45</a:t>
            </a:fld>
            <a:endParaRPr lang="el-GR"/>
          </a:p>
        </p:txBody>
      </p:sp>
    </p:spTree>
    <p:extLst>
      <p:ext uri="{BB962C8B-B14F-4D97-AF65-F5344CB8AC3E}">
        <p14:creationId xmlns:p14="http://schemas.microsoft.com/office/powerpoint/2010/main" val="37687763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Limitations? ○ Fixed representations ○ Context ○ Beyond co-occurrences</a:t>
            </a:r>
          </a:p>
          <a:p>
            <a:r>
              <a:rPr lang="en-US" dirty="0" smtClean="0"/>
              <a:t>Numerical representation and analysis of text Popular methods: ● Word2Vec ● BERT Both methods use </a:t>
            </a:r>
            <a:r>
              <a:rPr lang="en-US" dirty="0" err="1" smtClean="0"/>
              <a:t>embeddings</a:t>
            </a:r>
            <a:r>
              <a:rPr lang="en-US" dirty="0" smtClean="0"/>
              <a:t> to represent text</a:t>
            </a:r>
          </a:p>
          <a:p>
            <a:r>
              <a:rPr lang="en-US" dirty="0" smtClean="0"/>
              <a:t>Well-known method ● Generates </a:t>
            </a:r>
            <a:r>
              <a:rPr lang="en-US" dirty="0" err="1" smtClean="0"/>
              <a:t>embeddings</a:t>
            </a:r>
            <a:r>
              <a:rPr lang="en-US" dirty="0" smtClean="0"/>
              <a:t> that capture co-occurrences based on a corpus ● </a:t>
            </a:r>
            <a:r>
              <a:rPr lang="en-US" dirty="0" err="1" smtClean="0"/>
              <a:t>Embeddings</a:t>
            </a:r>
            <a:r>
              <a:rPr lang="en-US" dirty="0" smtClean="0"/>
              <a:t> are in the form of n-dimensional vectors</a:t>
            </a:r>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46</a:t>
            </a:fld>
            <a:endParaRPr lang="el-GR"/>
          </a:p>
        </p:txBody>
      </p:sp>
    </p:spTree>
    <p:extLst>
      <p:ext uri="{BB962C8B-B14F-4D97-AF65-F5344CB8AC3E}">
        <p14:creationId xmlns:p14="http://schemas.microsoft.com/office/powerpoint/2010/main" val="4543957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Word2Vec and Random Walks random walks “flatten” a graph I walks capture node neighborhood I and generate a “corpus” random walks capture graph “structure” I in </a:t>
            </a:r>
            <a:r>
              <a:rPr lang="en-US" dirty="0" err="1" smtClean="0"/>
              <a:t>ABox</a:t>
            </a:r>
            <a:r>
              <a:rPr lang="en-US" dirty="0" smtClean="0"/>
              <a:t> and </a:t>
            </a:r>
            <a:r>
              <a:rPr lang="en-US" dirty="0" err="1" smtClean="0"/>
              <a:t>TBox</a:t>
            </a:r>
            <a:r>
              <a:rPr lang="en-US" dirty="0" smtClean="0"/>
              <a:t> I hub-nodes, communities, etc. I determine “importance” of nodes </a:t>
            </a:r>
            <a:r>
              <a:rPr lang="en-US" dirty="0" err="1" smtClean="0"/>
              <a:t>embeddings</a:t>
            </a:r>
            <a:r>
              <a:rPr lang="en-US" dirty="0" smtClean="0"/>
              <a:t> capture co-occurrence I similar graph neighborhood ⇒ similar co-occurrence ⇒ similar vector </a:t>
            </a:r>
            <a:r>
              <a:rPr lang="en-US" dirty="0" err="1" smtClean="0"/>
              <a:t>embeddings</a:t>
            </a:r>
            <a:r>
              <a:rPr lang="en-US" dirty="0" smtClean="0"/>
              <a:t> generate “feature” vectors I functions from symbols (words, labels) into R n </a:t>
            </a:r>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47</a:t>
            </a:fld>
            <a:endParaRPr lang="el-GR"/>
          </a:p>
        </p:txBody>
      </p:sp>
    </p:spTree>
    <p:extLst>
      <p:ext uri="{BB962C8B-B14F-4D97-AF65-F5344CB8AC3E}">
        <p14:creationId xmlns:p14="http://schemas.microsoft.com/office/powerpoint/2010/main" val="31035705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 //github.com/bio-ontology-research-group/opa2vec command line tool I input: OWL ontology, set of entities with annotations/associations I output: vectors for each class and entity includes Elk and </a:t>
            </a:r>
            <a:r>
              <a:rPr lang="en-US" dirty="0" err="1" smtClean="0"/>
              <a:t>HermiT</a:t>
            </a:r>
            <a:r>
              <a:rPr lang="en-US" dirty="0" smtClean="0"/>
              <a:t> limitations: word-based I still ignores semantics!</a:t>
            </a:r>
          </a:p>
          <a:p>
            <a:r>
              <a:rPr lang="en-US" dirty="0" smtClean="0"/>
              <a:t>open the notebook OPA2Vec.ipynb run the whole notebook I this should be relatively fast and not take too much time on a modern laptop play with the prediction methods (cosine similarity</a:t>
            </a:r>
          </a:p>
          <a:p>
            <a:r>
              <a:rPr lang="en-US" dirty="0" smtClean="0"/>
              <a:t>OPA2Vec extends Onto2Vec by adding annotations to entities. Annotations can come from several sources Annotations in the ontology Text corpora from other sources</a:t>
            </a:r>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49</a:t>
            </a:fld>
            <a:endParaRPr lang="el-GR"/>
          </a:p>
        </p:txBody>
      </p:sp>
    </p:spTree>
    <p:extLst>
      <p:ext uri="{BB962C8B-B14F-4D97-AF65-F5344CB8AC3E}">
        <p14:creationId xmlns:p14="http://schemas.microsoft.com/office/powerpoint/2010/main" val="19559905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a:t>
            </a:r>
            <a:r>
              <a:rPr lang="en-US" dirty="0" err="1" smtClean="0"/>
              <a:t>TransH</a:t>
            </a:r>
            <a:r>
              <a:rPr lang="en-US" dirty="0" smtClean="0"/>
              <a:t> representation </a:t>
            </a:r>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50</a:t>
            </a:fld>
            <a:endParaRPr lang="el-GR"/>
          </a:p>
        </p:txBody>
      </p:sp>
    </p:spTree>
    <p:extLst>
      <p:ext uri="{BB962C8B-B14F-4D97-AF65-F5344CB8AC3E}">
        <p14:creationId xmlns:p14="http://schemas.microsoft.com/office/powerpoint/2010/main" val="24737997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relation has its own semantic space</a:t>
            </a:r>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51</a:t>
            </a:fld>
            <a:endParaRPr lang="el-GR"/>
          </a:p>
        </p:txBody>
      </p:sp>
    </p:spTree>
    <p:extLst>
      <p:ext uri="{BB962C8B-B14F-4D97-AF65-F5344CB8AC3E}">
        <p14:creationId xmlns:p14="http://schemas.microsoft.com/office/powerpoint/2010/main" val="24523014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PyKEEN</a:t>
            </a:r>
            <a:r>
              <a:rPr lang="en-US" dirty="0" smtClean="0"/>
              <a:t> Python package to generate knowledge graph </a:t>
            </a:r>
            <a:r>
              <a:rPr lang="en-US" dirty="0" err="1" smtClean="0"/>
              <a:t>embeddings</a:t>
            </a:r>
            <a:r>
              <a:rPr lang="en-US" dirty="0" smtClean="0"/>
              <a:t> supports many different graph embedding types: </a:t>
            </a:r>
            <a:r>
              <a:rPr lang="en-US" dirty="0" err="1" smtClean="0"/>
              <a:t>TransE</a:t>
            </a:r>
            <a:r>
              <a:rPr lang="en-US" dirty="0" smtClean="0"/>
              <a:t>, </a:t>
            </a:r>
            <a:r>
              <a:rPr lang="en-US" dirty="0" err="1" smtClean="0"/>
              <a:t>TransR</a:t>
            </a:r>
            <a:r>
              <a:rPr lang="en-US" dirty="0" smtClean="0"/>
              <a:t>, </a:t>
            </a:r>
            <a:r>
              <a:rPr lang="en-US" dirty="0" err="1" smtClean="0"/>
              <a:t>TransD</a:t>
            </a:r>
            <a:r>
              <a:rPr lang="en-US" dirty="0" smtClean="0"/>
              <a:t>, RESCAL, etc. </a:t>
            </a:r>
            <a:r>
              <a:rPr lang="en-US" dirty="0" err="1" smtClean="0"/>
              <a:t>hyperparameter</a:t>
            </a:r>
            <a:r>
              <a:rPr lang="en-US" dirty="0" smtClean="0"/>
              <a:t> optimization (“HPO”) and evaluation included https://github.com/SmartDataAnalytics/PyKEEN </a:t>
            </a:r>
          </a:p>
          <a:p>
            <a:r>
              <a:rPr lang="en-US" dirty="0" err="1" smtClean="0"/>
              <a:t>mOWL</a:t>
            </a:r>
            <a:r>
              <a:rPr lang="en-US" dirty="0" smtClean="0"/>
              <a:t> integration</a:t>
            </a:r>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52</a:t>
            </a:fld>
            <a:endParaRPr lang="el-GR"/>
          </a:p>
        </p:txBody>
      </p:sp>
    </p:spTree>
    <p:extLst>
      <p:ext uri="{BB962C8B-B14F-4D97-AF65-F5344CB8AC3E}">
        <p14:creationId xmlns:p14="http://schemas.microsoft.com/office/powerpoint/2010/main" val="26552669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Negative Sampling</a:t>
            </a:r>
          </a:p>
          <a:p>
            <a:r>
              <a:rPr lang="en-US" dirty="0" smtClean="0"/>
              <a:t>Generally to train a KE, all the models we have investigated apply a variation of negative sampling by corrupting triplets (</a:t>
            </a:r>
            <a:r>
              <a:rPr lang="en-US" dirty="0" err="1" smtClean="0"/>
              <a:t>h,r,t</a:t>
            </a:r>
            <a:r>
              <a:rPr lang="en-US" dirty="0" smtClean="0"/>
              <a:t>). </a:t>
            </a:r>
          </a:p>
          <a:p>
            <a:r>
              <a:rPr lang="en-US" dirty="0" smtClean="0"/>
              <a:t>They corrupt either h, or t by </a:t>
            </a:r>
            <a:r>
              <a:rPr lang="en-US" dirty="0" err="1" smtClean="0"/>
              <a:t>by</a:t>
            </a:r>
            <a:r>
              <a:rPr lang="en-US" dirty="0" smtClean="0"/>
              <a:t> sampling from set of head or tail entities for heads and tails respectively. </a:t>
            </a:r>
          </a:p>
          <a:p>
            <a:r>
              <a:rPr lang="en-US" dirty="0" smtClean="0"/>
              <a:t>The corrupted triples can be of wither forms (h’,</a:t>
            </a:r>
            <a:r>
              <a:rPr lang="en-US" dirty="0" err="1" smtClean="0"/>
              <a:t>r,t</a:t>
            </a:r>
            <a:r>
              <a:rPr lang="en-US" dirty="0" smtClean="0"/>
              <a:t>)(or (</a:t>
            </a:r>
            <a:r>
              <a:rPr lang="en-US" dirty="0" err="1" smtClean="0"/>
              <a:t>h,r,t</a:t>
            </a:r>
            <a:r>
              <a:rPr lang="en-US" dirty="0" smtClean="0"/>
              <a:t>’)</a:t>
            </a:r>
          </a:p>
          <a:p>
            <a:r>
              <a:rPr lang="en-US" dirty="0" smtClean="0"/>
              <a:t>Loss functions</a:t>
            </a:r>
          </a:p>
          <a:p>
            <a:r>
              <a:rPr lang="en-US" dirty="0" smtClean="0"/>
              <a:t>Most commonly logistic loss and pairwise ranking loss are employed. </a:t>
            </a:r>
          </a:p>
          <a:p>
            <a:r>
              <a:rPr lang="en-US" dirty="0" smtClean="0"/>
              <a:t>The logistic loss returns -1 for negative samples and +1 for the positive samples. </a:t>
            </a:r>
          </a:p>
          <a:p>
            <a:r>
              <a:rPr lang="en-US" dirty="0" smtClean="0"/>
              <a:t>So if D+ and D− are negative and positive data, y=±1 is the label for positive and negative triplets and f is the ranking function, </a:t>
            </a:r>
          </a:p>
          <a:p>
            <a:r>
              <a:rPr lang="en-US" dirty="0" smtClean="0"/>
              <a:t>then the logistic loss is computed as:</a:t>
            </a:r>
          </a:p>
          <a:p>
            <a:endParaRPr lang="en-US" dirty="0" smtClean="0"/>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53</a:t>
            </a:fld>
            <a:endParaRPr lang="el-GR"/>
          </a:p>
        </p:txBody>
      </p:sp>
    </p:spTree>
    <p:extLst>
      <p:ext uri="{BB962C8B-B14F-4D97-AF65-F5344CB8AC3E}">
        <p14:creationId xmlns:p14="http://schemas.microsoft.com/office/powerpoint/2010/main" val="1449212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err="1" smtClean="0"/>
              <a:t>mOWL</a:t>
            </a:r>
            <a:r>
              <a:rPr lang="en-US" dirty="0" smtClean="0"/>
              <a:t> has been designed to handle input in OWL format and generate </a:t>
            </a:r>
            <a:r>
              <a:rPr lang="en-US" dirty="0" err="1" smtClean="0"/>
              <a:t>embeddings</a:t>
            </a:r>
            <a:r>
              <a:rPr lang="en-US" dirty="0" smtClean="0"/>
              <a:t> that can be used to classify entities or predict new axioms</a:t>
            </a:r>
          </a:p>
          <a:p>
            <a:pPr algn="just"/>
            <a:r>
              <a:rPr lang="en-US" dirty="0" err="1" smtClean="0"/>
              <a:t>mOWL</a:t>
            </a:r>
            <a:r>
              <a:rPr lang="en-US" dirty="0" smtClean="0"/>
              <a:t> consists of components for </a:t>
            </a:r>
          </a:p>
          <a:p>
            <a:pPr marL="902970" lvl="1" indent="-400050" algn="just">
              <a:buFont typeface="+mj-lt"/>
              <a:buAutoNum type="romanLcPeriod"/>
            </a:pPr>
            <a:r>
              <a:rPr lang="en-US" dirty="0" smtClean="0"/>
              <a:t>	(ontology management, normalization and reasoning, interfacing with the OWL API (</a:t>
            </a:r>
            <a:r>
              <a:rPr lang="en-US" dirty="0" err="1" smtClean="0"/>
              <a:t>Horridge</a:t>
            </a:r>
            <a:r>
              <a:rPr lang="en-US" dirty="0" smtClean="0"/>
              <a:t> and </a:t>
            </a:r>
            <a:r>
              <a:rPr lang="en-US" dirty="0" err="1" smtClean="0"/>
              <a:t>Bechhofer</a:t>
            </a:r>
            <a:r>
              <a:rPr lang="en-US" dirty="0" smtClean="0"/>
              <a:t>, 2011) and automated </a:t>
            </a:r>
            <a:r>
              <a:rPr lang="en-US" dirty="0" err="1" smtClean="0"/>
              <a:t>reasoners</a:t>
            </a:r>
            <a:r>
              <a:rPr lang="en-US" dirty="0" smtClean="0"/>
              <a:t>; </a:t>
            </a:r>
          </a:p>
          <a:p>
            <a:pPr marL="902970" lvl="1" indent="-400050" algn="just">
              <a:buFont typeface="+mj-lt"/>
              <a:buAutoNum type="romanLcPeriod"/>
            </a:pPr>
            <a:r>
              <a:rPr lang="en-US" dirty="0" smtClean="0"/>
              <a:t>ontology transformation, including methods for projecting ontologies into graphs, text corpora or other formats used as precursor to machine learning; </a:t>
            </a:r>
          </a:p>
          <a:p>
            <a:pPr marL="902970" lvl="1" indent="-400050" algn="just">
              <a:buFont typeface="+mj-lt"/>
              <a:buAutoNum type="romanLcPeriod"/>
            </a:pPr>
            <a:r>
              <a:rPr lang="en-US" dirty="0" smtClean="0"/>
              <a:t>embedding generation by interfacing with the knowledge graph embedding library </a:t>
            </a:r>
            <a:r>
              <a:rPr lang="en-US" dirty="0" err="1" smtClean="0"/>
              <a:t>PyKEEN</a:t>
            </a:r>
            <a:r>
              <a:rPr lang="en-US" dirty="0" smtClean="0"/>
              <a:t> (Ali et al., 2021) and	other approaches implemented in Python; and </a:t>
            </a:r>
          </a:p>
          <a:p>
            <a:pPr marL="902970" lvl="1" indent="-400050" algn="just">
              <a:buFont typeface="+mj-lt"/>
              <a:buAutoNum type="romanLcPeriod"/>
            </a:pPr>
            <a:r>
              <a:rPr lang="en-US" dirty="0" smtClean="0"/>
              <a:t>embedding </a:t>
            </a:r>
            <a:r>
              <a:rPr lang="en-US" dirty="0" err="1" smtClean="0"/>
              <a:t>postprocessing</a:t>
            </a:r>
            <a:r>
              <a:rPr lang="en-US" dirty="0" smtClean="0"/>
              <a:t>, including axiom inference, node classification, evaluation and visualization.</a:t>
            </a:r>
            <a:endParaRPr lang="el-GR" dirty="0" smtClean="0"/>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4</a:t>
            </a:fld>
            <a:endParaRPr lang="el-GR"/>
          </a:p>
        </p:txBody>
      </p:sp>
    </p:spTree>
    <p:extLst>
      <p:ext uri="{BB962C8B-B14F-4D97-AF65-F5344CB8AC3E}">
        <p14:creationId xmlns:p14="http://schemas.microsoft.com/office/powerpoint/2010/main" val="33656671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feature vectors represent graph neighborhood of nodes I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adjacent nodes and edges I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ontology classes (asserted &amp; inferred) useful in supervised prediction tasks relation prediction: I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input: two features vectors (from embedding function) I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output: 0 or 1 (relation or not) I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training data: positive and negative cases I R(x, y) and ¬R(x, y) I R(x, y) and not provable R(x, y) </a:t>
            </a:r>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54</a:t>
            </a:fld>
            <a:endParaRPr lang="el-GR"/>
          </a:p>
        </p:txBody>
      </p:sp>
    </p:spTree>
    <p:extLst>
      <p:ext uri="{BB962C8B-B14F-4D97-AF65-F5344CB8AC3E}">
        <p14:creationId xmlns:p14="http://schemas.microsoft.com/office/powerpoint/2010/main" val="27142126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graph-based (same as random walks): I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ontologies are not graphs! I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converting ontologies to graphs loses information I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 axioms, no definitions (this also holds for Graph Convolutional Networks, which are not covered here) </a:t>
            </a:r>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55</a:t>
            </a:fld>
            <a:endParaRPr lang="el-GR"/>
          </a:p>
        </p:txBody>
      </p:sp>
    </p:spTree>
    <p:extLst>
      <p:ext uri="{BB962C8B-B14F-4D97-AF65-F5344CB8AC3E}">
        <p14:creationId xmlns:p14="http://schemas.microsoft.com/office/powerpoint/2010/main" val="42101689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 similarity measures are mostly hand-crafted</a:t>
            </a:r>
          </a:p>
          <a:p>
            <a:r>
              <a:rPr lang="en-US" dirty="0" smtClean="0"/>
              <a:t>machine learning methods are mostly data-driven</a:t>
            </a:r>
          </a:p>
          <a:p>
            <a:r>
              <a:rPr lang="en-US" dirty="0" smtClean="0"/>
              <a:t>Also possible to use the RDF syntax of OWL to generate a graph</a:t>
            </a:r>
          </a:p>
          <a:p>
            <a:endParaRPr lang="en-US" dirty="0" smtClean="0"/>
          </a:p>
          <a:p>
            <a:r>
              <a:rPr lang="en-US" dirty="0" err="1" smtClean="0"/>
              <a:t>mOWL</a:t>
            </a:r>
            <a:r>
              <a:rPr lang="en-US" dirty="0" smtClean="0"/>
              <a:t> can be used to implement at least two types of models.</a:t>
            </a:r>
          </a:p>
          <a:p>
            <a:r>
              <a:rPr lang="en-US" dirty="0" smtClean="0"/>
              <a:t>The first relies on generating ontology </a:t>
            </a:r>
            <a:r>
              <a:rPr lang="en-US" dirty="0" err="1" smtClean="0"/>
              <a:t>embeddings</a:t>
            </a:r>
            <a:r>
              <a:rPr lang="en-US" dirty="0" smtClean="0"/>
              <a:t> to induce background knowledge in machine learning methods.</a:t>
            </a:r>
          </a:p>
          <a:p>
            <a:r>
              <a:rPr lang="en-US" dirty="0" smtClean="0"/>
              <a:t>we tested the methods implemented in </a:t>
            </a:r>
            <a:r>
              <a:rPr lang="en-US" dirty="0" err="1" smtClean="0"/>
              <a:t>mOWL</a:t>
            </a:r>
            <a:r>
              <a:rPr lang="en-US" dirty="0" smtClean="0"/>
              <a:t> on the tasks of predicting protein–protein interactions and GDAs. For both tasks, we used three types of methods: graph-based, syntactic and semantic. In most evaluation metrics and across both tasks, we find that graph-based ontology embedding methods perform better than other methods.</a:t>
            </a:r>
          </a:p>
          <a:p>
            <a:r>
              <a:rPr lang="en-US" dirty="0" smtClean="0"/>
              <a:t>3 TABLES</a:t>
            </a:r>
          </a:p>
          <a:p>
            <a:r>
              <a:rPr lang="en-US" dirty="0" smtClean="0"/>
              <a:t>The second type of model for which </a:t>
            </a:r>
            <a:r>
              <a:rPr lang="en-US" dirty="0" err="1" smtClean="0"/>
              <a:t>mOWL</a:t>
            </a:r>
            <a:r>
              <a:rPr lang="en-US" dirty="0" smtClean="0"/>
              <a:t> can be used consists of using the background knowledge in ontologies to constrain the learning objective and imposing a structure on representations generated by a machine learning method. In these applications, it becomes possible to perform some kind of logical operations on representations of machine learning methods, and use these, for example,  for zero-shot predictions. An example of such a method can be found in </a:t>
            </a:r>
            <a:r>
              <a:rPr lang="en-US" dirty="0" err="1" smtClean="0"/>
              <a:t>mOWL</a:t>
            </a:r>
            <a:r>
              <a:rPr lang="en-US" dirty="0" smtClean="0"/>
              <a:t> where we provide an implementation of </a:t>
            </a:r>
            <a:r>
              <a:rPr lang="en-US" dirty="0" err="1" smtClean="0"/>
              <a:t>DeepGOZero</a:t>
            </a:r>
            <a:r>
              <a:rPr lang="en-US" dirty="0" smtClean="0"/>
              <a:t> (</a:t>
            </a:r>
            <a:r>
              <a:rPr lang="en-US" dirty="0" err="1" smtClean="0"/>
              <a:t>Kulmanov</a:t>
            </a:r>
            <a:r>
              <a:rPr lang="en-US" dirty="0" smtClean="0"/>
              <a:t> and </a:t>
            </a:r>
            <a:r>
              <a:rPr lang="en-US" dirty="0" err="1" smtClean="0"/>
              <a:t>Hoehndorf</a:t>
            </a:r>
            <a:r>
              <a:rPr lang="en-US" dirty="0" smtClean="0"/>
              <a:t>, 2022), a model that performs zero-shot predictions of protein functions.</a:t>
            </a:r>
          </a:p>
          <a:p>
            <a:r>
              <a:rPr lang="en-US" dirty="0" smtClean="0"/>
              <a:t>In addition to the use cases enabled by </a:t>
            </a:r>
            <a:r>
              <a:rPr lang="en-US" dirty="0" err="1" smtClean="0"/>
              <a:t>mOWL</a:t>
            </a:r>
            <a:r>
              <a:rPr lang="en-US" dirty="0" smtClean="0"/>
              <a:t>, through the direct interfacing with the OWL API and </a:t>
            </a:r>
            <a:r>
              <a:rPr lang="en-US" dirty="0" err="1" smtClean="0"/>
              <a:t>JPype</a:t>
            </a:r>
            <a:r>
              <a:rPr lang="en-US" dirty="0" smtClean="0"/>
              <a:t>, </a:t>
            </a:r>
            <a:r>
              <a:rPr lang="en-US" dirty="0" err="1" smtClean="0"/>
              <a:t>mOWL</a:t>
            </a:r>
            <a:r>
              <a:rPr lang="en-US" dirty="0" smtClean="0"/>
              <a:t> is also very fast in comparison to some other implementations of ontology embedding methods. TABLE 4</a:t>
            </a:r>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56</a:t>
            </a:fld>
            <a:endParaRPr lang="el-GR"/>
          </a:p>
        </p:txBody>
      </p:sp>
    </p:spTree>
    <p:extLst>
      <p:ext uri="{BB962C8B-B14F-4D97-AF65-F5344CB8AC3E}">
        <p14:creationId xmlns:p14="http://schemas.microsoft.com/office/powerpoint/2010/main" val="36455864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 similarity measures are mostly hand-crafted</a:t>
            </a:r>
          </a:p>
          <a:p>
            <a:r>
              <a:rPr lang="en-US" dirty="0" smtClean="0"/>
              <a:t>machine learning methods are mostly data-driven</a:t>
            </a:r>
          </a:p>
          <a:p>
            <a:r>
              <a:rPr lang="en-US" dirty="0" smtClean="0"/>
              <a:t>Also possible to use the RDF syntax of OWL to generate a graph</a:t>
            </a:r>
          </a:p>
          <a:p>
            <a:endParaRPr lang="en-US" dirty="0" smtClean="0"/>
          </a:p>
          <a:p>
            <a:r>
              <a:rPr lang="en-US" dirty="0" err="1" smtClean="0"/>
              <a:t>mOWL</a:t>
            </a:r>
            <a:r>
              <a:rPr lang="en-US" dirty="0" smtClean="0"/>
              <a:t> can be used to implement at least two types of models.</a:t>
            </a:r>
          </a:p>
          <a:p>
            <a:r>
              <a:rPr lang="en-US" dirty="0" smtClean="0"/>
              <a:t>The first relies on generating ontology </a:t>
            </a:r>
            <a:r>
              <a:rPr lang="en-US" dirty="0" err="1" smtClean="0"/>
              <a:t>embeddings</a:t>
            </a:r>
            <a:r>
              <a:rPr lang="en-US" dirty="0" smtClean="0"/>
              <a:t> to induce background knowledge in machine learning methods.</a:t>
            </a:r>
          </a:p>
          <a:p>
            <a:r>
              <a:rPr lang="en-US" dirty="0" smtClean="0"/>
              <a:t>we tested the methods implemented in </a:t>
            </a:r>
            <a:r>
              <a:rPr lang="en-US" dirty="0" err="1" smtClean="0"/>
              <a:t>mOWL</a:t>
            </a:r>
            <a:r>
              <a:rPr lang="en-US" dirty="0" smtClean="0"/>
              <a:t> on the tasks of predicting protein–protein interactions and GDAs. For both tasks, we used three types of methods: graph-based, syntactic and semantic. In most evaluation metrics and across both tasks, we find that graph-based ontology embedding methods perform better than other methods.</a:t>
            </a:r>
          </a:p>
          <a:p>
            <a:r>
              <a:rPr lang="en-US" dirty="0" smtClean="0"/>
              <a:t>3 TABLES</a:t>
            </a:r>
          </a:p>
          <a:p>
            <a:r>
              <a:rPr lang="en-US" dirty="0" smtClean="0"/>
              <a:t>The second type of model for which </a:t>
            </a:r>
            <a:r>
              <a:rPr lang="en-US" dirty="0" err="1" smtClean="0"/>
              <a:t>mOWL</a:t>
            </a:r>
            <a:r>
              <a:rPr lang="en-US" dirty="0" smtClean="0"/>
              <a:t> can be used consists of using the background knowledge in ontologies to constrain the learning objective and imposing a structure on representations generated by a machine learning method. In these applications, it becomes possible to perform some kind of logical operations on representations of machine learning methods, and use these, for example,  for zero-shot predictions. An example of such a method can be found in </a:t>
            </a:r>
            <a:r>
              <a:rPr lang="en-US" dirty="0" err="1" smtClean="0"/>
              <a:t>mOWL</a:t>
            </a:r>
            <a:r>
              <a:rPr lang="en-US" dirty="0" smtClean="0"/>
              <a:t> where we provide an implementation of </a:t>
            </a:r>
            <a:r>
              <a:rPr lang="en-US" dirty="0" err="1" smtClean="0"/>
              <a:t>DeepGOZero</a:t>
            </a:r>
            <a:r>
              <a:rPr lang="en-US" dirty="0" smtClean="0"/>
              <a:t> (</a:t>
            </a:r>
            <a:r>
              <a:rPr lang="en-US" dirty="0" err="1" smtClean="0"/>
              <a:t>Kulmanov</a:t>
            </a:r>
            <a:r>
              <a:rPr lang="en-US" dirty="0" smtClean="0"/>
              <a:t> and </a:t>
            </a:r>
            <a:r>
              <a:rPr lang="en-US" dirty="0" err="1" smtClean="0"/>
              <a:t>Hoehndorf</a:t>
            </a:r>
            <a:r>
              <a:rPr lang="en-US" dirty="0" smtClean="0"/>
              <a:t>, 2022), a model that performs zero-shot predictions of protein functions.</a:t>
            </a:r>
          </a:p>
          <a:p>
            <a:r>
              <a:rPr lang="en-US" dirty="0" smtClean="0"/>
              <a:t>In addition to the use cases enabled by </a:t>
            </a:r>
            <a:r>
              <a:rPr lang="en-US" dirty="0" err="1" smtClean="0"/>
              <a:t>mOWL</a:t>
            </a:r>
            <a:r>
              <a:rPr lang="en-US" dirty="0" smtClean="0"/>
              <a:t>, through the direct interfacing with the OWL API and </a:t>
            </a:r>
            <a:r>
              <a:rPr lang="en-US" dirty="0" err="1" smtClean="0"/>
              <a:t>JPype</a:t>
            </a:r>
            <a:r>
              <a:rPr lang="en-US" dirty="0" smtClean="0"/>
              <a:t>, </a:t>
            </a:r>
            <a:r>
              <a:rPr lang="en-US" dirty="0" err="1" smtClean="0"/>
              <a:t>mOWL</a:t>
            </a:r>
            <a:r>
              <a:rPr lang="en-US" dirty="0" smtClean="0"/>
              <a:t> is also very fast in comparison to some other implementations of ontology embedding methods. TABLE 4</a:t>
            </a:r>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57</a:t>
            </a:fld>
            <a:endParaRPr lang="el-GR"/>
          </a:p>
        </p:txBody>
      </p:sp>
    </p:spTree>
    <p:extLst>
      <p:ext uri="{BB962C8B-B14F-4D97-AF65-F5344CB8AC3E}">
        <p14:creationId xmlns:p14="http://schemas.microsoft.com/office/powerpoint/2010/main" val="6118087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In order to use </a:t>
            </a:r>
            <a:r>
              <a:rPr lang="en-US" dirty="0" err="1" smtClean="0"/>
              <a:t>mOWL</a:t>
            </a:r>
            <a:r>
              <a:rPr lang="en-US" dirty="0" smtClean="0"/>
              <a:t> with all its functionalities, the Java Virtual Machine must be started. We can do that in the following way:</a:t>
            </a:r>
          </a:p>
          <a:p>
            <a:pPr marL="0" indent="0">
              <a:buNone/>
            </a:pPr>
            <a:endParaRPr lang="en-US" dirty="0" smtClean="0"/>
          </a:p>
          <a:p>
            <a:pPr marL="0" indent="0">
              <a:buNone/>
            </a:pPr>
            <a:r>
              <a:rPr lang="en-US" dirty="0" smtClean="0"/>
              <a:t>import </a:t>
            </a:r>
            <a:r>
              <a:rPr lang="en-US" dirty="0" err="1" smtClean="0"/>
              <a:t>mowl</a:t>
            </a:r>
            <a:endParaRPr lang="en-US" dirty="0" smtClean="0"/>
          </a:p>
          <a:p>
            <a:pPr marL="0" indent="0">
              <a:buNone/>
            </a:pPr>
            <a:r>
              <a:rPr lang="en-US" dirty="0" err="1" smtClean="0"/>
              <a:t>mowl.init_jvm</a:t>
            </a:r>
            <a:r>
              <a:rPr lang="en-US" dirty="0" smtClean="0"/>
              <a:t>("2g")</a:t>
            </a:r>
          </a:p>
          <a:p>
            <a:pPr marL="0" indent="0">
              <a:buNone/>
            </a:pPr>
            <a:endParaRPr lang="en-US" dirty="0" smtClean="0"/>
          </a:p>
          <a:p>
            <a:pPr marL="0" indent="0">
              <a:buNone/>
            </a:pPr>
            <a:r>
              <a:rPr lang="en-US" dirty="0" smtClean="0"/>
              <a:t>In the above piece of code, we specify the amount of memory given to the JVM. The memory parameter (2g in the example) corresponds to the parameter “-</a:t>
            </a:r>
            <a:r>
              <a:rPr lang="en-US" dirty="0" err="1" smtClean="0"/>
              <a:t>Xmx</a:t>
            </a:r>
            <a:r>
              <a:rPr lang="en-US" dirty="0" smtClean="0"/>
              <a:t>” for the JVM initialization step. For more information about the JVM memory management please follow this link.</a:t>
            </a:r>
            <a:endParaRPr lang="el-GR" dirty="0" smtClean="0"/>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59</a:t>
            </a:fld>
            <a:endParaRPr lang="el-GR"/>
          </a:p>
        </p:txBody>
      </p:sp>
    </p:spTree>
    <p:extLst>
      <p:ext uri="{BB962C8B-B14F-4D97-AF65-F5344CB8AC3E}">
        <p14:creationId xmlns:p14="http://schemas.microsoft.com/office/powerpoint/2010/main" val="41138582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mOWL</a:t>
            </a:r>
            <a:r>
              <a:rPr lang="en-US" dirty="0" smtClean="0"/>
              <a:t> is designed to handle input in OWL format. That is, you can input OWL ontologies. A </a:t>
            </a:r>
            <a:r>
              <a:rPr lang="en-US" dirty="0" err="1" smtClean="0"/>
              <a:t>mOWL</a:t>
            </a:r>
            <a:r>
              <a:rPr lang="en-US" dirty="0" smtClean="0"/>
              <a:t> dataset contains 3 ontologies: training, validation and testing.</a:t>
            </a:r>
          </a:p>
          <a:p>
            <a:endParaRPr lang="en-US" dirty="0" smtClean="0"/>
          </a:p>
          <a:p>
            <a:r>
              <a:rPr lang="en-US" dirty="0" smtClean="0"/>
              <a:t>To access any of these datasets you can use:</a:t>
            </a:r>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62</a:t>
            </a:fld>
            <a:endParaRPr lang="el-GR"/>
          </a:p>
        </p:txBody>
      </p:sp>
    </p:spTree>
    <p:extLst>
      <p:ext uri="{BB962C8B-B14F-4D97-AF65-F5344CB8AC3E}">
        <p14:creationId xmlns:p14="http://schemas.microsoft.com/office/powerpoint/2010/main" val="20192614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Load Ontology:</a:t>
            </a:r>
          </a:p>
          <a:p>
            <a:pPr lvl="1"/>
            <a:r>
              <a:rPr lang="en-US" sz="1200" b="0" i="0" kern="1200" dirty="0" smtClean="0">
                <a:solidFill>
                  <a:schemeClr val="tx1"/>
                </a:solidFill>
                <a:effectLst/>
                <a:latin typeface="+mn-lt"/>
                <a:ea typeface="+mn-ea"/>
                <a:cs typeface="+mn-cs"/>
              </a:rPr>
              <a:t>Import the ontology into the </a:t>
            </a:r>
            <a:r>
              <a:rPr lang="en-US" sz="1200" b="0" i="0" kern="1200" dirty="0" err="1" smtClean="0">
                <a:solidFill>
                  <a:schemeClr val="tx1"/>
                </a:solidFill>
                <a:effectLst/>
                <a:latin typeface="+mn-lt"/>
                <a:ea typeface="+mn-ea"/>
                <a:cs typeface="+mn-cs"/>
              </a:rPr>
              <a:t>mOWL</a:t>
            </a:r>
            <a:r>
              <a:rPr lang="en-US" sz="1200" b="0" i="0" kern="1200" dirty="0" smtClean="0">
                <a:solidFill>
                  <a:schemeClr val="tx1"/>
                </a:solidFill>
                <a:effectLst/>
                <a:latin typeface="+mn-lt"/>
                <a:ea typeface="+mn-ea"/>
                <a:cs typeface="+mn-cs"/>
              </a:rPr>
              <a:t> environment.</a:t>
            </a:r>
          </a:p>
          <a:p>
            <a:r>
              <a:rPr lang="en-US" sz="1200" b="0" i="0" kern="1200" dirty="0" smtClean="0">
                <a:solidFill>
                  <a:schemeClr val="tx1"/>
                </a:solidFill>
                <a:effectLst/>
                <a:latin typeface="+mn-lt"/>
                <a:ea typeface="+mn-ea"/>
                <a:cs typeface="+mn-cs"/>
              </a:rPr>
              <a:t>Extract Corpus:</a:t>
            </a:r>
          </a:p>
          <a:p>
            <a:pPr lvl="1"/>
            <a:r>
              <a:rPr lang="en-US" sz="1200" b="0" i="0" kern="1200" dirty="0" smtClean="0">
                <a:solidFill>
                  <a:schemeClr val="tx1"/>
                </a:solidFill>
                <a:effectLst/>
                <a:latin typeface="+mn-lt"/>
                <a:ea typeface="+mn-ea"/>
                <a:cs typeface="+mn-cs"/>
              </a:rPr>
              <a:t>Extract axioms or assertions from the ontology to form a corpus.</a:t>
            </a:r>
          </a:p>
          <a:p>
            <a:r>
              <a:rPr lang="en-US" sz="1200" b="0" i="0" kern="1200" dirty="0" smtClean="0">
                <a:solidFill>
                  <a:schemeClr val="tx1"/>
                </a:solidFill>
                <a:effectLst/>
                <a:latin typeface="+mn-lt"/>
                <a:ea typeface="+mn-ea"/>
                <a:cs typeface="+mn-cs"/>
              </a:rPr>
              <a:t>Create Graph Model:</a:t>
            </a:r>
          </a:p>
          <a:p>
            <a:pPr lvl="1"/>
            <a:r>
              <a:rPr lang="en-US" sz="1200" b="0" i="0" kern="1200" dirty="0" smtClean="0">
                <a:solidFill>
                  <a:schemeClr val="tx1"/>
                </a:solidFill>
                <a:effectLst/>
                <a:latin typeface="+mn-lt"/>
                <a:ea typeface="+mn-ea"/>
                <a:cs typeface="+mn-cs"/>
              </a:rPr>
              <a:t>Utilize Word2Vec to create a graph model using the extracted corpus.</a:t>
            </a:r>
          </a:p>
          <a:p>
            <a:r>
              <a:rPr lang="en-US" sz="1200" b="0" i="0" kern="1200" dirty="0" smtClean="0">
                <a:solidFill>
                  <a:schemeClr val="tx1"/>
                </a:solidFill>
                <a:effectLst/>
                <a:latin typeface="+mn-lt"/>
                <a:ea typeface="+mn-ea"/>
                <a:cs typeface="+mn-cs"/>
              </a:rPr>
              <a:t>Project Ontology to Edges:</a:t>
            </a:r>
          </a:p>
          <a:p>
            <a:pPr lvl="1"/>
            <a:r>
              <a:rPr lang="en-US" sz="1200" b="0" i="0" kern="1200" dirty="0" smtClean="0">
                <a:solidFill>
                  <a:schemeClr val="tx1"/>
                </a:solidFill>
                <a:effectLst/>
                <a:latin typeface="+mn-lt"/>
                <a:ea typeface="+mn-ea"/>
                <a:cs typeface="+mn-cs"/>
              </a:rPr>
              <a:t>Project the ontology onto edges, dividing the dataset into a training set and an evaluation set.</a:t>
            </a:r>
          </a:p>
          <a:p>
            <a:r>
              <a:rPr lang="en-US" sz="1200" b="0" i="0" kern="1200" dirty="0" smtClean="0">
                <a:solidFill>
                  <a:schemeClr val="tx1"/>
                </a:solidFill>
                <a:effectLst/>
                <a:latin typeface="+mn-lt"/>
                <a:ea typeface="+mn-ea"/>
                <a:cs typeface="+mn-cs"/>
              </a:rPr>
              <a:t>Apply Model to Training Dataset:</a:t>
            </a:r>
          </a:p>
          <a:p>
            <a:pPr lvl="1"/>
            <a:r>
              <a:rPr lang="en-US" sz="1200" b="0" i="0" kern="1200" dirty="0" smtClean="0">
                <a:solidFill>
                  <a:schemeClr val="tx1"/>
                </a:solidFill>
                <a:effectLst/>
                <a:latin typeface="+mn-lt"/>
                <a:ea typeface="+mn-ea"/>
                <a:cs typeface="+mn-cs"/>
              </a:rPr>
              <a:t>Apply the created Word2Vec model to the training dataset.</a:t>
            </a:r>
          </a:p>
          <a:p>
            <a:r>
              <a:rPr lang="en-US" sz="1200" b="0" i="0" kern="1200" dirty="0" smtClean="0">
                <a:solidFill>
                  <a:schemeClr val="tx1"/>
                </a:solidFill>
                <a:effectLst/>
                <a:latin typeface="+mn-lt"/>
                <a:ea typeface="+mn-ea"/>
                <a:cs typeface="+mn-cs"/>
              </a:rPr>
              <a:t>Evaluate Accuracy:</a:t>
            </a:r>
          </a:p>
          <a:p>
            <a:pPr lvl="1"/>
            <a:r>
              <a:rPr lang="en-US" sz="1200" b="0" i="0" kern="1200" dirty="0" smtClean="0">
                <a:solidFill>
                  <a:schemeClr val="tx1"/>
                </a:solidFill>
                <a:effectLst/>
                <a:latin typeface="+mn-lt"/>
                <a:ea typeface="+mn-ea"/>
                <a:cs typeface="+mn-cs"/>
              </a:rPr>
              <a:t>Calculate accuracy metrics to evaluate the performance of the model.</a:t>
            </a:r>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65</a:t>
            </a:fld>
            <a:endParaRPr lang="el-GR"/>
          </a:p>
        </p:txBody>
      </p:sp>
    </p:spTree>
    <p:extLst>
      <p:ext uri="{BB962C8B-B14F-4D97-AF65-F5344CB8AC3E}">
        <p14:creationId xmlns:p14="http://schemas.microsoft.com/office/powerpoint/2010/main" val="40715406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demonstrate </a:t>
            </a:r>
            <a:r>
              <a:rPr lang="en-US" dirty="0" err="1" smtClean="0"/>
              <a:t>mOWL</a:t>
            </a:r>
            <a:r>
              <a:rPr lang="en-US" dirty="0" smtClean="0"/>
              <a:t> on the knowledge-based prediction of protein–protein interactions using the gene ontology and gene–disease associations using phenotype ontologies.</a:t>
            </a:r>
          </a:p>
          <a:p>
            <a:r>
              <a:rPr lang="en-US" dirty="0" smtClean="0"/>
              <a:t>Predicting gene-disease associations based on phenotypic similarity is one practical examples using the library. § Use the available data sources to learn and infer associations </a:t>
            </a:r>
          </a:p>
          <a:p>
            <a:r>
              <a:rPr lang="en-US" dirty="0" smtClean="0"/>
              <a:t>Diagnosis of disease based on phenotypic similarity</a:t>
            </a:r>
          </a:p>
          <a:p>
            <a:r>
              <a:rPr lang="en-US" dirty="0" smtClean="0"/>
              <a:t>q Other applications: § predict protein-protein interactions based on their functional similarity, predict the causative variants, predict the drug-targets...</a:t>
            </a:r>
            <a:r>
              <a:rPr lang="en-US" dirty="0" err="1" smtClean="0"/>
              <a:t>etc</a:t>
            </a:r>
            <a:endParaRPr lang="en-US" dirty="0" smtClean="0"/>
          </a:p>
          <a:p>
            <a:endParaRPr lang="en-US" dirty="0" smtClean="0"/>
          </a:p>
          <a:p>
            <a:r>
              <a:rPr lang="en-US" sz="1200" b="0" i="0" kern="1200" dirty="0" smtClean="0">
                <a:solidFill>
                  <a:schemeClr val="tx1"/>
                </a:solidFill>
                <a:effectLst/>
                <a:latin typeface="+mn-lt"/>
                <a:ea typeface="+mn-ea"/>
                <a:cs typeface="+mn-cs"/>
              </a:rPr>
              <a:t>This slide outlines the diverse applications of </a:t>
            </a:r>
            <a:r>
              <a:rPr lang="en-US" sz="1200" b="0" i="0" kern="1200" dirty="0" err="1" smtClean="0">
                <a:solidFill>
                  <a:schemeClr val="tx1"/>
                </a:solidFill>
                <a:effectLst/>
                <a:latin typeface="+mn-lt"/>
                <a:ea typeface="+mn-ea"/>
                <a:cs typeface="+mn-cs"/>
              </a:rPr>
              <a:t>mOWL</a:t>
            </a:r>
            <a:r>
              <a:rPr lang="en-US" sz="1200" b="0" i="0" kern="1200" dirty="0" smtClean="0">
                <a:solidFill>
                  <a:schemeClr val="tx1"/>
                </a:solidFill>
                <a:effectLst/>
                <a:latin typeface="+mn-lt"/>
                <a:ea typeface="+mn-ea"/>
                <a:cs typeface="+mn-cs"/>
              </a:rPr>
              <a:t> in knowledge-based predictions, highlighting its versatility in various domains such as protein-protein interactions, gene-disease associations, and beyond. It also emphasizes the practical examples and potential applications of the library in predicting various biological phenomena.</a:t>
            </a:r>
            <a:endParaRPr lang="en-US" dirty="0" smtClean="0"/>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68</a:t>
            </a:fld>
            <a:endParaRPr lang="el-GR"/>
          </a:p>
        </p:txBody>
      </p:sp>
    </p:spTree>
    <p:extLst>
      <p:ext uri="{BB962C8B-B14F-4D97-AF65-F5344CB8AC3E}">
        <p14:creationId xmlns:p14="http://schemas.microsoft.com/office/powerpoint/2010/main" val="19642659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Disease Gene Prediction:</a:t>
            </a:r>
          </a:p>
          <a:p>
            <a:pPr lvl="1"/>
            <a:r>
              <a:rPr lang="en-US" sz="1200" b="0" i="0" kern="1200" dirty="0" smtClean="0">
                <a:solidFill>
                  <a:schemeClr val="tx1"/>
                </a:solidFill>
                <a:effectLst/>
                <a:latin typeface="+mn-lt"/>
                <a:ea typeface="+mn-ea"/>
                <a:cs typeface="+mn-cs"/>
              </a:rPr>
              <a:t>Process of identifying genes from Whole-genome sequencing (WGS) likely to contribute to disease phenotype.</a:t>
            </a:r>
          </a:p>
          <a:p>
            <a:pPr lvl="1"/>
            <a:r>
              <a:rPr lang="en-US" sz="1200" b="0" i="0" kern="1200" dirty="0" smtClean="0">
                <a:solidFill>
                  <a:schemeClr val="tx1"/>
                </a:solidFill>
                <a:effectLst/>
                <a:latin typeface="+mn-lt"/>
                <a:ea typeface="+mn-ea"/>
                <a:cs typeface="+mn-cs"/>
              </a:rPr>
              <a:t>Utilizes disease phenotype to aid in gene prioritization.</a:t>
            </a:r>
          </a:p>
          <a:p>
            <a:r>
              <a:rPr lang="en-US" sz="1200" b="0" i="0" kern="1200" dirty="0" smtClean="0">
                <a:solidFill>
                  <a:schemeClr val="tx1"/>
                </a:solidFill>
                <a:effectLst/>
                <a:latin typeface="+mn-lt"/>
                <a:ea typeface="+mn-ea"/>
                <a:cs typeface="+mn-cs"/>
              </a:rPr>
              <a:t>Predicting Gene-Disease Associations:</a:t>
            </a:r>
          </a:p>
          <a:p>
            <a:pPr lvl="1"/>
            <a:r>
              <a:rPr lang="en-US" sz="1200" b="0" i="0" kern="1200" dirty="0" smtClean="0">
                <a:solidFill>
                  <a:schemeClr val="tx1"/>
                </a:solidFill>
                <a:effectLst/>
                <a:latin typeface="+mn-lt"/>
                <a:ea typeface="+mn-ea"/>
                <a:cs typeface="+mn-cs"/>
              </a:rPr>
              <a:t>Based on phenotypic similarity.</a:t>
            </a:r>
          </a:p>
          <a:p>
            <a:pPr lvl="1"/>
            <a:r>
              <a:rPr lang="en-US" sz="1200" b="0" i="0" kern="1200" dirty="0" smtClean="0">
                <a:solidFill>
                  <a:schemeClr val="tx1"/>
                </a:solidFill>
                <a:effectLst/>
                <a:latin typeface="+mn-lt"/>
                <a:ea typeface="+mn-ea"/>
                <a:cs typeface="+mn-cs"/>
              </a:rPr>
              <a:t>Enables diagnosis of diseases using phenotypic similarity.</a:t>
            </a:r>
          </a:p>
          <a:p>
            <a:r>
              <a:rPr lang="en-US" sz="1200" b="0" i="0" kern="1200" dirty="0" smtClean="0">
                <a:solidFill>
                  <a:schemeClr val="tx1"/>
                </a:solidFill>
                <a:effectLst/>
                <a:latin typeface="+mn-lt"/>
                <a:ea typeface="+mn-ea"/>
                <a:cs typeface="+mn-cs"/>
              </a:rPr>
              <a:t>Utilizing Phenotypes:</a:t>
            </a:r>
          </a:p>
          <a:p>
            <a:pPr lvl="1"/>
            <a:r>
              <a:rPr lang="en-US" sz="1200" b="0" i="0" kern="1200" dirty="0" smtClean="0">
                <a:solidFill>
                  <a:schemeClr val="tx1"/>
                </a:solidFill>
                <a:effectLst/>
                <a:latin typeface="+mn-lt"/>
                <a:ea typeface="+mn-ea"/>
                <a:cs typeface="+mn-cs"/>
              </a:rPr>
              <a:t>Leveraging phenotypes of model organism genes and diseases.</a:t>
            </a:r>
          </a:p>
          <a:p>
            <a:pPr lvl="1"/>
            <a:r>
              <a:rPr lang="en-US" sz="1200" b="0" i="0" kern="1200" dirty="0" smtClean="0">
                <a:solidFill>
                  <a:schemeClr val="tx1"/>
                </a:solidFill>
                <a:effectLst/>
                <a:latin typeface="+mn-lt"/>
                <a:ea typeface="+mn-ea"/>
                <a:cs typeface="+mn-cs"/>
              </a:rPr>
              <a:t>Facilitates understanding of gene-disease associations and disease diagnosis.</a:t>
            </a:r>
          </a:p>
          <a:p>
            <a:r>
              <a:rPr lang="en-US" sz="1200" b="0" i="0" kern="1200" dirty="0" smtClean="0">
                <a:solidFill>
                  <a:schemeClr val="tx1"/>
                </a:solidFill>
                <a:effectLst/>
                <a:latin typeface="+mn-lt"/>
                <a:ea typeface="+mn-ea"/>
                <a:cs typeface="+mn-cs"/>
              </a:rPr>
              <a:t>This slide provides an overview of disease gene prediction and the utilization of phenotypic similarity in predicting gene-disease associations and diagnosing diseases. It underscores the importance of phenotypic data in understanding genetic diseases and prioritizing genes for further investigation.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3C970F6-B4C9-4B5B-8881-3A201CC59F33}" type="slidenum">
              <a:rPr lang="el-GR" smtClean="0"/>
              <a:t>70</a:t>
            </a:fld>
            <a:endParaRPr lang="el-GR"/>
          </a:p>
        </p:txBody>
      </p:sp>
    </p:spTree>
    <p:extLst>
      <p:ext uri="{BB962C8B-B14F-4D97-AF65-F5344CB8AC3E}">
        <p14:creationId xmlns:p14="http://schemas.microsoft.com/office/powerpoint/2010/main" val="38168031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71</a:t>
            </a:fld>
            <a:endParaRPr lang="el-GR"/>
          </a:p>
        </p:txBody>
      </p:sp>
    </p:spTree>
    <p:extLst>
      <p:ext uri="{BB962C8B-B14F-4D97-AF65-F5344CB8AC3E}">
        <p14:creationId xmlns:p14="http://schemas.microsoft.com/office/powerpoint/2010/main" val="3785833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Different components existing in </a:t>
            </a:r>
            <a:r>
              <a:rPr lang="en-US" dirty="0" err="1" smtClean="0"/>
              <a:t>mOWL</a:t>
            </a:r>
            <a:r>
              <a:rPr lang="en-US" dirty="0" smtClean="0"/>
              <a:t>. </a:t>
            </a:r>
          </a:p>
          <a:p>
            <a:pPr marL="457200" indent="-457200">
              <a:buFont typeface="+mj-lt"/>
              <a:buAutoNum type="arabicPeriod"/>
            </a:pPr>
            <a:r>
              <a:rPr lang="en-US" dirty="0" smtClean="0"/>
              <a:t>includes the ontology creation, modification and reasoning. </a:t>
            </a:r>
          </a:p>
          <a:p>
            <a:pPr marL="457200" indent="-457200">
              <a:buFont typeface="+mj-lt"/>
              <a:buAutoNum type="arabicPeriod"/>
            </a:pPr>
            <a:r>
              <a:rPr lang="en-US" dirty="0" smtClean="0"/>
              <a:t>represent the graph-based and syntactic extraction information functionalities as well as the preprocessing steps needed for semantic models.  </a:t>
            </a:r>
          </a:p>
          <a:p>
            <a:pPr marL="457200" indent="-457200">
              <a:buFont typeface="+mj-lt"/>
              <a:buAutoNum type="arabicPeriod"/>
            </a:pPr>
            <a:r>
              <a:rPr lang="en-US" dirty="0" smtClean="0"/>
              <a:t>incorporates the embedding process that can be done with either graph-based, syntactic or semantic methods. </a:t>
            </a:r>
          </a:p>
          <a:p>
            <a:pPr marL="457200" indent="-457200">
              <a:buFont typeface="+mj-lt"/>
              <a:buAutoNum type="arabicPeriod"/>
            </a:pPr>
            <a:r>
              <a:rPr lang="en-US" dirty="0" smtClean="0"/>
              <a:t>consists of the evaluation and inference modules for the generated </a:t>
            </a:r>
            <a:r>
              <a:rPr lang="en-US" dirty="0" err="1" smtClean="0"/>
              <a:t>embeddings</a:t>
            </a:r>
            <a:r>
              <a:rPr lang="en-US" dirty="0" smtClean="0"/>
              <a:t>. </a:t>
            </a:r>
          </a:p>
          <a:p>
            <a:pPr marL="457200" indent="-457200">
              <a:buFont typeface="+mj-lt"/>
              <a:buAutoNum type="arabicPeriod"/>
            </a:pPr>
            <a:r>
              <a:rPr lang="en-US" dirty="0" smtClean="0"/>
              <a:t>is not a component of </a:t>
            </a:r>
            <a:r>
              <a:rPr lang="en-US" dirty="0" err="1" smtClean="0"/>
              <a:t>mOWL</a:t>
            </a:r>
            <a:r>
              <a:rPr lang="en-US" dirty="0" smtClean="0"/>
              <a:t> but shows the types of models that can be implemented based on how the background knowledge is used. </a:t>
            </a:r>
            <a:endParaRPr lang="el-GR" dirty="0" smtClean="0"/>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5</a:t>
            </a:fld>
            <a:endParaRPr lang="el-GR"/>
          </a:p>
        </p:txBody>
      </p:sp>
    </p:spTree>
    <p:extLst>
      <p:ext uri="{BB962C8B-B14F-4D97-AF65-F5344CB8AC3E}">
        <p14:creationId xmlns:p14="http://schemas.microsoft.com/office/powerpoint/2010/main" val="24892329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72</a:t>
            </a:fld>
            <a:endParaRPr lang="el-GR"/>
          </a:p>
        </p:txBody>
      </p:sp>
    </p:spTree>
    <p:extLst>
      <p:ext uri="{BB962C8B-B14F-4D97-AF65-F5344CB8AC3E}">
        <p14:creationId xmlns:p14="http://schemas.microsoft.com/office/powerpoint/2010/main" val="29710072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73</a:t>
            </a:fld>
            <a:endParaRPr lang="el-GR"/>
          </a:p>
        </p:txBody>
      </p:sp>
    </p:spTree>
    <p:extLst>
      <p:ext uri="{BB962C8B-B14F-4D97-AF65-F5344CB8AC3E}">
        <p14:creationId xmlns:p14="http://schemas.microsoft.com/office/powerpoint/2010/main" val="12982095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74</a:t>
            </a:fld>
            <a:endParaRPr lang="el-GR"/>
          </a:p>
        </p:txBody>
      </p:sp>
    </p:spTree>
    <p:extLst>
      <p:ext uri="{BB962C8B-B14F-4D97-AF65-F5344CB8AC3E}">
        <p14:creationId xmlns:p14="http://schemas.microsoft.com/office/powerpoint/2010/main" val="10106894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75</a:t>
            </a:fld>
            <a:endParaRPr lang="el-GR"/>
          </a:p>
        </p:txBody>
      </p:sp>
    </p:spTree>
    <p:extLst>
      <p:ext uri="{BB962C8B-B14F-4D97-AF65-F5344CB8AC3E}">
        <p14:creationId xmlns:p14="http://schemas.microsoft.com/office/powerpoint/2010/main" val="19741057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76</a:t>
            </a:fld>
            <a:endParaRPr lang="el-GR"/>
          </a:p>
        </p:txBody>
      </p:sp>
    </p:spTree>
    <p:extLst>
      <p:ext uri="{BB962C8B-B14F-4D97-AF65-F5344CB8AC3E}">
        <p14:creationId xmlns:p14="http://schemas.microsoft.com/office/powerpoint/2010/main" val="30779439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77</a:t>
            </a:fld>
            <a:endParaRPr lang="el-GR"/>
          </a:p>
        </p:txBody>
      </p:sp>
    </p:spTree>
    <p:extLst>
      <p:ext uri="{BB962C8B-B14F-4D97-AF65-F5344CB8AC3E}">
        <p14:creationId xmlns:p14="http://schemas.microsoft.com/office/powerpoint/2010/main" val="11979457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functional and phenotypic characteristics for genes</a:t>
            </a:r>
          </a:p>
          <a:p>
            <a:r>
              <a:rPr lang="en-US" dirty="0" smtClean="0"/>
              <a:t>Diseases phenotypes: § Obtained from the HPO annotations for rare diseases document (</a:t>
            </a:r>
            <a:r>
              <a:rPr lang="en-US" dirty="0" err="1" smtClean="0"/>
              <a:t>phenotype.hpoa</a:t>
            </a:r>
            <a:r>
              <a:rPr lang="en-US" dirty="0" smtClean="0"/>
              <a:t>).</a:t>
            </a:r>
          </a:p>
          <a:p>
            <a:r>
              <a:rPr lang="en-US" dirty="0" smtClean="0"/>
              <a:t>Genes phenotypes: § Download Mouse/Human </a:t>
            </a:r>
            <a:r>
              <a:rPr lang="en-US" dirty="0" err="1" smtClean="0"/>
              <a:t>Ortholog</a:t>
            </a:r>
            <a:r>
              <a:rPr lang="en-US" dirty="0" smtClean="0"/>
              <a:t> with Phenotype Annotations from HPO database (</a:t>
            </a:r>
            <a:r>
              <a:rPr lang="en-US" dirty="0" err="1" smtClean="0"/>
              <a:t>HMD_HumanPhenotype.rpt</a:t>
            </a:r>
            <a:r>
              <a:rPr lang="en-US" dirty="0" smtClean="0"/>
              <a:t>)</a:t>
            </a:r>
          </a:p>
          <a:p>
            <a:r>
              <a:rPr lang="en-US" dirty="0" smtClean="0"/>
              <a:t>Gene-Disease associations: § Gene-disease associations were obtained from the Associations of Mouse Genes with DO Diseases file downloaded from (</a:t>
            </a:r>
            <a:r>
              <a:rPr lang="en-US" dirty="0" err="1" smtClean="0"/>
              <a:t>MGI_DO.rpt</a:t>
            </a:r>
            <a:r>
              <a:rPr lang="en-US" dirty="0" smtClean="0"/>
              <a:t>). </a:t>
            </a:r>
            <a:endParaRPr lang="el-GR" dirty="0" smtClean="0"/>
          </a:p>
          <a:p>
            <a:endParaRPr lang="en-US" b="1" dirty="0" smtClean="0"/>
          </a:p>
          <a:p>
            <a:endParaRPr lang="en-US" dirty="0" smtClean="0"/>
          </a:p>
          <a:p>
            <a:r>
              <a:rPr lang="en-US" dirty="0" smtClean="0"/>
              <a:t>Both with the objective of allowing similar phenotypes from the same or different organisms ontologies to be logically defined in similar form</a:t>
            </a:r>
          </a:p>
          <a:p>
            <a:endParaRPr lang="en-US" dirty="0" smtClean="0"/>
          </a:p>
          <a:p>
            <a:pPr marL="371475" marR="161290" indent="-359410">
              <a:lnSpc>
                <a:spcPct val="114999"/>
              </a:lnSpc>
              <a:spcBef>
                <a:spcPts val="100"/>
              </a:spcBef>
              <a:buChar char="●"/>
              <a:tabLst>
                <a:tab pos="371475" algn="l"/>
                <a:tab pos="372110" algn="l"/>
              </a:tabLst>
            </a:pPr>
            <a:r>
              <a:rPr lang="en-US" sz="1200" spc="-5" dirty="0" err="1" smtClean="0">
                <a:latin typeface="Arial MT"/>
                <a:cs typeface="Arial MT"/>
              </a:rPr>
              <a:t>PhenomeNet</a:t>
            </a:r>
            <a:r>
              <a:rPr lang="en-US" sz="1200" spc="-5" dirty="0" smtClean="0">
                <a:latin typeface="Arial MT"/>
                <a:cs typeface="Arial MT"/>
              </a:rPr>
              <a:t>-Extensio</a:t>
            </a:r>
            <a:r>
              <a:rPr lang="en-US" sz="1200" dirty="0" smtClean="0">
                <a:latin typeface="Arial MT"/>
                <a:cs typeface="Arial MT"/>
              </a:rPr>
              <a:t>n </a:t>
            </a:r>
            <a:r>
              <a:rPr lang="en-US" sz="1200" spc="-185" dirty="0" smtClean="0">
                <a:latin typeface="Arial MT"/>
                <a:cs typeface="Arial MT"/>
              </a:rPr>
              <a:t> </a:t>
            </a:r>
            <a:r>
              <a:rPr lang="en-US" sz="1200" b="1" spc="-5" dirty="0" smtClean="0">
                <a:latin typeface="Comic Sans MS"/>
                <a:cs typeface="Comic Sans MS"/>
              </a:rPr>
              <a:t>(</a:t>
            </a:r>
            <a:r>
              <a:rPr lang="en-US" sz="1200" b="1" spc="-5" dirty="0" err="1" smtClean="0">
                <a:latin typeface="Comic Sans MS"/>
                <a:cs typeface="Comic Sans MS"/>
              </a:rPr>
              <a:t>Pheno</a:t>
            </a:r>
            <a:r>
              <a:rPr lang="en-US" sz="1200" b="1" spc="-5" dirty="0" smtClean="0">
                <a:latin typeface="Comic Sans MS"/>
                <a:cs typeface="Comic Sans MS"/>
              </a:rPr>
              <a:t>-e</a:t>
            </a:r>
            <a:r>
              <a:rPr lang="en-US" sz="1200" b="1" dirty="0" smtClean="0">
                <a:latin typeface="Comic Sans MS"/>
                <a:cs typeface="Comic Sans MS"/>
              </a:rPr>
              <a:t>)</a:t>
            </a:r>
            <a:r>
              <a:rPr lang="en-US" sz="1200" b="1" spc="-270" dirty="0" smtClean="0">
                <a:latin typeface="Comic Sans MS"/>
                <a:cs typeface="Comic Sans MS"/>
              </a:rPr>
              <a:t> </a:t>
            </a:r>
            <a:r>
              <a:rPr lang="en-US" sz="1200" spc="-5" dirty="0" smtClean="0">
                <a:latin typeface="Arial MT"/>
                <a:cs typeface="Arial MT"/>
              </a:rPr>
              <a:t>an</a:t>
            </a:r>
            <a:r>
              <a:rPr lang="en-US" sz="1200" dirty="0" smtClean="0">
                <a:latin typeface="Arial MT"/>
                <a:cs typeface="Arial MT"/>
              </a:rPr>
              <a:t>d </a:t>
            </a:r>
            <a:r>
              <a:rPr lang="en-US" sz="1200" b="1" spc="-5" dirty="0" err="1" smtClean="0">
                <a:latin typeface="Arial"/>
                <a:cs typeface="Arial"/>
              </a:rPr>
              <a:t>uPhen</a:t>
            </a:r>
            <a:r>
              <a:rPr lang="en-US" sz="1200" b="1" dirty="0" err="1" smtClean="0">
                <a:latin typeface="Arial"/>
                <a:cs typeface="Arial"/>
              </a:rPr>
              <a:t>o</a:t>
            </a:r>
            <a:r>
              <a:rPr lang="en-US" sz="1200" b="1" dirty="0" smtClean="0">
                <a:latin typeface="Arial"/>
                <a:cs typeface="Arial"/>
              </a:rPr>
              <a:t> </a:t>
            </a:r>
            <a:r>
              <a:rPr lang="en-US" sz="1200" spc="-5" dirty="0" smtClean="0">
                <a:latin typeface="Arial MT"/>
                <a:cs typeface="Arial MT"/>
              </a:rPr>
              <a:t>ar</a:t>
            </a:r>
            <a:r>
              <a:rPr lang="en-US" sz="1200" dirty="0" smtClean="0">
                <a:latin typeface="Arial MT"/>
                <a:cs typeface="Arial MT"/>
              </a:rPr>
              <a:t>e</a:t>
            </a:r>
            <a:r>
              <a:rPr lang="en-US" sz="1200" spc="-5" dirty="0" smtClean="0">
                <a:latin typeface="Arial MT"/>
                <a:cs typeface="Arial MT"/>
              </a:rPr>
              <a:t> </a:t>
            </a:r>
            <a:r>
              <a:rPr lang="en-US" sz="1200" dirty="0" smtClean="0">
                <a:latin typeface="Arial MT"/>
                <a:cs typeface="Arial MT"/>
              </a:rPr>
              <a:t>cross-species</a:t>
            </a:r>
            <a:r>
              <a:rPr lang="en-US" sz="1200" spc="-5" dirty="0" smtClean="0">
                <a:latin typeface="Arial MT"/>
                <a:cs typeface="Arial MT"/>
              </a:rPr>
              <a:t> phenotype  ontologies</a:t>
            </a:r>
            <a:r>
              <a:rPr lang="en-US" sz="1200" spc="-10" dirty="0" smtClean="0">
                <a:latin typeface="Arial MT"/>
                <a:cs typeface="Arial MT"/>
              </a:rPr>
              <a:t> </a:t>
            </a:r>
            <a:r>
              <a:rPr lang="en-US" sz="1200" spc="-5" dirty="0" smtClean="0">
                <a:latin typeface="Arial MT"/>
                <a:cs typeface="Arial MT"/>
              </a:rPr>
              <a:t>that </a:t>
            </a:r>
            <a:r>
              <a:rPr lang="en-US" sz="1200" dirty="0" smtClean="0">
                <a:latin typeface="Arial MT"/>
                <a:cs typeface="Arial MT"/>
              </a:rPr>
              <a:t>can</a:t>
            </a:r>
            <a:r>
              <a:rPr lang="en-US" sz="1200" spc="-5" dirty="0" smtClean="0">
                <a:latin typeface="Arial MT"/>
                <a:cs typeface="Arial MT"/>
              </a:rPr>
              <a:t> be utilized</a:t>
            </a:r>
            <a:r>
              <a:rPr lang="en-US" sz="1200" spc="-10" dirty="0" smtClean="0">
                <a:latin typeface="Arial MT"/>
                <a:cs typeface="Arial MT"/>
              </a:rPr>
              <a:t> </a:t>
            </a:r>
            <a:r>
              <a:rPr lang="en-US" sz="1200" spc="-5" dirty="0" smtClean="0">
                <a:latin typeface="Arial MT"/>
                <a:cs typeface="Arial MT"/>
              </a:rPr>
              <a:t>here.</a:t>
            </a:r>
            <a:endParaRPr lang="en-US" sz="1200" dirty="0" smtClean="0">
              <a:latin typeface="Arial MT"/>
              <a:cs typeface="Arial MT"/>
            </a:endParaRPr>
          </a:p>
          <a:p>
            <a:pPr marL="371475" marR="5080" indent="-359410">
              <a:lnSpc>
                <a:spcPct val="114999"/>
              </a:lnSpc>
              <a:buChar char="●"/>
              <a:tabLst>
                <a:tab pos="371475" algn="l"/>
                <a:tab pos="372110" algn="l"/>
              </a:tabLst>
            </a:pPr>
            <a:r>
              <a:rPr lang="en-US" sz="1200" spc="-5" dirty="0" smtClean="0">
                <a:latin typeface="Arial MT"/>
                <a:cs typeface="Arial MT"/>
              </a:rPr>
              <a:t>Both with the objective of allowing </a:t>
            </a:r>
            <a:r>
              <a:rPr lang="en-US" sz="1200" dirty="0" smtClean="0">
                <a:latin typeface="Arial MT"/>
                <a:cs typeface="Arial MT"/>
              </a:rPr>
              <a:t>similar </a:t>
            </a:r>
            <a:r>
              <a:rPr lang="en-US" sz="1200" spc="-5" dirty="0" smtClean="0">
                <a:latin typeface="Arial MT"/>
                <a:cs typeface="Arial MT"/>
              </a:rPr>
              <a:t>phenotypes from the </a:t>
            </a:r>
            <a:r>
              <a:rPr lang="en-US" sz="1200" dirty="0" smtClean="0">
                <a:latin typeface="Arial MT"/>
                <a:cs typeface="Arial MT"/>
              </a:rPr>
              <a:t>same </a:t>
            </a:r>
            <a:r>
              <a:rPr lang="en-US" sz="1200" spc="-5" dirty="0" smtClean="0">
                <a:latin typeface="Arial MT"/>
                <a:cs typeface="Arial MT"/>
              </a:rPr>
              <a:t>or </a:t>
            </a:r>
            <a:r>
              <a:rPr lang="en-US" sz="1200" spc="-10" dirty="0" smtClean="0">
                <a:latin typeface="Arial MT"/>
                <a:cs typeface="Arial MT"/>
              </a:rPr>
              <a:t>different </a:t>
            </a:r>
            <a:r>
              <a:rPr lang="en-US" sz="1200" spc="-459" dirty="0" smtClean="0">
                <a:latin typeface="Arial MT"/>
                <a:cs typeface="Arial MT"/>
              </a:rPr>
              <a:t> </a:t>
            </a:r>
            <a:r>
              <a:rPr lang="en-US" sz="1200" spc="-5" dirty="0" smtClean="0">
                <a:latin typeface="Arial MT"/>
                <a:cs typeface="Arial MT"/>
              </a:rPr>
              <a:t>organisms</a:t>
            </a:r>
            <a:r>
              <a:rPr lang="en-US" sz="1200" spc="-10" dirty="0" smtClean="0">
                <a:latin typeface="Arial MT"/>
                <a:cs typeface="Arial MT"/>
              </a:rPr>
              <a:t> </a:t>
            </a:r>
            <a:r>
              <a:rPr lang="en-US" sz="1200" spc="-5" dirty="0" smtClean="0">
                <a:latin typeface="Arial MT"/>
                <a:cs typeface="Arial MT"/>
              </a:rPr>
              <a:t>ontologies to be</a:t>
            </a:r>
            <a:r>
              <a:rPr lang="en-US" sz="1200" spc="-10" dirty="0" smtClean="0">
                <a:latin typeface="Arial MT"/>
                <a:cs typeface="Arial MT"/>
              </a:rPr>
              <a:t> </a:t>
            </a:r>
            <a:r>
              <a:rPr lang="en-US" sz="1200" spc="-5" dirty="0" smtClean="0">
                <a:latin typeface="Arial MT"/>
                <a:cs typeface="Arial MT"/>
              </a:rPr>
              <a:t>logically defined in</a:t>
            </a:r>
            <a:r>
              <a:rPr lang="en-US" sz="1200" spc="-10" dirty="0" smtClean="0">
                <a:latin typeface="Arial MT"/>
                <a:cs typeface="Arial MT"/>
              </a:rPr>
              <a:t> </a:t>
            </a:r>
            <a:r>
              <a:rPr lang="en-US" sz="1200" dirty="0" smtClean="0">
                <a:latin typeface="Arial MT"/>
                <a:cs typeface="Arial MT"/>
              </a:rPr>
              <a:t>similar</a:t>
            </a:r>
            <a:r>
              <a:rPr lang="en-US" sz="1200" spc="-5" dirty="0" smtClean="0">
                <a:latin typeface="Arial MT"/>
                <a:cs typeface="Arial MT"/>
              </a:rPr>
              <a:t> form.</a:t>
            </a:r>
            <a:endParaRPr lang="en-US" sz="1200" dirty="0" smtClean="0">
              <a:latin typeface="Arial MT"/>
              <a:cs typeface="Arial MT"/>
            </a:endParaRPr>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78</a:t>
            </a:fld>
            <a:endParaRPr lang="el-GR"/>
          </a:p>
        </p:txBody>
      </p:sp>
    </p:spTree>
    <p:extLst>
      <p:ext uri="{BB962C8B-B14F-4D97-AF65-F5344CB8AC3E}">
        <p14:creationId xmlns:p14="http://schemas.microsoft.com/office/powerpoint/2010/main" val="108635862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to add the annotations to </a:t>
            </a:r>
            <a:r>
              <a:rPr lang="en-US" dirty="0" err="1" smtClean="0"/>
              <a:t>mOWL</a:t>
            </a:r>
            <a:r>
              <a:rPr lang="en-US" dirty="0" smtClean="0"/>
              <a:t> to generate the Gene and disease embedding? v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mOWL</a:t>
            </a:r>
            <a:r>
              <a:rPr lang="en-US" dirty="0" smtClean="0"/>
              <a:t> is designed to handle input in OWL format Ø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input OWL ontologies. Ø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a:t>
            </a:r>
            <a:r>
              <a:rPr lang="en-US" dirty="0" err="1" smtClean="0"/>
              <a:t>mOWL</a:t>
            </a:r>
            <a:r>
              <a:rPr lang="en-US" dirty="0" smtClean="0"/>
              <a:t> dataset contains 3 ontologies: training, validation and testing. </a:t>
            </a:r>
            <a:endParaRPr lang="el-G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lumMod val="65000"/>
                    <a:lumOff val="35000"/>
                  </a:schemeClr>
                </a:solidFill>
              </a:rPr>
              <a:t>Associations for human and mouse extracted and randomly split 80:10:10, added to the training ontology and created the validation and testing ontologies</a:t>
            </a:r>
            <a:endParaRPr lang="el-GR" sz="1200" dirty="0" smtClean="0">
              <a:solidFill>
                <a:schemeClr val="tx1">
                  <a:lumMod val="65000"/>
                  <a:lumOff val="35000"/>
                </a:schemeClr>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l-GR" dirty="0" smtClean="0"/>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79</a:t>
            </a:fld>
            <a:endParaRPr lang="el-GR"/>
          </a:p>
        </p:txBody>
      </p:sp>
    </p:spTree>
    <p:extLst>
      <p:ext uri="{BB962C8B-B14F-4D97-AF65-F5344CB8AC3E}">
        <p14:creationId xmlns:p14="http://schemas.microsoft.com/office/powerpoint/2010/main" val="23209037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Generate the representation from the ontology graph (using </a:t>
            </a:r>
            <a:r>
              <a:rPr lang="en-US" dirty="0" err="1" smtClean="0"/>
              <a:t>mOWL</a:t>
            </a:r>
            <a:r>
              <a:rPr lang="en-US" dirty="0" smtClean="0"/>
              <a:t>). § Collect features (</a:t>
            </a:r>
            <a:r>
              <a:rPr lang="en-US" dirty="0" err="1" smtClean="0"/>
              <a:t>embeddings</a:t>
            </a:r>
            <a:r>
              <a:rPr lang="en-US" dirty="0" smtClean="0"/>
              <a:t>) for the gene and disease using different method. Syntactic </a:t>
            </a:r>
            <a:r>
              <a:rPr lang="en-US" dirty="0" err="1" smtClean="0"/>
              <a:t>embeddings</a:t>
            </a:r>
            <a:r>
              <a:rPr lang="en-US" dirty="0" smtClean="0"/>
              <a:t> Onto2vec OPA2Vec Graph-based </a:t>
            </a:r>
            <a:r>
              <a:rPr lang="en-US" dirty="0" err="1" smtClean="0"/>
              <a:t>embeddings</a:t>
            </a:r>
            <a:r>
              <a:rPr lang="en-US" dirty="0" smtClean="0"/>
              <a:t> DL2vec OWL2Vec</a:t>
            </a:r>
            <a:endParaRPr lang="el-GR" dirty="0" smtClean="0"/>
          </a:p>
          <a:p>
            <a:endParaRPr lang="el-GR" dirty="0" smtClean="0"/>
          </a:p>
          <a:p>
            <a:r>
              <a:rPr lang="el-GR" sz="1200" b="0" i="0" kern="1200" dirty="0" smtClean="0">
                <a:solidFill>
                  <a:schemeClr val="tx1"/>
                </a:solidFill>
                <a:effectLst/>
                <a:latin typeface="+mn-lt"/>
                <a:ea typeface="+mn-ea"/>
                <a:cs typeface="+mn-cs"/>
              </a:rPr>
              <a:t>Τ</a:t>
            </a:r>
            <a:r>
              <a:rPr lang="en-US" sz="1200" b="0" i="0" kern="1200" dirty="0" smtClean="0">
                <a:solidFill>
                  <a:schemeClr val="tx1"/>
                </a:solidFill>
                <a:effectLst/>
                <a:latin typeface="+mn-lt"/>
                <a:ea typeface="+mn-ea"/>
                <a:cs typeface="+mn-cs"/>
              </a:rPr>
              <a:t>his slide outlines the process of generating ontology graph representations using </a:t>
            </a:r>
            <a:r>
              <a:rPr lang="en-US" sz="1200" b="0" i="0" kern="1200" dirty="0" err="1" smtClean="0">
                <a:solidFill>
                  <a:schemeClr val="tx1"/>
                </a:solidFill>
                <a:effectLst/>
                <a:latin typeface="+mn-lt"/>
                <a:ea typeface="+mn-ea"/>
                <a:cs typeface="+mn-cs"/>
              </a:rPr>
              <a:t>mOWL</a:t>
            </a:r>
            <a:r>
              <a:rPr lang="en-US" sz="1200" b="0" i="0" kern="1200" dirty="0" smtClean="0">
                <a:solidFill>
                  <a:schemeClr val="tx1"/>
                </a:solidFill>
                <a:effectLst/>
                <a:latin typeface="+mn-lt"/>
                <a:ea typeface="+mn-ea"/>
                <a:cs typeface="+mn-cs"/>
              </a:rPr>
              <a:t> and collecting features (</a:t>
            </a:r>
            <a:r>
              <a:rPr lang="en-US" sz="1200" b="0" i="0" kern="1200" dirty="0" err="1" smtClean="0">
                <a:solidFill>
                  <a:schemeClr val="tx1"/>
                </a:solidFill>
                <a:effectLst/>
                <a:latin typeface="+mn-lt"/>
                <a:ea typeface="+mn-ea"/>
                <a:cs typeface="+mn-cs"/>
              </a:rPr>
              <a:t>embeddings</a:t>
            </a:r>
            <a:r>
              <a:rPr lang="en-US" sz="1200" b="0" i="0" kern="1200" dirty="0" smtClean="0">
                <a:solidFill>
                  <a:schemeClr val="tx1"/>
                </a:solidFill>
                <a:effectLst/>
                <a:latin typeface="+mn-lt"/>
                <a:ea typeface="+mn-ea"/>
                <a:cs typeface="+mn-cs"/>
              </a:rPr>
              <a:t>) for genes and diseases. It highlights the utilization of different methods, including syntactic and graph-based </a:t>
            </a:r>
            <a:r>
              <a:rPr lang="en-US" sz="1200" b="0" i="0" kern="1200" dirty="0" err="1" smtClean="0">
                <a:solidFill>
                  <a:schemeClr val="tx1"/>
                </a:solidFill>
                <a:effectLst/>
                <a:latin typeface="+mn-lt"/>
                <a:ea typeface="+mn-ea"/>
                <a:cs typeface="+mn-cs"/>
              </a:rPr>
              <a:t>embeddings</a:t>
            </a:r>
            <a:r>
              <a:rPr lang="en-US" sz="1200" b="0" i="0" kern="1200" dirty="0" smtClean="0">
                <a:solidFill>
                  <a:schemeClr val="tx1"/>
                </a:solidFill>
                <a:effectLst/>
                <a:latin typeface="+mn-lt"/>
                <a:ea typeface="+mn-ea"/>
                <a:cs typeface="+mn-cs"/>
              </a:rPr>
              <a:t>, to capture various aspects of the ontology graph.</a:t>
            </a:r>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80</a:t>
            </a:fld>
            <a:endParaRPr lang="el-GR"/>
          </a:p>
        </p:txBody>
      </p:sp>
    </p:spTree>
    <p:extLst>
      <p:ext uri="{BB962C8B-B14F-4D97-AF65-F5344CB8AC3E}">
        <p14:creationId xmlns:p14="http://schemas.microsoft.com/office/powerpoint/2010/main" val="17062193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slide provides an overview of the steps involved in ontology projection, random walks generation, and Word2Vec model training. It outlines the specific tools and libraries used for each step in the process.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81</a:t>
            </a:fld>
            <a:endParaRPr lang="el-GR"/>
          </a:p>
        </p:txBody>
      </p:sp>
    </p:spTree>
    <p:extLst>
      <p:ext uri="{BB962C8B-B14F-4D97-AF65-F5344CB8AC3E}">
        <p14:creationId xmlns:p14="http://schemas.microsoft.com/office/powerpoint/2010/main" val="2958134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mOWL</a:t>
            </a:r>
            <a:r>
              <a:rPr lang="en-US" dirty="0" smtClean="0"/>
              <a:t> has been developed to be used as a Python package. </a:t>
            </a:r>
          </a:p>
          <a:p>
            <a:r>
              <a:rPr lang="en-US" dirty="0" smtClean="0"/>
              <a:t>However, </a:t>
            </a:r>
            <a:r>
              <a:rPr lang="en-US" dirty="0" err="1" smtClean="0"/>
              <a:t>mOWL</a:t>
            </a:r>
            <a:r>
              <a:rPr lang="en-US" dirty="0" smtClean="0"/>
              <a:t> interfaces with the OWL API to enable ontology processing and automated reasoning. </a:t>
            </a:r>
          </a:p>
          <a:p>
            <a:r>
              <a:rPr lang="en-US" dirty="0" smtClean="0"/>
              <a:t>The OWL API is implemented in Java, and we use </a:t>
            </a:r>
            <a:r>
              <a:rPr lang="en-US" dirty="0" err="1" smtClean="0"/>
              <a:t>JPype</a:t>
            </a:r>
            <a:r>
              <a:rPr lang="en-US" dirty="0" smtClean="0"/>
              <a:t> (Nelson and Scherer, 2020) to bind Python and the Java Virtual Machine, enabling access to Java classes and methods from Python. </a:t>
            </a:r>
          </a:p>
          <a:p>
            <a:r>
              <a:rPr lang="en-US" dirty="0" err="1" smtClean="0"/>
              <a:t>mOWL</a:t>
            </a:r>
            <a:r>
              <a:rPr lang="en-US" dirty="0" smtClean="0"/>
              <a:t> therefore provides access to the entire OWL API through a Python interface.</a:t>
            </a:r>
            <a:endParaRPr lang="el-GR" dirty="0" smtClean="0"/>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7</a:t>
            </a:fld>
            <a:endParaRPr lang="el-GR"/>
          </a:p>
        </p:txBody>
      </p:sp>
    </p:spTree>
    <p:extLst>
      <p:ext uri="{BB962C8B-B14F-4D97-AF65-F5344CB8AC3E}">
        <p14:creationId xmlns:p14="http://schemas.microsoft.com/office/powerpoint/2010/main" val="290639357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need three components: 1. The </a:t>
            </a:r>
            <a:r>
              <a:rPr lang="en-US" dirty="0" err="1" smtClean="0"/>
              <a:t>reasoner</a:t>
            </a:r>
            <a:r>
              <a:rPr lang="en-US" dirty="0" smtClean="0"/>
              <a:t> 2. The corpus generator 3. The Word2Vec model</a:t>
            </a:r>
          </a:p>
          <a:p>
            <a:r>
              <a:rPr lang="en-US" dirty="0" smtClean="0"/>
              <a:t>Inferring new axioms Ø Onto2Vec/OPA2vec uses an ontology </a:t>
            </a:r>
            <a:r>
              <a:rPr lang="en-US" dirty="0" err="1" smtClean="0"/>
              <a:t>reasoner</a:t>
            </a:r>
            <a:r>
              <a:rPr lang="en-US" dirty="0" smtClean="0"/>
              <a:t> to infer new axioms as a preprocessing step (e.g. ELK </a:t>
            </a:r>
            <a:r>
              <a:rPr lang="en-US" dirty="0" err="1" smtClean="0"/>
              <a:t>reasoner</a:t>
            </a:r>
            <a:r>
              <a:rPr lang="en-US" dirty="0" smtClean="0"/>
              <a:t>)</a:t>
            </a:r>
          </a:p>
          <a:p>
            <a:r>
              <a:rPr lang="en-US" dirty="0" smtClean="0"/>
              <a:t>Generating the corpus and training the model Ø To train the Word2Vec model on the generated corpus</a:t>
            </a:r>
          </a:p>
          <a:p>
            <a:endParaRPr lang="el-GR" dirty="0" smtClean="0"/>
          </a:p>
          <a:p>
            <a:r>
              <a:rPr lang="en-US" sz="1200" b="0" i="0" kern="1200" dirty="0" smtClean="0">
                <a:solidFill>
                  <a:schemeClr val="tx1"/>
                </a:solidFill>
                <a:effectLst/>
                <a:latin typeface="+mn-lt"/>
                <a:ea typeface="+mn-ea"/>
                <a:cs typeface="+mn-cs"/>
              </a:rPr>
              <a:t>This slide highlights the three essential components required for ontology embedding generation: the </a:t>
            </a:r>
            <a:r>
              <a:rPr lang="en-US" sz="1200" b="0" i="0" kern="1200" dirty="0" err="1" smtClean="0">
                <a:solidFill>
                  <a:schemeClr val="tx1"/>
                </a:solidFill>
                <a:effectLst/>
                <a:latin typeface="+mn-lt"/>
                <a:ea typeface="+mn-ea"/>
                <a:cs typeface="+mn-cs"/>
              </a:rPr>
              <a:t>reasoner</a:t>
            </a:r>
            <a:r>
              <a:rPr lang="en-US" sz="1200" b="0" i="0" kern="1200" dirty="0" smtClean="0">
                <a:solidFill>
                  <a:schemeClr val="tx1"/>
                </a:solidFill>
                <a:effectLst/>
                <a:latin typeface="+mn-lt"/>
                <a:ea typeface="+mn-ea"/>
                <a:cs typeface="+mn-cs"/>
              </a:rPr>
              <a:t> for inferring new axioms, the corpus generator for creating the training corpus, and the Word2Vec model trained on the corpus. Each component plays a crucial role in the overall process.</a:t>
            </a:r>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82</a:t>
            </a:fld>
            <a:endParaRPr lang="el-GR"/>
          </a:p>
        </p:txBody>
      </p:sp>
    </p:spTree>
    <p:extLst>
      <p:ext uri="{BB962C8B-B14F-4D97-AF65-F5344CB8AC3E}">
        <p14:creationId xmlns:p14="http://schemas.microsoft.com/office/powerpoint/2010/main" val="436594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Calculating Phenotypic Similarity Approaches</a:t>
            </a:r>
            <a:endParaRPr lang="el-GR" dirty="0" smtClean="0"/>
          </a:p>
          <a:p>
            <a:endParaRPr lang="el-G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Prioritizing the causative variants. </a:t>
            </a:r>
            <a:r>
              <a:rPr lang="en-US" dirty="0" err="1" smtClean="0"/>
              <a:t>ØDetermining</a:t>
            </a:r>
            <a:r>
              <a:rPr lang="en-US" dirty="0" smtClean="0"/>
              <a:t> which variants identified using Whole-exome Sequencing (WES) or Whole-genome sequencing (WGS) are most likely to damage gene function and underlie the disease phenotype</a:t>
            </a:r>
          </a:p>
          <a:p>
            <a:endParaRPr lang="el-GR" dirty="0" smtClean="0"/>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83</a:t>
            </a:fld>
            <a:endParaRPr lang="el-GR"/>
          </a:p>
        </p:txBody>
      </p:sp>
    </p:spTree>
    <p:extLst>
      <p:ext uri="{BB962C8B-B14F-4D97-AF65-F5344CB8AC3E}">
        <p14:creationId xmlns:p14="http://schemas.microsoft.com/office/powerpoint/2010/main" val="487169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slide outlines the various types of annotations used for prioritizing genes and variants in the context of gene-disease associations. It emphasizes the importance of leveraging diverse annotations to identify relevant genes and variants for further investigation.</a:t>
            </a:r>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84</a:t>
            </a:fld>
            <a:endParaRPr lang="el-GR"/>
          </a:p>
        </p:txBody>
      </p:sp>
    </p:spTree>
    <p:extLst>
      <p:ext uri="{BB962C8B-B14F-4D97-AF65-F5344CB8AC3E}">
        <p14:creationId xmlns:p14="http://schemas.microsoft.com/office/powerpoint/2010/main" val="351115737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protein–protein interaction prediction task using methods found in </a:t>
            </a:r>
            <a:r>
              <a:rPr lang="en-US" dirty="0" err="1" smtClean="0"/>
              <a:t>mOWL</a:t>
            </a:r>
            <a:r>
              <a:rPr lang="en-US" dirty="0" smtClean="0"/>
              <a:t> either by direct implementation or interfacing with other libraries (such as </a:t>
            </a:r>
            <a:r>
              <a:rPr lang="en-US" dirty="0" err="1" smtClean="0"/>
              <a:t>PyKEEN</a:t>
            </a:r>
            <a:r>
              <a:rPr lang="en-US" dirty="0" smtClean="0"/>
              <a:t>).</a:t>
            </a:r>
          </a:p>
          <a:p>
            <a:r>
              <a:rPr lang="en-US" dirty="0" smtClean="0"/>
              <a:t>yeast species. In </a:t>
            </a:r>
            <a:r>
              <a:rPr lang="en-US" dirty="0" err="1" smtClean="0"/>
              <a:t>mOWL</a:t>
            </a:r>
            <a:r>
              <a:rPr lang="en-US" dirty="0" smtClean="0"/>
              <a:t>, it is available as a built-in dataset called </a:t>
            </a:r>
            <a:r>
              <a:rPr lang="en-US" dirty="0" err="1" smtClean="0"/>
              <a:t>PPIYeastDataset</a:t>
            </a:r>
            <a:r>
              <a:rPr lang="en-US" dirty="0" smtClean="0"/>
              <a:t> that consists of three ontologies: training, validation and testing. Protein interaction data was randomly split 90:5:5 across training, validation and testing ontologies and Gene Ontology functional annotations of proteins is part of the training ontology only.</a:t>
            </a:r>
            <a:endParaRPr lang="el-GR" dirty="0" smtClean="0"/>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85</a:t>
            </a:fld>
            <a:endParaRPr lang="el-GR"/>
          </a:p>
        </p:txBody>
      </p:sp>
    </p:spTree>
    <p:extLst>
      <p:ext uri="{BB962C8B-B14F-4D97-AF65-F5344CB8AC3E}">
        <p14:creationId xmlns:p14="http://schemas.microsoft.com/office/powerpoint/2010/main" val="383105570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prediction of gene–disease association on two species: mouse and human. For this experiment, we used phenotypic annota2 </a:t>
            </a:r>
            <a:r>
              <a:rPr lang="en-US" dirty="0" err="1" smtClean="0"/>
              <a:t>tions</a:t>
            </a:r>
            <a:r>
              <a:rPr lang="en-US" dirty="0" smtClean="0"/>
              <a:t> of genes and diseases and computed associations based on phenotypic similarity. </a:t>
            </a:r>
          </a:p>
          <a:p>
            <a:r>
              <a:rPr lang="en-US" dirty="0" err="1" smtClean="0"/>
              <a:t>Futhermore</a:t>
            </a:r>
            <a:r>
              <a:rPr lang="en-US" dirty="0" smtClean="0"/>
              <a:t>, gene-disease associations were obtained from the Associations of Mouse Genes with DO Diseases file downloaded from http://www.informatics. jax.org/downloads/reports/</a:t>
            </a:r>
            <a:r>
              <a:rPr lang="en-US" dirty="0" err="1" smtClean="0"/>
              <a:t>MGI_DO.rpt</a:t>
            </a:r>
            <a:r>
              <a:rPr lang="en-US" dirty="0" smtClean="0"/>
              <a:t>. From this file, associations for human and mouse were extracted and each of them were randomly split 80:10:10, added to the training ontology and created the validation and testing ontologies, respectively. In this way, we created the </a:t>
            </a:r>
            <a:r>
              <a:rPr lang="en-US" dirty="0" err="1" smtClean="0"/>
              <a:t>GDAHumanDataset</a:t>
            </a:r>
            <a:r>
              <a:rPr lang="en-US" dirty="0" smtClean="0"/>
              <a:t> and </a:t>
            </a:r>
            <a:r>
              <a:rPr lang="en-US" dirty="0" err="1" smtClean="0"/>
              <a:t>GDAMouseDataset</a:t>
            </a:r>
            <a:r>
              <a:rPr lang="en-US" dirty="0" smtClean="0"/>
              <a:t> built-in datasets. For the semantic models over the description language EL, it was necessary to remove complex axioms from the training ontology. This resulted in the </a:t>
            </a:r>
            <a:r>
              <a:rPr lang="en-US" dirty="0" err="1" smtClean="0"/>
              <a:t>GDAHumanELDataset</a:t>
            </a:r>
            <a:r>
              <a:rPr lang="en-US" dirty="0" smtClean="0"/>
              <a:t> and </a:t>
            </a:r>
            <a:r>
              <a:rPr lang="en-US" dirty="0" err="1" smtClean="0"/>
              <a:t>GDAMouseELDataset</a:t>
            </a:r>
            <a:r>
              <a:rPr lang="en-US" dirty="0" smtClean="0"/>
              <a:t> datasets</a:t>
            </a:r>
            <a:endParaRPr lang="el-GR" dirty="0" smtClean="0"/>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88</a:t>
            </a:fld>
            <a:endParaRPr lang="el-GR"/>
          </a:p>
        </p:txBody>
      </p:sp>
    </p:spTree>
    <p:extLst>
      <p:ext uri="{BB962C8B-B14F-4D97-AF65-F5344CB8AC3E}">
        <p14:creationId xmlns:p14="http://schemas.microsoft.com/office/powerpoint/2010/main" val="24768593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prediction of gene–disease association on two species: mouse and human. For this experiment, we used phenotypic annota2 </a:t>
            </a:r>
            <a:r>
              <a:rPr lang="en-US" dirty="0" err="1" smtClean="0"/>
              <a:t>tions</a:t>
            </a:r>
            <a:r>
              <a:rPr lang="en-US" dirty="0" smtClean="0"/>
              <a:t> of genes and diseases and computed associations based on phenotypic similarity. </a:t>
            </a:r>
          </a:p>
          <a:p>
            <a:r>
              <a:rPr lang="en-US" dirty="0" err="1" smtClean="0"/>
              <a:t>Futhermore</a:t>
            </a:r>
            <a:r>
              <a:rPr lang="en-US" dirty="0" smtClean="0"/>
              <a:t>, gene-disease associations were obtained from the Associations of Mouse Genes with DO Diseases file downloaded from http://www.informatics. jax.org/downloads/reports/</a:t>
            </a:r>
            <a:r>
              <a:rPr lang="en-US" dirty="0" err="1" smtClean="0"/>
              <a:t>MGI_DO.rpt</a:t>
            </a:r>
            <a:r>
              <a:rPr lang="en-US" dirty="0" smtClean="0"/>
              <a:t>. From this file, associations for human and mouse were extracted and each of them were randomly split 80:10:10, added to the training ontology and created the validation and testing ontologies, respectively. In this way, we created the </a:t>
            </a:r>
            <a:r>
              <a:rPr lang="en-US" dirty="0" err="1" smtClean="0"/>
              <a:t>GDAHumanDataset</a:t>
            </a:r>
            <a:r>
              <a:rPr lang="en-US" dirty="0" smtClean="0"/>
              <a:t> and </a:t>
            </a:r>
            <a:r>
              <a:rPr lang="en-US" dirty="0" err="1" smtClean="0"/>
              <a:t>GDAMouseDataset</a:t>
            </a:r>
            <a:r>
              <a:rPr lang="en-US" dirty="0" smtClean="0"/>
              <a:t> built-in datasets. For the semantic models over the description language EL, it was necessary to remove complex axioms from the training ontology. This resulted in the </a:t>
            </a:r>
            <a:r>
              <a:rPr lang="en-US" dirty="0" err="1" smtClean="0"/>
              <a:t>GDAHumanELDataset</a:t>
            </a:r>
            <a:r>
              <a:rPr lang="en-US" dirty="0" smtClean="0"/>
              <a:t> and </a:t>
            </a:r>
            <a:r>
              <a:rPr lang="en-US" dirty="0" err="1" smtClean="0"/>
              <a:t>GDAMouseELDataset</a:t>
            </a:r>
            <a:r>
              <a:rPr lang="en-US" dirty="0" smtClean="0"/>
              <a:t> datasets</a:t>
            </a:r>
            <a:endParaRPr lang="el-GR" dirty="0" smtClean="0"/>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89</a:t>
            </a:fld>
            <a:endParaRPr lang="el-GR"/>
          </a:p>
        </p:txBody>
      </p:sp>
    </p:spTree>
    <p:extLst>
      <p:ext uri="{BB962C8B-B14F-4D97-AF65-F5344CB8AC3E}">
        <p14:creationId xmlns:p14="http://schemas.microsoft.com/office/powerpoint/2010/main" val="91090438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comparison for OWL2Vec* projection method between original and </a:t>
            </a:r>
            <a:r>
              <a:rPr lang="en-US" dirty="0" err="1" smtClean="0"/>
              <a:t>mOWL</a:t>
            </a:r>
            <a:r>
              <a:rPr lang="en-US" dirty="0" smtClean="0"/>
              <a:t> implementation.</a:t>
            </a:r>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90</a:t>
            </a:fld>
            <a:endParaRPr lang="el-GR"/>
          </a:p>
        </p:txBody>
      </p:sp>
    </p:spTree>
    <p:extLst>
      <p:ext uri="{BB962C8B-B14F-4D97-AF65-F5344CB8AC3E}">
        <p14:creationId xmlns:p14="http://schemas.microsoft.com/office/powerpoint/2010/main" val="191948436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mOWL</a:t>
            </a:r>
            <a:r>
              <a:rPr lang="en-US" dirty="0" smtClean="0"/>
              <a:t> is a library intended to generate ontology </a:t>
            </a:r>
            <a:r>
              <a:rPr lang="en-US" dirty="0" err="1" smtClean="0"/>
              <a:t>embeddings</a:t>
            </a:r>
            <a:endParaRPr lang="en-US" dirty="0" smtClean="0"/>
          </a:p>
          <a:p>
            <a:r>
              <a:rPr lang="en-US" dirty="0" smtClean="0"/>
              <a:t>Ontology </a:t>
            </a:r>
            <a:r>
              <a:rPr lang="en-US" dirty="0" err="1" smtClean="0"/>
              <a:t>embeddings</a:t>
            </a:r>
            <a:r>
              <a:rPr lang="en-US" dirty="0" smtClean="0"/>
              <a:t> are broadly applicable to incorporating background knowledge in biological machine learning methods due to the large number of biomedical ontologies used in bioinformatics.</a:t>
            </a:r>
          </a:p>
          <a:p>
            <a:r>
              <a:rPr lang="en-US" dirty="0" err="1" smtClean="0"/>
              <a:t>mOWL</a:t>
            </a:r>
            <a:r>
              <a:rPr lang="en-US" dirty="0" smtClean="0"/>
              <a:t> provides implementation of state-of-the-art methods, datasets, OWL API integration and functionalities to manage ontologies.</a:t>
            </a:r>
          </a:p>
          <a:p>
            <a:r>
              <a:rPr lang="en-US" dirty="0" err="1" smtClean="0"/>
              <a:t>mOWL</a:t>
            </a:r>
            <a:r>
              <a:rPr lang="en-US" dirty="0" smtClean="0"/>
              <a:t> also provides functionalities for the implementation of novel methods.</a:t>
            </a:r>
            <a:endParaRPr lang="el-GR" dirty="0" smtClean="0"/>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92</a:t>
            </a:fld>
            <a:endParaRPr lang="el-GR"/>
          </a:p>
        </p:txBody>
      </p:sp>
    </p:spTree>
    <p:extLst>
      <p:ext uri="{BB962C8B-B14F-4D97-AF65-F5344CB8AC3E}">
        <p14:creationId xmlns:p14="http://schemas.microsoft.com/office/powerpoint/2010/main" val="336259281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ontologies contain background knowledge that is useful as background knowledge: I axioms I natural language (definitions, labels, synonyms) feature learning (deep learning) on ontologies encodes this background knowledge I using ontology graphs, axioms, or model structures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This slide emphasizes the significance of ontology background knowledge, including axioms and natural language elements, in feature learning. It highlights how deep learning techniques can encode this knowledge using ontology graphs, axioms, or model structures to enhance learning outcomes.</a:t>
            </a:r>
            <a:endParaRPr lang="el-GR" dirty="0" smtClean="0"/>
          </a:p>
          <a:p>
            <a:endParaRPr lang="en-US" dirty="0" smtClean="0"/>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93</a:t>
            </a:fld>
            <a:endParaRPr lang="el-GR"/>
          </a:p>
        </p:txBody>
      </p:sp>
    </p:spTree>
    <p:extLst>
      <p:ext uri="{BB962C8B-B14F-4D97-AF65-F5344CB8AC3E}">
        <p14:creationId xmlns:p14="http://schemas.microsoft.com/office/powerpoint/2010/main" val="150825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Ontologies include rich and structured knowledge about a domain of discourse. They are widely used in biology and biomedicine with more than 1000 ontologies available in </a:t>
            </a:r>
            <a:r>
              <a:rPr lang="en-US" dirty="0" err="1" smtClean="0"/>
              <a:t>BioPortal</a:t>
            </a:r>
            <a:r>
              <a:rPr lang="en-US" dirty="0" smtClean="0"/>
              <a:t> (</a:t>
            </a:r>
            <a:r>
              <a:rPr lang="en-US" dirty="0" err="1" smtClean="0"/>
              <a:t>Whetzel</a:t>
            </a:r>
            <a:r>
              <a:rPr lang="en-US" dirty="0" smtClean="0"/>
              <a:t> et al., 2011). Ontologies are used to facilitate tasks such as data integration across databases, annotation of biological entities, data access and analysis, and providing background knowledge of a domain (</a:t>
            </a:r>
            <a:r>
              <a:rPr lang="en-US" dirty="0" err="1" smtClean="0"/>
              <a:t>Hoehndorf</a:t>
            </a:r>
            <a:r>
              <a:rPr lang="en-US" dirty="0" smtClean="0"/>
              <a:t> et al., 2015). Background knowledge is provided by ontologies through machine-readable axioms.</a:t>
            </a:r>
            <a:endParaRPr lang="el-GR" dirty="0" smtClean="0"/>
          </a:p>
          <a:p>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12</a:t>
            </a:fld>
            <a:endParaRPr lang="el-GR"/>
          </a:p>
        </p:txBody>
      </p:sp>
    </p:spTree>
    <p:extLst>
      <p:ext uri="{BB962C8B-B14F-4D97-AF65-F5344CB8AC3E}">
        <p14:creationId xmlns:p14="http://schemas.microsoft.com/office/powerpoint/2010/main" val="201194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Some recent machine learning methods can utilize logical axioms to improve domain-specific tasks by utilizing background knowledge, in particular through ontology </a:t>
            </a:r>
            <a:r>
              <a:rPr lang="en-US" dirty="0" err="1" smtClean="0"/>
              <a:t>embeddings</a:t>
            </a:r>
            <a:r>
              <a:rPr lang="en-US" dirty="0" smtClean="0"/>
              <a:t>. An ontology embedding is a function that maps ontology entities (classes, instances and relations) to the </a:t>
            </a:r>
            <a:r>
              <a:rPr lang="el-GR" dirty="0" smtClean="0"/>
              <a:t>ℝ</a:t>
            </a:r>
            <a:r>
              <a:rPr lang="en-US" i="1" baseline="30000" dirty="0" smtClean="0"/>
              <a:t>n</a:t>
            </a:r>
            <a:r>
              <a:rPr lang="en-US" dirty="0" smtClean="0"/>
              <a:t> while preserving some of the knowledge in the logical axioms of the ontology. Ontology embedding methods can be divided into graph-based methods (i.e. projecting logical axioms onto a graph), syntactic methods (utilizing the axioms directly) and semantic methods (generating semantic interpretations from the axioms) (</a:t>
            </a:r>
            <a:r>
              <a:rPr lang="en-US" dirty="0" err="1" smtClean="0"/>
              <a:t>Kulmanov</a:t>
            </a:r>
            <a:r>
              <a:rPr lang="en-US" dirty="0" smtClean="0"/>
              <a:t> et al., 2021). </a:t>
            </a:r>
            <a:endParaRPr lang="el-GR" dirty="0" smtClean="0"/>
          </a:p>
          <a:p>
            <a:endParaRPr lang="en-US" dirty="0" smtClean="0"/>
          </a:p>
          <a:p>
            <a:r>
              <a:rPr lang="en-US" dirty="0" smtClean="0"/>
              <a:t>Ontologies provide background knowledge for a domain </a:t>
            </a:r>
          </a:p>
          <a:p>
            <a:endParaRPr lang="en-US" dirty="0" smtClean="0"/>
          </a:p>
          <a:p>
            <a:r>
              <a:rPr lang="en-US" dirty="0" smtClean="0"/>
              <a:t>in recent years, many machine learning models have been developed to embed ontologies.</a:t>
            </a:r>
          </a:p>
          <a:p>
            <a:endParaRPr lang="en-US" dirty="0" smtClean="0"/>
          </a:p>
          <a:p>
            <a:r>
              <a:rPr lang="en-US" dirty="0" smtClean="0"/>
              <a:t>Why</a:t>
            </a:r>
            <a:r>
              <a:rPr lang="en-US" baseline="0" dirty="0" smtClean="0"/>
              <a:t> </a:t>
            </a:r>
            <a:r>
              <a:rPr lang="en-US" baseline="0" dirty="0" err="1" smtClean="0"/>
              <a:t>embeddings</a:t>
            </a:r>
            <a:r>
              <a:rPr lang="en-US" baseline="0" dirty="0" smtClean="0"/>
              <a:t>?</a:t>
            </a:r>
          </a:p>
          <a:p>
            <a:r>
              <a:rPr lang="en-US" dirty="0" smtClean="0"/>
              <a:t>● Represent entities in a compact dimension ● Visualize entities and their relations ● Cluster entities ● Compute semantic similarity</a:t>
            </a:r>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14</a:t>
            </a:fld>
            <a:endParaRPr lang="el-GR"/>
          </a:p>
        </p:txBody>
      </p:sp>
    </p:spTree>
    <p:extLst>
      <p:ext uri="{BB962C8B-B14F-4D97-AF65-F5344CB8AC3E}">
        <p14:creationId xmlns:p14="http://schemas.microsoft.com/office/powerpoint/2010/main" val="1928711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Some recent machine learning methods can utilize logical axioms to improve domain-specific tasks by utilizing background knowledge, in particular through ontology </a:t>
            </a:r>
            <a:r>
              <a:rPr lang="en-US" dirty="0" err="1" smtClean="0"/>
              <a:t>embeddings</a:t>
            </a:r>
            <a:r>
              <a:rPr lang="en-US" dirty="0" smtClean="0"/>
              <a:t>. An ontology embedding is a function that maps ontology entities (classes, instances and relations) to the </a:t>
            </a:r>
            <a:r>
              <a:rPr lang="el-GR" dirty="0" smtClean="0"/>
              <a:t>ℝ</a:t>
            </a:r>
            <a:r>
              <a:rPr lang="en-US" i="1" baseline="30000" dirty="0" smtClean="0"/>
              <a:t>n</a:t>
            </a:r>
            <a:r>
              <a:rPr lang="en-US" dirty="0" smtClean="0"/>
              <a:t> while preserving some of the knowledge in the logical axioms of the ontology. Ontology embedding methods can be divided into graph-based methods (i.e. projecting logical axioms onto a graph), syntactic methods (utilizing the axioms directly) and semantic methods (generating semantic interpretations from the axioms) (</a:t>
            </a:r>
            <a:r>
              <a:rPr lang="en-US" dirty="0" err="1" smtClean="0"/>
              <a:t>Kulmanov</a:t>
            </a:r>
            <a:r>
              <a:rPr lang="en-US" dirty="0" smtClean="0"/>
              <a:t> et al., 2021). </a:t>
            </a:r>
            <a:endParaRPr lang="el-GR" dirty="0" smtClean="0"/>
          </a:p>
          <a:p>
            <a:endParaRPr lang="en-US" dirty="0" smtClean="0"/>
          </a:p>
          <a:p>
            <a:r>
              <a:rPr lang="en-US" dirty="0" smtClean="0"/>
              <a:t>Ontologies provide background knowledge for a domain </a:t>
            </a:r>
          </a:p>
          <a:p>
            <a:endParaRPr lang="en-US" dirty="0" smtClean="0"/>
          </a:p>
          <a:p>
            <a:r>
              <a:rPr lang="en-US" dirty="0" smtClean="0"/>
              <a:t>in recent years, many machine learning models have been developed to embed ontologies.</a:t>
            </a:r>
          </a:p>
          <a:p>
            <a:endParaRPr lang="en-US" dirty="0" smtClean="0"/>
          </a:p>
          <a:p>
            <a:r>
              <a:rPr lang="en-US" dirty="0" smtClean="0"/>
              <a:t>Why</a:t>
            </a:r>
            <a:r>
              <a:rPr lang="en-US" baseline="0" dirty="0" smtClean="0"/>
              <a:t> </a:t>
            </a:r>
            <a:r>
              <a:rPr lang="en-US" baseline="0" dirty="0" err="1" smtClean="0"/>
              <a:t>embeddings</a:t>
            </a:r>
            <a:r>
              <a:rPr lang="en-US" baseline="0" dirty="0" smtClean="0"/>
              <a:t>?</a:t>
            </a:r>
          </a:p>
          <a:p>
            <a:r>
              <a:rPr lang="en-US" dirty="0" smtClean="0"/>
              <a:t>● Represent entities in a compact dimension ● Visualize entities and their relations ● Cluster entities ● Compute semantic similarity</a:t>
            </a:r>
            <a:endParaRPr lang="el-GR" dirty="0"/>
          </a:p>
        </p:txBody>
      </p:sp>
      <p:sp>
        <p:nvSpPr>
          <p:cNvPr id="4" name="Slide Number Placeholder 3"/>
          <p:cNvSpPr>
            <a:spLocks noGrp="1"/>
          </p:cNvSpPr>
          <p:nvPr>
            <p:ph type="sldNum" sz="quarter" idx="10"/>
          </p:nvPr>
        </p:nvSpPr>
        <p:spPr/>
        <p:txBody>
          <a:bodyPr/>
          <a:lstStyle/>
          <a:p>
            <a:fld id="{33C970F6-B4C9-4B5B-8881-3A201CC59F33}" type="slidenum">
              <a:rPr lang="el-GR" smtClean="0"/>
              <a:t>15</a:t>
            </a:fld>
            <a:endParaRPr lang="el-GR"/>
          </a:p>
        </p:txBody>
      </p:sp>
    </p:spTree>
    <p:extLst>
      <p:ext uri="{BB962C8B-B14F-4D97-AF65-F5344CB8AC3E}">
        <p14:creationId xmlns:p14="http://schemas.microsoft.com/office/powerpoint/2010/main" val="1438095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2/9/2024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2/9/2024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2/9/2024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2/9/2024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2/9/2024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2/9/2024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SmartDataAnalytics/PyKEEN"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github.com/SmartDataAnalytics/PyKEEN"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hyperlink" Target="https://mowl.readthedocs.io/en/latest/api/mowl.datasets.builtin.GDAMouseELDataset.html#mowl.datasets.builtin.GDAMouseELDataset" TargetMode="External"/><Relationship Id="rId3" Type="http://schemas.openxmlformats.org/officeDocument/2006/relationships/hyperlink" Target="https://mowl.readthedocs.io/en/latest/api/mowl.datasets.builtin.PPIYeastSlimDataset.html#mowl.datasets.builtin.PPIYeastSlimDataset" TargetMode="External"/><Relationship Id="rId7" Type="http://schemas.openxmlformats.org/officeDocument/2006/relationships/hyperlink" Target="https://mowl.readthedocs.io/en/latest/api/mowl.datasets.builtin.GDAMouseDataset.html#mowl.datasets.builtin.GDAMouseDataset" TargetMode="External"/><Relationship Id="rId2" Type="http://schemas.openxmlformats.org/officeDocument/2006/relationships/hyperlink" Target="https://mowl.readthedocs.io/en/latest/api/mowl.datasets.builtin.PPIYeastDataset.html#mowl.datasets.builtin.PPIYeastDataset" TargetMode="External"/><Relationship Id="rId1" Type="http://schemas.openxmlformats.org/officeDocument/2006/relationships/slideLayout" Target="../slideLayouts/slideLayout2.xml"/><Relationship Id="rId6" Type="http://schemas.openxmlformats.org/officeDocument/2006/relationships/hyperlink" Target="https://mowl.readthedocs.io/en/latest/api/mowl.datasets.builtin.GDAHumanELDataset.html#mowl.datasets.builtin.GDAHumanELDataset" TargetMode="External"/><Relationship Id="rId5" Type="http://schemas.openxmlformats.org/officeDocument/2006/relationships/hyperlink" Target="https://mowl.readthedocs.io/en/latest/api/mowl.datasets.builtin.GDAHumanDataset.html#mowl.datasets.builtin.GDAHumanDataset" TargetMode="External"/><Relationship Id="rId4" Type="http://schemas.openxmlformats.org/officeDocument/2006/relationships/hyperlink" Target="https://mowl.readthedocs.io/en/latest/api/mowl.datasets.builtin.GDADataset.html#mowl.datasets.builtin.GDADataset" TargetMode="External"/><Relationship Id="rId9" Type="http://schemas.openxmlformats.org/officeDocument/2006/relationships/hyperlink" Target="https://mowl.readthedocs.io/en/latest/api/mowl.datasets.builtin.FamilyDataset.html#mowl.datasets.builtin.FamilyDataset"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mowl.readthedocs.io/en/latest/api/datasets/index.html#id1"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mowl.readthedocs.io/en/latest/_downloads/1b80b7c7dfcf9112041f6874f50d9305/validation_ontology.owl" TargetMode="External"/><Relationship Id="rId2" Type="http://schemas.openxmlformats.org/officeDocument/2006/relationships/hyperlink" Target="https://mowl.readthedocs.io/en/latest/_downloads/6554183f29a23ae6b94b855720aee3e7/training_ontology.owl"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s://mowl.readthedocs.io/en/latest/_downloads/1c44930b7e534c7702820af5c062958e/testing_ontology.owl"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microsoft.com/office/2007/relationships/hdphoto" Target="../media/hdphoto1.wdp"/></Relationships>
</file>

<file path=ppt/slides/_rels/slide7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mOWL</a:t>
            </a:r>
            <a:r>
              <a:rPr lang="en-US" dirty="0"/>
              <a:t>: Python library for machine learning with biomedical ontologies</a:t>
            </a:r>
            <a:endParaRPr lang="el-GR" dirty="0"/>
          </a:p>
        </p:txBody>
      </p:sp>
      <p:sp>
        <p:nvSpPr>
          <p:cNvPr id="3" name="Subtitle 2"/>
          <p:cNvSpPr>
            <a:spLocks noGrp="1"/>
          </p:cNvSpPr>
          <p:nvPr>
            <p:ph type="subTitle" idx="1"/>
          </p:nvPr>
        </p:nvSpPr>
        <p:spPr/>
        <p:txBody>
          <a:bodyPr/>
          <a:lstStyle/>
          <a:p>
            <a:r>
              <a:rPr lang="en-US" dirty="0" smtClean="0"/>
              <a:t>1</a:t>
            </a:r>
            <a:r>
              <a:rPr lang="en-US" baseline="30000" dirty="0" smtClean="0"/>
              <a:t>st</a:t>
            </a:r>
            <a:r>
              <a:rPr lang="en-US" dirty="0" smtClean="0"/>
              <a:t> Team Lecture @ eHealth Lab, INAB|CERTH</a:t>
            </a:r>
          </a:p>
          <a:p>
            <a:r>
              <a:rPr lang="en-US" dirty="0" err="1" smtClean="0"/>
              <a:t>Kalliopi</a:t>
            </a:r>
            <a:r>
              <a:rPr lang="en-US" dirty="0" smtClean="0"/>
              <a:t> </a:t>
            </a:r>
            <a:r>
              <a:rPr lang="en-US" dirty="0" err="1" smtClean="0"/>
              <a:t>Kastampolidou</a:t>
            </a:r>
            <a:endParaRPr lang="el-G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83907" y="1885673"/>
            <a:ext cx="3150333" cy="3150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120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67912" y="1930936"/>
            <a:ext cx="4585208" cy="4093428"/>
          </a:xfrm>
          <a:prstGeom prst="rect">
            <a:avLst/>
          </a:prstGeom>
          <a:ln w="3175">
            <a:solidFill>
              <a:schemeClr val="tx1"/>
            </a:solidFill>
          </a:ln>
        </p:spPr>
        <p:txBody>
          <a:bodyPr wrap="square">
            <a:spAutoFit/>
          </a:bodyPr>
          <a:lstStyle/>
          <a:p>
            <a:r>
              <a:rPr lang="en-US" sz="2000" dirty="0" err="1">
                <a:solidFill>
                  <a:schemeClr val="tx1">
                    <a:lumMod val="65000"/>
                    <a:lumOff val="35000"/>
                  </a:schemeClr>
                </a:solidFill>
              </a:rPr>
              <a:t>git</a:t>
            </a:r>
            <a:r>
              <a:rPr lang="en-US" sz="2000" dirty="0">
                <a:solidFill>
                  <a:schemeClr val="tx1">
                    <a:lumMod val="65000"/>
                    <a:lumOff val="35000"/>
                  </a:schemeClr>
                </a:solidFill>
              </a:rPr>
              <a:t> clone https://github.com/bio-ontology-research-group/mowl.git</a:t>
            </a:r>
          </a:p>
          <a:p>
            <a:endParaRPr lang="en-US" sz="2000" dirty="0">
              <a:solidFill>
                <a:schemeClr val="tx1">
                  <a:lumMod val="65000"/>
                  <a:lumOff val="35000"/>
                </a:schemeClr>
              </a:solidFill>
            </a:endParaRPr>
          </a:p>
          <a:p>
            <a:r>
              <a:rPr lang="en-US" sz="2000" dirty="0">
                <a:solidFill>
                  <a:schemeClr val="tx1">
                    <a:lumMod val="65000"/>
                    <a:lumOff val="35000"/>
                  </a:schemeClr>
                </a:solidFill>
              </a:rPr>
              <a:t>cd </a:t>
            </a:r>
            <a:r>
              <a:rPr lang="en-US" sz="2000" dirty="0" err="1">
                <a:solidFill>
                  <a:schemeClr val="tx1">
                    <a:lumMod val="65000"/>
                    <a:lumOff val="35000"/>
                  </a:schemeClr>
                </a:solidFill>
              </a:rPr>
              <a:t>mowl</a:t>
            </a:r>
            <a:endParaRPr lang="en-US" sz="2000" dirty="0">
              <a:solidFill>
                <a:schemeClr val="tx1">
                  <a:lumMod val="65000"/>
                  <a:lumOff val="35000"/>
                </a:schemeClr>
              </a:solidFill>
            </a:endParaRPr>
          </a:p>
          <a:p>
            <a:endParaRPr lang="en-US" sz="2000" dirty="0">
              <a:solidFill>
                <a:schemeClr val="tx1">
                  <a:lumMod val="65000"/>
                  <a:lumOff val="35000"/>
                </a:schemeClr>
              </a:solidFill>
            </a:endParaRPr>
          </a:p>
          <a:p>
            <a:r>
              <a:rPr lang="en-US" sz="2000" dirty="0" err="1">
                <a:solidFill>
                  <a:schemeClr val="tx1">
                    <a:lumMod val="65000"/>
                    <a:lumOff val="35000"/>
                  </a:schemeClr>
                </a:solidFill>
              </a:rPr>
              <a:t>conda</a:t>
            </a:r>
            <a:r>
              <a:rPr lang="en-US" sz="2000" dirty="0">
                <a:solidFill>
                  <a:schemeClr val="tx1">
                    <a:lumMod val="65000"/>
                    <a:lumOff val="35000"/>
                  </a:schemeClr>
                </a:solidFill>
              </a:rPr>
              <a:t> </a:t>
            </a:r>
            <a:r>
              <a:rPr lang="en-US" sz="2000" dirty="0" err="1">
                <a:solidFill>
                  <a:schemeClr val="tx1">
                    <a:lumMod val="65000"/>
                    <a:lumOff val="35000"/>
                  </a:schemeClr>
                </a:solidFill>
              </a:rPr>
              <a:t>env</a:t>
            </a:r>
            <a:r>
              <a:rPr lang="en-US" sz="2000" dirty="0">
                <a:solidFill>
                  <a:schemeClr val="tx1">
                    <a:lumMod val="65000"/>
                    <a:lumOff val="35000"/>
                  </a:schemeClr>
                </a:solidFill>
              </a:rPr>
              <a:t> create -f </a:t>
            </a:r>
            <a:r>
              <a:rPr lang="en-US" sz="2000" dirty="0" err="1" smtClean="0">
                <a:solidFill>
                  <a:schemeClr val="tx1">
                    <a:lumMod val="65000"/>
                    <a:lumOff val="35000"/>
                  </a:schemeClr>
                </a:solidFill>
              </a:rPr>
              <a:t>envs</a:t>
            </a:r>
            <a:r>
              <a:rPr lang="en-US" sz="2000" dirty="0" smtClean="0">
                <a:solidFill>
                  <a:schemeClr val="tx1">
                    <a:lumMod val="65000"/>
                    <a:lumOff val="35000"/>
                  </a:schemeClr>
                </a:solidFill>
              </a:rPr>
              <a:t>/environment_3_8.yml</a:t>
            </a:r>
          </a:p>
          <a:p>
            <a:endParaRPr lang="en-US" sz="2000" dirty="0">
              <a:solidFill>
                <a:schemeClr val="tx1">
                  <a:lumMod val="65000"/>
                  <a:lumOff val="35000"/>
                </a:schemeClr>
              </a:solidFill>
            </a:endParaRPr>
          </a:p>
          <a:p>
            <a:r>
              <a:rPr lang="en-US" sz="2000" dirty="0" err="1">
                <a:solidFill>
                  <a:schemeClr val="tx1">
                    <a:lumMod val="65000"/>
                    <a:lumOff val="35000"/>
                  </a:schemeClr>
                </a:solidFill>
              </a:rPr>
              <a:t>conda</a:t>
            </a:r>
            <a:r>
              <a:rPr lang="en-US" sz="2000" dirty="0">
                <a:solidFill>
                  <a:schemeClr val="tx1">
                    <a:lumMod val="65000"/>
                    <a:lumOff val="35000"/>
                  </a:schemeClr>
                </a:solidFill>
              </a:rPr>
              <a:t> activate </a:t>
            </a:r>
            <a:r>
              <a:rPr lang="en-US" sz="2000" dirty="0" err="1">
                <a:solidFill>
                  <a:schemeClr val="tx1">
                    <a:lumMod val="65000"/>
                    <a:lumOff val="35000"/>
                  </a:schemeClr>
                </a:solidFill>
              </a:rPr>
              <a:t>mowl</a:t>
            </a:r>
            <a:endParaRPr lang="en-US" sz="2000" dirty="0">
              <a:solidFill>
                <a:schemeClr val="tx1">
                  <a:lumMod val="65000"/>
                  <a:lumOff val="35000"/>
                </a:schemeClr>
              </a:solidFill>
            </a:endParaRPr>
          </a:p>
          <a:p>
            <a:endParaRPr lang="en-US" sz="2000" dirty="0">
              <a:solidFill>
                <a:schemeClr val="tx1">
                  <a:lumMod val="65000"/>
                  <a:lumOff val="35000"/>
                </a:schemeClr>
              </a:solidFill>
            </a:endParaRPr>
          </a:p>
          <a:p>
            <a:r>
              <a:rPr lang="en-US" sz="2000" dirty="0">
                <a:solidFill>
                  <a:schemeClr val="tx1">
                    <a:lumMod val="65000"/>
                    <a:lumOff val="35000"/>
                  </a:schemeClr>
                </a:solidFill>
              </a:rPr>
              <a:t>./build_jars.sh</a:t>
            </a:r>
          </a:p>
          <a:p>
            <a:endParaRPr lang="en-US" sz="2000" dirty="0">
              <a:solidFill>
                <a:schemeClr val="tx1">
                  <a:lumMod val="65000"/>
                  <a:lumOff val="35000"/>
                </a:schemeClr>
              </a:solidFill>
            </a:endParaRPr>
          </a:p>
          <a:p>
            <a:r>
              <a:rPr lang="en-US" sz="2000" dirty="0">
                <a:solidFill>
                  <a:schemeClr val="tx1">
                    <a:lumMod val="65000"/>
                    <a:lumOff val="35000"/>
                  </a:schemeClr>
                </a:solidFill>
              </a:rPr>
              <a:t>python setup.py install</a:t>
            </a:r>
            <a:endParaRPr lang="el-GR" sz="2000" dirty="0">
              <a:solidFill>
                <a:schemeClr val="tx1">
                  <a:lumMod val="65000"/>
                  <a:lumOff val="35000"/>
                </a:schemeClr>
              </a:solidFill>
            </a:endParaRPr>
          </a:p>
        </p:txBody>
      </p:sp>
      <p:sp>
        <p:nvSpPr>
          <p:cNvPr id="2" name="Title 1"/>
          <p:cNvSpPr>
            <a:spLocks noGrp="1"/>
          </p:cNvSpPr>
          <p:nvPr>
            <p:ph type="title"/>
          </p:nvPr>
        </p:nvSpPr>
        <p:spPr/>
        <p:txBody>
          <a:bodyPr/>
          <a:lstStyle/>
          <a:p>
            <a:r>
              <a:rPr lang="en-US" dirty="0" smtClean="0"/>
              <a:t>Requirements</a:t>
            </a:r>
            <a:endParaRPr lang="el-GR" dirty="0"/>
          </a:p>
        </p:txBody>
      </p:sp>
      <p:sp>
        <p:nvSpPr>
          <p:cNvPr id="6" name="Text Placeholder 5"/>
          <p:cNvSpPr>
            <a:spLocks noGrp="1"/>
          </p:cNvSpPr>
          <p:nvPr>
            <p:ph type="body" idx="1"/>
          </p:nvPr>
        </p:nvSpPr>
        <p:spPr/>
        <p:txBody>
          <a:bodyPr>
            <a:normAutofit/>
          </a:bodyPr>
          <a:lstStyle/>
          <a:p>
            <a:r>
              <a:rPr lang="en-US" dirty="0" err="1"/>
              <a:t>mOWL</a:t>
            </a:r>
            <a:r>
              <a:rPr lang="en-US" dirty="0"/>
              <a:t> can be </a:t>
            </a:r>
            <a:r>
              <a:rPr lang="en-US" dirty="0" smtClean="0"/>
              <a:t>installed</a:t>
            </a:r>
            <a:r>
              <a:rPr lang="el-GR" dirty="0" smtClean="0"/>
              <a:t>:</a:t>
            </a:r>
            <a:r>
              <a:rPr lang="en-US" dirty="0" smtClean="0"/>
              <a:t> </a:t>
            </a:r>
            <a:r>
              <a:rPr lang="en-US" dirty="0"/>
              <a:t>from source code </a:t>
            </a:r>
            <a:endParaRPr lang="el-GR" dirty="0"/>
          </a:p>
        </p:txBody>
      </p:sp>
      <p:sp>
        <p:nvSpPr>
          <p:cNvPr id="7" name="Text Placeholder 6"/>
          <p:cNvSpPr>
            <a:spLocks noGrp="1"/>
          </p:cNvSpPr>
          <p:nvPr>
            <p:ph type="body" sz="quarter" idx="3"/>
          </p:nvPr>
        </p:nvSpPr>
        <p:spPr>
          <a:xfrm>
            <a:off x="9037663" y="1018135"/>
            <a:ext cx="3474720" cy="813171"/>
          </a:xfrm>
        </p:spPr>
        <p:txBody>
          <a:bodyPr/>
          <a:lstStyle/>
          <a:p>
            <a:r>
              <a:rPr lang="en-US" dirty="0"/>
              <a:t>or from </a:t>
            </a:r>
            <a:r>
              <a:rPr lang="en-US" dirty="0" err="1" smtClean="0"/>
              <a:t>PyPi</a:t>
            </a:r>
            <a:endParaRPr lang="en-US" dirty="0"/>
          </a:p>
        </p:txBody>
      </p:sp>
      <p:sp>
        <p:nvSpPr>
          <p:cNvPr id="8" name="Content Placeholder 7"/>
          <p:cNvSpPr>
            <a:spLocks noGrp="1"/>
          </p:cNvSpPr>
          <p:nvPr>
            <p:ph sz="quarter" idx="4"/>
          </p:nvPr>
        </p:nvSpPr>
        <p:spPr>
          <a:xfrm>
            <a:off x="9037663" y="1930936"/>
            <a:ext cx="2717457" cy="640616"/>
          </a:xfrm>
          <a:ln w="3175">
            <a:solidFill>
              <a:schemeClr val="tx1"/>
            </a:solidFill>
          </a:ln>
        </p:spPr>
        <p:txBody>
          <a:bodyPr/>
          <a:lstStyle/>
          <a:p>
            <a:pPr marL="0" indent="0">
              <a:buNone/>
            </a:pPr>
            <a:r>
              <a:rPr lang="en-US" dirty="0" smtClean="0"/>
              <a:t>pip install </a:t>
            </a:r>
            <a:r>
              <a:rPr lang="en-US" dirty="0" err="1" smtClean="0"/>
              <a:t>mowl-borg</a:t>
            </a:r>
            <a:endParaRPr lang="el-GR" dirty="0"/>
          </a:p>
        </p:txBody>
      </p:sp>
    </p:spTree>
    <p:extLst>
      <p:ext uri="{BB962C8B-B14F-4D97-AF65-F5344CB8AC3E}">
        <p14:creationId xmlns:p14="http://schemas.microsoft.com/office/powerpoint/2010/main" val="5213371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Theoretical Background</a:t>
            </a:r>
            <a:endParaRPr lang="el-GR" dirty="0"/>
          </a:p>
        </p:txBody>
      </p:sp>
      <p:sp>
        <p:nvSpPr>
          <p:cNvPr id="5" name="Subtitle 4"/>
          <p:cNvSpPr>
            <a:spLocks noGrp="1"/>
          </p:cNvSpPr>
          <p:nvPr>
            <p:ph type="subTitle" idx="1"/>
          </p:nvPr>
        </p:nvSpPr>
        <p:spPr/>
        <p:txBody>
          <a:bodyPr/>
          <a:lstStyle/>
          <a:p>
            <a:endParaRPr lang="el-GR" dirty="0"/>
          </a:p>
        </p:txBody>
      </p:sp>
    </p:spTree>
    <p:extLst>
      <p:ext uri="{BB962C8B-B14F-4D97-AF65-F5344CB8AC3E}">
        <p14:creationId xmlns:p14="http://schemas.microsoft.com/office/powerpoint/2010/main" val="21237233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Ontologies</a:t>
            </a:r>
            <a:endParaRPr lang="el-GR" dirty="0"/>
          </a:p>
        </p:txBody>
      </p:sp>
      <p:sp>
        <p:nvSpPr>
          <p:cNvPr id="3" name="Content Placeholder 2"/>
          <p:cNvSpPr>
            <a:spLocks noGrp="1"/>
          </p:cNvSpPr>
          <p:nvPr>
            <p:ph idx="1"/>
          </p:nvPr>
        </p:nvSpPr>
        <p:spPr/>
        <p:txBody>
          <a:bodyPr/>
          <a:lstStyle/>
          <a:p>
            <a:r>
              <a:rPr lang="en-US" dirty="0"/>
              <a:t>Ontologies contain rich and structured knowledge about a specific domain of discourse.</a:t>
            </a:r>
          </a:p>
          <a:p>
            <a:r>
              <a:rPr lang="en-US" dirty="0"/>
              <a:t>Widely used in biology and biomedicine, with over 1000 ontologies available in </a:t>
            </a:r>
            <a:r>
              <a:rPr lang="en-US" dirty="0" err="1"/>
              <a:t>BioPortal</a:t>
            </a:r>
            <a:r>
              <a:rPr lang="en-US" dirty="0"/>
              <a:t> (</a:t>
            </a:r>
            <a:r>
              <a:rPr lang="en-US" dirty="0" err="1"/>
              <a:t>Whetzel</a:t>
            </a:r>
            <a:r>
              <a:rPr lang="en-US" dirty="0"/>
              <a:t> et al., 2011).</a:t>
            </a:r>
          </a:p>
          <a:p>
            <a:r>
              <a:rPr lang="en-US" dirty="0"/>
              <a:t>Facilitate various tasks such as:</a:t>
            </a:r>
          </a:p>
          <a:p>
            <a:pPr lvl="1"/>
            <a:r>
              <a:rPr lang="en-US" dirty="0"/>
              <a:t>Data integration across databases.</a:t>
            </a:r>
          </a:p>
          <a:p>
            <a:pPr lvl="1"/>
            <a:r>
              <a:rPr lang="en-US" dirty="0"/>
              <a:t>Annotation of biological entities.</a:t>
            </a:r>
          </a:p>
          <a:p>
            <a:pPr lvl="1"/>
            <a:r>
              <a:rPr lang="en-US" dirty="0"/>
              <a:t>Data access and analysis.</a:t>
            </a:r>
          </a:p>
          <a:p>
            <a:pPr lvl="1"/>
            <a:r>
              <a:rPr lang="en-US" dirty="0"/>
              <a:t>Providing background knowledge of a domain (</a:t>
            </a:r>
            <a:r>
              <a:rPr lang="en-US" dirty="0" err="1"/>
              <a:t>Hoehndorf</a:t>
            </a:r>
            <a:r>
              <a:rPr lang="en-US" dirty="0"/>
              <a:t> et al., 2015).</a:t>
            </a:r>
          </a:p>
          <a:p>
            <a:r>
              <a:rPr lang="en-US" dirty="0"/>
              <a:t>Ontologies provide machine-readable axioms to convey background knowledge.</a:t>
            </a:r>
            <a:endParaRPr lang="el-GR" dirty="0"/>
          </a:p>
        </p:txBody>
      </p:sp>
    </p:spTree>
    <p:extLst>
      <p:ext uri="{BB962C8B-B14F-4D97-AF65-F5344CB8AC3E}">
        <p14:creationId xmlns:p14="http://schemas.microsoft.com/office/powerpoint/2010/main" val="3464108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Ontologies</a:t>
            </a:r>
            <a:endParaRPr lang="el-GR" dirty="0"/>
          </a:p>
        </p:txBody>
      </p:sp>
      <p:sp>
        <p:nvSpPr>
          <p:cNvPr id="3" name="Content Placeholder 2"/>
          <p:cNvSpPr>
            <a:spLocks noGrp="1"/>
          </p:cNvSpPr>
          <p:nvPr>
            <p:ph sz="half" idx="1"/>
          </p:nvPr>
        </p:nvSpPr>
        <p:spPr/>
        <p:txBody>
          <a:bodyPr/>
          <a:lstStyle/>
          <a:p>
            <a:r>
              <a:rPr lang="en-US" dirty="0"/>
              <a:t>Concepts: </a:t>
            </a:r>
            <a:endParaRPr lang="en-US" dirty="0" smtClean="0"/>
          </a:p>
          <a:p>
            <a:pPr lvl="1"/>
            <a:r>
              <a:rPr lang="en-US" dirty="0" smtClean="0"/>
              <a:t>Person </a:t>
            </a:r>
          </a:p>
          <a:p>
            <a:pPr lvl="1"/>
            <a:r>
              <a:rPr lang="en-US" dirty="0" smtClean="0"/>
              <a:t>Mother </a:t>
            </a:r>
          </a:p>
          <a:p>
            <a:pPr lvl="1"/>
            <a:r>
              <a:rPr lang="en-US" dirty="0" smtClean="0"/>
              <a:t>Child </a:t>
            </a:r>
          </a:p>
          <a:p>
            <a:r>
              <a:rPr lang="en-US" dirty="0" smtClean="0"/>
              <a:t>Roles</a:t>
            </a:r>
            <a:r>
              <a:rPr lang="en-US" dirty="0"/>
              <a:t>: </a:t>
            </a:r>
            <a:endParaRPr lang="en-US" dirty="0" smtClean="0"/>
          </a:p>
          <a:p>
            <a:pPr lvl="1"/>
            <a:r>
              <a:rPr lang="en-US" dirty="0" err="1" smtClean="0"/>
              <a:t>hasChild</a:t>
            </a:r>
            <a:r>
              <a:rPr lang="en-US" dirty="0" smtClean="0"/>
              <a:t> </a:t>
            </a:r>
          </a:p>
          <a:p>
            <a:pPr lvl="1"/>
            <a:r>
              <a:rPr lang="en-US" dirty="0" err="1" smtClean="0"/>
              <a:t>hasSibling</a:t>
            </a:r>
            <a:r>
              <a:rPr lang="en-US" dirty="0" smtClean="0"/>
              <a:t> </a:t>
            </a:r>
          </a:p>
          <a:p>
            <a:pPr lvl="1"/>
            <a:r>
              <a:rPr lang="en-US" dirty="0" err="1"/>
              <a:t>hasFriend</a:t>
            </a:r>
            <a:endParaRPr lang="en-US" dirty="0" smtClean="0"/>
          </a:p>
        </p:txBody>
      </p:sp>
      <p:sp>
        <p:nvSpPr>
          <p:cNvPr id="4" name="Content Placeholder 3"/>
          <p:cNvSpPr>
            <a:spLocks noGrp="1"/>
          </p:cNvSpPr>
          <p:nvPr>
            <p:ph sz="half" idx="2"/>
          </p:nvPr>
        </p:nvSpPr>
        <p:spPr/>
        <p:txBody>
          <a:bodyPr>
            <a:normAutofit/>
          </a:bodyPr>
          <a:lstStyle/>
          <a:p>
            <a:pPr marL="182880" lvl="1">
              <a:spcBef>
                <a:spcPts val="1200"/>
              </a:spcBef>
              <a:spcAft>
                <a:spcPts val="0"/>
              </a:spcAft>
            </a:pPr>
            <a:r>
              <a:rPr lang="en-US" sz="2000" dirty="0" smtClean="0"/>
              <a:t>Individuals</a:t>
            </a:r>
            <a:r>
              <a:rPr lang="en-US" sz="2000" dirty="0"/>
              <a:t>: </a:t>
            </a:r>
            <a:endParaRPr lang="en-US" sz="2000" dirty="0" smtClean="0"/>
          </a:p>
          <a:p>
            <a:pPr marL="640080" lvl="2">
              <a:spcBef>
                <a:spcPts val="1200"/>
              </a:spcBef>
              <a:spcAft>
                <a:spcPts val="0"/>
              </a:spcAft>
            </a:pPr>
            <a:r>
              <a:rPr lang="en-US" sz="1800" dirty="0" smtClean="0"/>
              <a:t>Mary </a:t>
            </a:r>
          </a:p>
          <a:p>
            <a:pPr marL="640080" lvl="2">
              <a:spcBef>
                <a:spcPts val="1200"/>
              </a:spcBef>
              <a:spcAft>
                <a:spcPts val="0"/>
              </a:spcAft>
            </a:pPr>
            <a:r>
              <a:rPr lang="en-US" sz="1800" dirty="0" smtClean="0"/>
              <a:t>John </a:t>
            </a:r>
          </a:p>
          <a:p>
            <a:pPr marL="640080" lvl="2">
              <a:spcBef>
                <a:spcPts val="1200"/>
              </a:spcBef>
              <a:spcAft>
                <a:spcPts val="0"/>
              </a:spcAft>
            </a:pPr>
            <a:r>
              <a:rPr lang="en-US" sz="1800" dirty="0" smtClean="0"/>
              <a:t>Bob </a:t>
            </a:r>
          </a:p>
          <a:p>
            <a:pPr marL="182880" lvl="1">
              <a:spcBef>
                <a:spcPts val="1200"/>
              </a:spcBef>
              <a:spcAft>
                <a:spcPts val="0"/>
              </a:spcAft>
            </a:pPr>
            <a:r>
              <a:rPr lang="en-US" sz="2000" dirty="0" smtClean="0"/>
              <a:t>Axioms</a:t>
            </a:r>
            <a:r>
              <a:rPr lang="en-US" sz="2000" dirty="0"/>
              <a:t>: </a:t>
            </a:r>
            <a:endParaRPr lang="en-US" sz="2000" dirty="0" smtClean="0"/>
          </a:p>
          <a:p>
            <a:pPr marL="640080" lvl="2">
              <a:spcBef>
                <a:spcPts val="1200"/>
              </a:spcBef>
              <a:spcAft>
                <a:spcPts val="0"/>
              </a:spcAft>
            </a:pPr>
            <a:r>
              <a:rPr lang="en-US" sz="1800" dirty="0" smtClean="0"/>
              <a:t>Father </a:t>
            </a:r>
            <a:r>
              <a:rPr lang="en-US" sz="1800" dirty="0"/>
              <a:t>⊑ </a:t>
            </a:r>
            <a:r>
              <a:rPr lang="en-US" sz="1800" dirty="0" smtClean="0"/>
              <a:t>Person</a:t>
            </a:r>
          </a:p>
          <a:p>
            <a:pPr marL="640080" lvl="2">
              <a:spcBef>
                <a:spcPts val="1200"/>
              </a:spcBef>
              <a:spcAft>
                <a:spcPts val="0"/>
              </a:spcAft>
            </a:pPr>
            <a:r>
              <a:rPr lang="en-US" sz="1800" dirty="0" err="1" smtClean="0"/>
              <a:t>hasChild</a:t>
            </a:r>
            <a:r>
              <a:rPr lang="en-US" sz="1800" dirty="0" smtClean="0"/>
              <a:t>(</a:t>
            </a:r>
            <a:r>
              <a:rPr lang="en-US" sz="1800" dirty="0" err="1" smtClean="0"/>
              <a:t>Bob,Mary</a:t>
            </a:r>
            <a:r>
              <a:rPr lang="en-US" sz="1800" dirty="0" smtClean="0"/>
              <a:t>)</a:t>
            </a:r>
            <a:endParaRPr lang="el-GR" sz="1800" dirty="0"/>
          </a:p>
        </p:txBody>
      </p:sp>
    </p:spTree>
    <p:extLst>
      <p:ext uri="{BB962C8B-B14F-4D97-AF65-F5344CB8AC3E}">
        <p14:creationId xmlns:p14="http://schemas.microsoft.com/office/powerpoint/2010/main" val="3509073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Ontologies</a:t>
            </a:r>
            <a:endParaRPr lang="el-GR" dirty="0"/>
          </a:p>
        </p:txBody>
      </p:sp>
      <p:sp>
        <p:nvSpPr>
          <p:cNvPr id="3" name="Content Placeholder 2"/>
          <p:cNvSpPr>
            <a:spLocks noGrp="1"/>
          </p:cNvSpPr>
          <p:nvPr>
            <p:ph idx="1"/>
          </p:nvPr>
        </p:nvSpPr>
        <p:spPr/>
        <p:txBody>
          <a:bodyPr/>
          <a:lstStyle/>
          <a:p>
            <a:r>
              <a:rPr lang="en-US" dirty="0"/>
              <a:t>Utilizing Logical Axioms in Machine Learning:</a:t>
            </a:r>
          </a:p>
          <a:p>
            <a:pPr lvl="1"/>
            <a:r>
              <a:rPr lang="en-US" dirty="0"/>
              <a:t>Recent machine learning methods utilize logical axioms to improve domain-specific tasks by leveraging background knowledge.</a:t>
            </a:r>
          </a:p>
          <a:p>
            <a:pPr lvl="1"/>
            <a:r>
              <a:rPr lang="en-US" dirty="0"/>
              <a:t>Ontology </a:t>
            </a:r>
            <a:r>
              <a:rPr lang="en-US" dirty="0" err="1"/>
              <a:t>embeddings</a:t>
            </a:r>
            <a:r>
              <a:rPr lang="en-US" dirty="0"/>
              <a:t> play a key role in this process.</a:t>
            </a:r>
          </a:p>
          <a:p>
            <a:r>
              <a:rPr lang="en-US" dirty="0"/>
              <a:t>Ontology </a:t>
            </a:r>
            <a:r>
              <a:rPr lang="en-US" dirty="0" err="1"/>
              <a:t>Embeddings</a:t>
            </a:r>
            <a:r>
              <a:rPr lang="en-US" dirty="0"/>
              <a:t>:</a:t>
            </a:r>
          </a:p>
          <a:p>
            <a:pPr lvl="1"/>
            <a:r>
              <a:rPr lang="en-US" dirty="0"/>
              <a:t>Definition: Ontology </a:t>
            </a:r>
            <a:r>
              <a:rPr lang="en-US" dirty="0" err="1"/>
              <a:t>embeddings</a:t>
            </a:r>
            <a:r>
              <a:rPr lang="en-US" dirty="0"/>
              <a:t> are functions that map ontology entities (classes, instances, and relations) to </a:t>
            </a:r>
            <a:r>
              <a:rPr lang="en-US" dirty="0" err="1"/>
              <a:t>ℝ</a:t>
            </a:r>
            <a:r>
              <a:rPr lang="en-US" baseline="30000" dirty="0" err="1"/>
              <a:t>n</a:t>
            </a:r>
            <a:r>
              <a:rPr lang="en-US" dirty="0"/>
              <a:t> while preserving knowledge in the logical axioms of the ontology.</a:t>
            </a:r>
          </a:p>
        </p:txBody>
      </p:sp>
    </p:spTree>
    <p:extLst>
      <p:ext uri="{BB962C8B-B14F-4D97-AF65-F5344CB8AC3E}">
        <p14:creationId xmlns:p14="http://schemas.microsoft.com/office/powerpoint/2010/main" val="3352130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Ontologies</a:t>
            </a:r>
            <a:endParaRPr lang="el-GR" dirty="0"/>
          </a:p>
        </p:txBody>
      </p:sp>
      <p:sp>
        <p:nvSpPr>
          <p:cNvPr id="3" name="Content Placeholder 2"/>
          <p:cNvSpPr>
            <a:spLocks noGrp="1"/>
          </p:cNvSpPr>
          <p:nvPr>
            <p:ph idx="1"/>
          </p:nvPr>
        </p:nvSpPr>
        <p:spPr/>
        <p:txBody>
          <a:bodyPr>
            <a:normAutofit/>
          </a:bodyPr>
          <a:lstStyle/>
          <a:p>
            <a:r>
              <a:rPr lang="en-US" dirty="0"/>
              <a:t>Types of Ontology Embedding Methods:</a:t>
            </a:r>
          </a:p>
          <a:p>
            <a:pPr lvl="1"/>
            <a:r>
              <a:rPr lang="en-US" dirty="0"/>
              <a:t>Graph-based methods: Project logical axioms onto a graph.</a:t>
            </a:r>
          </a:p>
          <a:p>
            <a:pPr lvl="1"/>
            <a:r>
              <a:rPr lang="en-US" dirty="0"/>
              <a:t>Syntactic methods: Utilize axioms directly.</a:t>
            </a:r>
          </a:p>
          <a:p>
            <a:pPr lvl="1"/>
            <a:r>
              <a:rPr lang="en-US" dirty="0"/>
              <a:t>Semantic methods: Generate semantic interpretations from axioms (</a:t>
            </a:r>
            <a:r>
              <a:rPr lang="en-US" dirty="0" err="1"/>
              <a:t>Kulmanov</a:t>
            </a:r>
            <a:r>
              <a:rPr lang="en-US" dirty="0"/>
              <a:t> et al., 2021).</a:t>
            </a:r>
          </a:p>
          <a:p>
            <a:r>
              <a:rPr lang="en-US" dirty="0"/>
              <a:t>Importance of Ontology </a:t>
            </a:r>
            <a:r>
              <a:rPr lang="en-US" dirty="0" err="1"/>
              <a:t>Embeddings</a:t>
            </a:r>
            <a:r>
              <a:rPr lang="en-US" dirty="0"/>
              <a:t>:</a:t>
            </a:r>
          </a:p>
          <a:p>
            <a:pPr lvl="1"/>
            <a:r>
              <a:rPr lang="en-US" dirty="0" smtClean="0"/>
              <a:t>Ontologies </a:t>
            </a:r>
            <a:r>
              <a:rPr lang="en-US" dirty="0"/>
              <a:t>provide background knowledge for a domain.</a:t>
            </a:r>
          </a:p>
          <a:p>
            <a:pPr lvl="1"/>
            <a:r>
              <a:rPr lang="en-US" dirty="0"/>
              <a:t>Many machine learning models have been developed to embed ontologies in recent years.</a:t>
            </a:r>
          </a:p>
          <a:p>
            <a:r>
              <a:rPr lang="en-US" dirty="0"/>
              <a:t>Advantages of </a:t>
            </a:r>
            <a:r>
              <a:rPr lang="en-US" dirty="0" err="1"/>
              <a:t>Embeddings</a:t>
            </a:r>
            <a:r>
              <a:rPr lang="en-US" dirty="0"/>
              <a:t>:</a:t>
            </a:r>
          </a:p>
          <a:p>
            <a:pPr lvl="1"/>
            <a:r>
              <a:rPr lang="en-US" dirty="0" smtClean="0"/>
              <a:t>Represent </a:t>
            </a:r>
            <a:r>
              <a:rPr lang="en-US" dirty="0"/>
              <a:t>entities in a compact dimension.</a:t>
            </a:r>
          </a:p>
          <a:p>
            <a:pPr lvl="1"/>
            <a:r>
              <a:rPr lang="en-US" dirty="0"/>
              <a:t>Visualize entities and their relations.</a:t>
            </a:r>
          </a:p>
          <a:p>
            <a:pPr lvl="1"/>
            <a:r>
              <a:rPr lang="en-US" dirty="0"/>
              <a:t>Cluster entities.</a:t>
            </a:r>
          </a:p>
          <a:p>
            <a:pPr lvl="1"/>
            <a:r>
              <a:rPr lang="en-US" dirty="0"/>
              <a:t>Compute semantic similarity</a:t>
            </a:r>
            <a:r>
              <a:rPr lang="en-US" dirty="0" smtClean="0"/>
              <a:t>.</a:t>
            </a:r>
            <a:endParaRPr lang="el-GR" dirty="0"/>
          </a:p>
        </p:txBody>
      </p:sp>
    </p:spTree>
    <p:extLst>
      <p:ext uri="{BB962C8B-B14F-4D97-AF65-F5344CB8AC3E}">
        <p14:creationId xmlns:p14="http://schemas.microsoft.com/office/powerpoint/2010/main" val="7589799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Ontologies</a:t>
            </a:r>
            <a:endParaRPr lang="el-GR" dirty="0"/>
          </a:p>
        </p:txBody>
      </p:sp>
      <p:pic>
        <p:nvPicPr>
          <p:cNvPr id="5" name="Picture 4"/>
          <p:cNvPicPr>
            <a:picLocks noChangeAspect="1"/>
          </p:cNvPicPr>
          <p:nvPr/>
        </p:nvPicPr>
        <p:blipFill>
          <a:blip r:embed="rId3"/>
          <a:stretch>
            <a:fillRect/>
          </a:stretch>
        </p:blipFill>
        <p:spPr>
          <a:xfrm>
            <a:off x="3748505" y="1941565"/>
            <a:ext cx="7970894" cy="2965725"/>
          </a:xfrm>
          <a:prstGeom prst="rect">
            <a:avLst/>
          </a:prstGeom>
        </p:spPr>
      </p:pic>
    </p:spTree>
    <p:extLst>
      <p:ext uri="{BB962C8B-B14F-4D97-AF65-F5344CB8AC3E}">
        <p14:creationId xmlns:p14="http://schemas.microsoft.com/office/powerpoint/2010/main" val="34280298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Ontologies</a:t>
            </a:r>
            <a:endParaRPr lang="el-GR" dirty="0"/>
          </a:p>
        </p:txBody>
      </p:sp>
      <p:sp>
        <p:nvSpPr>
          <p:cNvPr id="3" name="Content Placeholder 2"/>
          <p:cNvSpPr>
            <a:spLocks noGrp="1"/>
          </p:cNvSpPr>
          <p:nvPr>
            <p:ph idx="1"/>
          </p:nvPr>
        </p:nvSpPr>
        <p:spPr/>
        <p:txBody>
          <a:bodyPr/>
          <a:lstStyle/>
          <a:p>
            <a:r>
              <a:rPr lang="en-US" dirty="0"/>
              <a:t>Utility of Ontology </a:t>
            </a:r>
            <a:r>
              <a:rPr lang="en-US" dirty="0" err="1"/>
              <a:t>Embeddings</a:t>
            </a:r>
            <a:r>
              <a:rPr lang="en-US" dirty="0"/>
              <a:t>:</a:t>
            </a:r>
          </a:p>
          <a:p>
            <a:pPr lvl="1"/>
            <a:r>
              <a:rPr lang="en-US" dirty="0"/>
              <a:t>Ontology </a:t>
            </a:r>
            <a:r>
              <a:rPr lang="en-US" dirty="0" err="1"/>
              <a:t>embeddings</a:t>
            </a:r>
            <a:r>
              <a:rPr lang="en-US" dirty="0"/>
              <a:t> have proven useful across various problems, particularly in biological and biomedical domains relying on ontology-represented data.</a:t>
            </a:r>
          </a:p>
          <a:p>
            <a:pPr lvl="1"/>
            <a:r>
              <a:rPr lang="en-US" dirty="0"/>
              <a:t>Applications of Ontology </a:t>
            </a:r>
            <a:r>
              <a:rPr lang="en-US" dirty="0" err="1"/>
              <a:t>Embeddings</a:t>
            </a:r>
            <a:r>
              <a:rPr lang="en-US" dirty="0"/>
              <a:t>:</a:t>
            </a:r>
          </a:p>
          <a:p>
            <a:pPr lvl="2"/>
            <a:r>
              <a:rPr lang="en-US" dirty="0"/>
              <a:t>Predicting associations between entities annotated with ontologies, such as gene-disease associations (GDAs) based on phenotype annotations (</a:t>
            </a:r>
            <a:r>
              <a:rPr lang="en-US" dirty="0" err="1"/>
              <a:t>Smaili</a:t>
            </a:r>
            <a:r>
              <a:rPr lang="en-US" dirty="0"/>
              <a:t> et al., 2019).</a:t>
            </a:r>
          </a:p>
          <a:p>
            <a:pPr lvl="2"/>
            <a:r>
              <a:rPr lang="en-US" dirty="0"/>
              <a:t>Providing features for larger machine learning models (</a:t>
            </a:r>
            <a:r>
              <a:rPr lang="en-US" dirty="0" err="1"/>
              <a:t>Hinnerichs</a:t>
            </a:r>
            <a:r>
              <a:rPr lang="en-US" dirty="0"/>
              <a:t> and </a:t>
            </a:r>
            <a:r>
              <a:rPr lang="en-US" dirty="0" err="1"/>
              <a:t>Hoehndorf</a:t>
            </a:r>
            <a:r>
              <a:rPr lang="en-US" dirty="0"/>
              <a:t>, 2021).</a:t>
            </a:r>
          </a:p>
          <a:p>
            <a:pPr lvl="2"/>
            <a:r>
              <a:rPr lang="en-US" dirty="0"/>
              <a:t>Enabling zero-shot predictions (</a:t>
            </a:r>
            <a:r>
              <a:rPr lang="en-US" dirty="0" err="1"/>
              <a:t>Kulmanov</a:t>
            </a:r>
            <a:r>
              <a:rPr lang="en-US" dirty="0"/>
              <a:t> and </a:t>
            </a:r>
            <a:r>
              <a:rPr lang="en-US" dirty="0" err="1"/>
              <a:t>Hoehndorf</a:t>
            </a:r>
            <a:r>
              <a:rPr lang="en-US" dirty="0"/>
              <a:t>, 2022).</a:t>
            </a:r>
          </a:p>
          <a:p>
            <a:r>
              <a:rPr lang="en-US" dirty="0"/>
              <a:t>Definition of Embedding:</a:t>
            </a:r>
          </a:p>
          <a:p>
            <a:pPr lvl="1"/>
            <a:r>
              <a:rPr lang="en-US" dirty="0"/>
              <a:t>An embedding is a structure-preserving mapping between a source and a target structure.</a:t>
            </a:r>
          </a:p>
          <a:p>
            <a:pPr lvl="1"/>
            <a:r>
              <a:rPr lang="en-US" dirty="0"/>
              <a:t>The target structure is typically more suitable for performing operations on the entities</a:t>
            </a:r>
            <a:r>
              <a:rPr lang="en-US" dirty="0" smtClean="0"/>
              <a:t>.</a:t>
            </a:r>
            <a:endParaRPr lang="en-US" dirty="0"/>
          </a:p>
        </p:txBody>
      </p:sp>
    </p:spTree>
    <p:extLst>
      <p:ext uri="{BB962C8B-B14F-4D97-AF65-F5344CB8AC3E}">
        <p14:creationId xmlns:p14="http://schemas.microsoft.com/office/powerpoint/2010/main" val="3499534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Ontologies</a:t>
            </a:r>
            <a:endParaRPr lang="el-GR" dirty="0"/>
          </a:p>
        </p:txBody>
      </p:sp>
      <p:sp>
        <p:nvSpPr>
          <p:cNvPr id="3" name="Content Placeholder 2"/>
          <p:cNvSpPr>
            <a:spLocks noGrp="1"/>
          </p:cNvSpPr>
          <p:nvPr>
            <p:ph idx="1"/>
          </p:nvPr>
        </p:nvSpPr>
        <p:spPr/>
        <p:txBody>
          <a:bodyPr>
            <a:normAutofit fontScale="92500" lnSpcReduction="10000"/>
          </a:bodyPr>
          <a:lstStyle/>
          <a:p>
            <a:r>
              <a:rPr lang="en-US" dirty="0"/>
              <a:t>Attribute:</a:t>
            </a:r>
          </a:p>
          <a:p>
            <a:pPr lvl="1"/>
            <a:r>
              <a:rPr lang="en-US" dirty="0"/>
              <a:t>Definition: A piece of information about a concept</a:t>
            </a:r>
            <a:r>
              <a:rPr lang="en-US" dirty="0" smtClean="0"/>
              <a:t>.</a:t>
            </a:r>
          </a:p>
          <a:p>
            <a:pPr lvl="1"/>
            <a:r>
              <a:rPr lang="en-US" dirty="0" smtClean="0"/>
              <a:t>Types</a:t>
            </a:r>
            <a:r>
              <a:rPr lang="en-US" dirty="0"/>
              <a:t>: Attributes can be text, numbers, or </a:t>
            </a:r>
            <a:r>
              <a:rPr lang="en-US" dirty="0" err="1"/>
              <a:t>boolean</a:t>
            </a:r>
            <a:r>
              <a:rPr lang="en-US" dirty="0"/>
              <a:t> (true or false) flags.</a:t>
            </a:r>
          </a:p>
          <a:p>
            <a:r>
              <a:rPr lang="en-US" dirty="0"/>
              <a:t>Relationship (or Edge):</a:t>
            </a:r>
          </a:p>
          <a:p>
            <a:pPr lvl="1"/>
            <a:r>
              <a:rPr lang="en-US" dirty="0"/>
              <a:t>Definition: The way two things are connected.</a:t>
            </a:r>
          </a:p>
          <a:p>
            <a:pPr lvl="1"/>
            <a:r>
              <a:rPr lang="en-US" dirty="0"/>
              <a:t>Types:</a:t>
            </a:r>
          </a:p>
          <a:p>
            <a:pPr lvl="2"/>
            <a:r>
              <a:rPr lang="en-US" dirty="0"/>
              <a:t>Weighted: Indicates closeness between entities.</a:t>
            </a:r>
          </a:p>
          <a:p>
            <a:pPr lvl="2"/>
            <a:r>
              <a:rPr lang="en-US" dirty="0"/>
              <a:t>Named: Describes how entities are connected</a:t>
            </a:r>
            <a:r>
              <a:rPr lang="en-US" dirty="0" smtClean="0"/>
              <a:t>.</a:t>
            </a:r>
          </a:p>
          <a:p>
            <a:r>
              <a:rPr lang="en-US" dirty="0" smtClean="0"/>
              <a:t> Class</a:t>
            </a:r>
            <a:r>
              <a:rPr lang="en-US" dirty="0"/>
              <a:t>:</a:t>
            </a:r>
          </a:p>
          <a:p>
            <a:pPr lvl="1"/>
            <a:r>
              <a:rPr lang="en-US" dirty="0"/>
              <a:t>Definition: The type of thing a concept is</a:t>
            </a:r>
            <a:r>
              <a:rPr lang="en-US" dirty="0" smtClean="0"/>
              <a:t>.</a:t>
            </a:r>
          </a:p>
          <a:p>
            <a:r>
              <a:rPr lang="en-US" dirty="0" smtClean="0"/>
              <a:t>Additional </a:t>
            </a:r>
            <a:r>
              <a:rPr lang="en-US" dirty="0"/>
              <a:t>Concepts:</a:t>
            </a:r>
          </a:p>
          <a:p>
            <a:pPr lvl="1"/>
            <a:r>
              <a:rPr lang="en-US" dirty="0"/>
              <a:t>Standard Identifiers: Unique identifiers for concepts.</a:t>
            </a:r>
          </a:p>
          <a:p>
            <a:pPr lvl="1"/>
            <a:r>
              <a:rPr lang="en-US" dirty="0"/>
              <a:t>Axioms and Formal Definitions: Rules or formal descriptions of concepts.</a:t>
            </a:r>
          </a:p>
          <a:p>
            <a:pPr lvl="1"/>
            <a:r>
              <a:rPr lang="en-US" dirty="0"/>
              <a:t>Metadata:</a:t>
            </a:r>
          </a:p>
          <a:p>
            <a:pPr lvl="2"/>
            <a:r>
              <a:rPr lang="en-US" dirty="0"/>
              <a:t>Labels and Synonyms: Alternative names for concepts.</a:t>
            </a:r>
          </a:p>
          <a:p>
            <a:pPr lvl="2"/>
            <a:r>
              <a:rPr lang="en-US" dirty="0"/>
              <a:t>Database Cross References: References to external databases</a:t>
            </a:r>
            <a:r>
              <a:rPr lang="en-US" dirty="0" smtClean="0"/>
              <a:t>.</a:t>
            </a:r>
            <a:endParaRPr lang="en-US" dirty="0"/>
          </a:p>
        </p:txBody>
      </p:sp>
    </p:spTree>
    <p:extLst>
      <p:ext uri="{BB962C8B-B14F-4D97-AF65-F5344CB8AC3E}">
        <p14:creationId xmlns:p14="http://schemas.microsoft.com/office/powerpoint/2010/main" val="296079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Ontologies</a:t>
            </a:r>
            <a:endParaRPr lang="el-GR" dirty="0"/>
          </a:p>
        </p:txBody>
      </p:sp>
      <p:sp>
        <p:nvSpPr>
          <p:cNvPr id="3" name="Content Placeholder 2"/>
          <p:cNvSpPr>
            <a:spLocks noGrp="1"/>
          </p:cNvSpPr>
          <p:nvPr>
            <p:ph idx="1"/>
          </p:nvPr>
        </p:nvSpPr>
        <p:spPr/>
        <p:txBody>
          <a:bodyPr/>
          <a:lstStyle/>
          <a:p>
            <a:r>
              <a:rPr lang="en-US" dirty="0"/>
              <a:t>classes represent kinds of things in the world </a:t>
            </a:r>
            <a:endParaRPr lang="en-US" dirty="0" smtClean="0"/>
          </a:p>
          <a:p>
            <a:pPr lvl="1"/>
            <a:r>
              <a:rPr lang="en-US" dirty="0" smtClean="0"/>
              <a:t>Arm</a:t>
            </a:r>
            <a:r>
              <a:rPr lang="en-US" dirty="0"/>
              <a:t>, Apoptosis, Influenza, Homo sapiens, Drinking behavior, Membrane </a:t>
            </a:r>
            <a:endParaRPr lang="en-US" dirty="0" smtClean="0"/>
          </a:p>
          <a:p>
            <a:r>
              <a:rPr lang="en-US" dirty="0" smtClean="0"/>
              <a:t>instances </a:t>
            </a:r>
            <a:r>
              <a:rPr lang="en-US" dirty="0"/>
              <a:t>of classes </a:t>
            </a:r>
            <a:endParaRPr lang="en-US" dirty="0" smtClean="0"/>
          </a:p>
          <a:p>
            <a:pPr lvl="1"/>
            <a:r>
              <a:rPr lang="en-US" dirty="0" smtClean="0"/>
              <a:t>individuals </a:t>
            </a:r>
            <a:r>
              <a:rPr lang="en-US" dirty="0"/>
              <a:t>satisfying the classes’ intension </a:t>
            </a:r>
            <a:endParaRPr lang="en-US" dirty="0" smtClean="0"/>
          </a:p>
          <a:p>
            <a:pPr lvl="2"/>
            <a:r>
              <a:rPr lang="en-US" dirty="0" smtClean="0"/>
              <a:t>my </a:t>
            </a:r>
            <a:r>
              <a:rPr lang="en-US" dirty="0"/>
              <a:t>arm, the influenza I had last year, one ethanol molecule, etc. </a:t>
            </a:r>
            <a:endParaRPr lang="en-US" dirty="0" smtClean="0"/>
          </a:p>
          <a:p>
            <a:r>
              <a:rPr lang="en-US" dirty="0" smtClean="0"/>
              <a:t>relations </a:t>
            </a:r>
            <a:r>
              <a:rPr lang="en-US" dirty="0"/>
              <a:t>between instances </a:t>
            </a:r>
            <a:endParaRPr lang="en-US" dirty="0" smtClean="0"/>
          </a:p>
          <a:p>
            <a:pPr lvl="1"/>
            <a:r>
              <a:rPr lang="en-US" dirty="0" smtClean="0"/>
              <a:t>arise </a:t>
            </a:r>
            <a:r>
              <a:rPr lang="en-US" dirty="0"/>
              <a:t>from interactions, configurations, etc., of individuals </a:t>
            </a:r>
          </a:p>
          <a:p>
            <a:pPr lvl="2"/>
            <a:r>
              <a:rPr lang="en-US" dirty="0" smtClean="0"/>
              <a:t>my </a:t>
            </a:r>
            <a:r>
              <a:rPr lang="en-US" dirty="0"/>
              <a:t>arm is part of me, the duration of my influenza was 10 days </a:t>
            </a:r>
            <a:endParaRPr lang="en-US" dirty="0" smtClean="0"/>
          </a:p>
          <a:p>
            <a:r>
              <a:rPr lang="en-US" dirty="0" smtClean="0"/>
              <a:t>axioms </a:t>
            </a:r>
            <a:r>
              <a:rPr lang="en-US" dirty="0"/>
              <a:t>specify the conditions that instances of a class must satisfy </a:t>
            </a:r>
            <a:endParaRPr lang="en-US" dirty="0" smtClean="0"/>
          </a:p>
          <a:p>
            <a:pPr lvl="1"/>
            <a:r>
              <a:rPr lang="en-US" dirty="0" smtClean="0"/>
              <a:t>every </a:t>
            </a:r>
            <a:r>
              <a:rPr lang="en-US" dirty="0"/>
              <a:t>instance of Hand is a part of an instance of Arm </a:t>
            </a:r>
          </a:p>
        </p:txBody>
      </p:sp>
    </p:spTree>
    <p:extLst>
      <p:ext uri="{BB962C8B-B14F-4D97-AF65-F5344CB8AC3E}">
        <p14:creationId xmlns:p14="http://schemas.microsoft.com/office/powerpoint/2010/main" val="574192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mOWL</a:t>
            </a:r>
            <a:endParaRPr lang="el-GR" dirty="0"/>
          </a:p>
        </p:txBody>
      </p:sp>
      <p:sp>
        <p:nvSpPr>
          <p:cNvPr id="3" name="Content Placeholder 2"/>
          <p:cNvSpPr>
            <a:spLocks noGrp="1"/>
          </p:cNvSpPr>
          <p:nvPr>
            <p:ph idx="1"/>
          </p:nvPr>
        </p:nvSpPr>
        <p:spPr/>
        <p:txBody>
          <a:bodyPr/>
          <a:lstStyle/>
          <a:p>
            <a:pPr algn="just"/>
            <a:r>
              <a:rPr lang="en-US" dirty="0" err="1"/>
              <a:t>mOWL</a:t>
            </a:r>
            <a:r>
              <a:rPr lang="en-US" dirty="0"/>
              <a:t>, a Python library for machine learning with Web Ontology Language (OWL) ontologies. </a:t>
            </a:r>
            <a:endParaRPr lang="en-US" dirty="0" smtClean="0"/>
          </a:p>
          <a:p>
            <a:pPr algn="just"/>
            <a:r>
              <a:rPr lang="en-US" dirty="0" err="1" smtClean="0"/>
              <a:t>mOWL</a:t>
            </a:r>
            <a:r>
              <a:rPr lang="en-US" dirty="0" smtClean="0"/>
              <a:t> serves as:</a:t>
            </a:r>
          </a:p>
          <a:p>
            <a:pPr lvl="1" algn="just"/>
            <a:r>
              <a:rPr lang="en-US" dirty="0" smtClean="0"/>
              <a:t>a </a:t>
            </a:r>
            <a:r>
              <a:rPr lang="en-US" dirty="0"/>
              <a:t>reference implementation for </a:t>
            </a:r>
            <a:r>
              <a:rPr lang="en-US" dirty="0" smtClean="0"/>
              <a:t>ontology </a:t>
            </a:r>
            <a:r>
              <a:rPr lang="en-US" dirty="0" err="1" smtClean="0"/>
              <a:t>embeddings</a:t>
            </a:r>
            <a:r>
              <a:rPr lang="en-US" dirty="0" smtClean="0"/>
              <a:t> </a:t>
            </a:r>
            <a:r>
              <a:rPr lang="en-US" dirty="0"/>
              <a:t>and </a:t>
            </a:r>
            <a:endParaRPr lang="en-US" dirty="0" smtClean="0"/>
          </a:p>
          <a:p>
            <a:pPr lvl="1" algn="just"/>
            <a:r>
              <a:rPr lang="en-US" dirty="0" smtClean="0"/>
              <a:t>enables </a:t>
            </a:r>
            <a:r>
              <a:rPr lang="en-US" dirty="0"/>
              <a:t>the implementation of new ontology embedding methods. </a:t>
            </a:r>
            <a:endParaRPr lang="en-US" dirty="0" smtClean="0"/>
          </a:p>
          <a:p>
            <a:pPr algn="just"/>
            <a:r>
              <a:rPr lang="en-US" dirty="0" smtClean="0"/>
              <a:t>Provides functionalities </a:t>
            </a:r>
            <a:r>
              <a:rPr lang="en-US" dirty="0"/>
              <a:t>to manipulate ontologies and use them as data for several methods that generate </a:t>
            </a:r>
            <a:r>
              <a:rPr lang="en-US" dirty="0" err="1"/>
              <a:t>embeddings</a:t>
            </a:r>
            <a:r>
              <a:rPr lang="en-US" dirty="0"/>
              <a:t> of ontology entities.</a:t>
            </a:r>
          </a:p>
          <a:p>
            <a:pPr algn="just"/>
            <a:r>
              <a:rPr lang="en-US" dirty="0" smtClean="0"/>
              <a:t>provides </a:t>
            </a:r>
            <a:r>
              <a:rPr lang="en-US" dirty="0"/>
              <a:t>functionality to access information in ontologies </a:t>
            </a:r>
            <a:r>
              <a:rPr lang="en-US" dirty="0" smtClean="0"/>
              <a:t>and </a:t>
            </a:r>
            <a:r>
              <a:rPr lang="en-US" dirty="0"/>
              <a:t>to reason over </a:t>
            </a:r>
            <a:r>
              <a:rPr lang="en-US" dirty="0" smtClean="0"/>
              <a:t>ontologies</a:t>
            </a:r>
          </a:p>
        </p:txBody>
      </p:sp>
    </p:spTree>
    <p:extLst>
      <p:ext uri="{BB962C8B-B14F-4D97-AF65-F5344CB8AC3E}">
        <p14:creationId xmlns:p14="http://schemas.microsoft.com/office/powerpoint/2010/main" val="40785222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Ontologies</a:t>
            </a:r>
            <a:endParaRPr lang="el-GR" dirty="0"/>
          </a:p>
        </p:txBody>
      </p:sp>
      <p:pic>
        <p:nvPicPr>
          <p:cNvPr id="11266" name="Picture 2" descr="https://miro.medium.com/v2/resize:fit:833/1*_3eJ5wz14WEm6ub-pLIK3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7042" y="1478795"/>
            <a:ext cx="7759231" cy="3891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008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 Applications in Biomedical Domain</a:t>
            </a:r>
            <a:endParaRPr lang="el-GR" dirty="0"/>
          </a:p>
        </p:txBody>
      </p:sp>
      <p:sp>
        <p:nvSpPr>
          <p:cNvPr id="3" name="Content Placeholder 2"/>
          <p:cNvSpPr>
            <a:spLocks noGrp="1"/>
          </p:cNvSpPr>
          <p:nvPr>
            <p:ph idx="1"/>
          </p:nvPr>
        </p:nvSpPr>
        <p:spPr/>
        <p:txBody>
          <a:bodyPr/>
          <a:lstStyle/>
          <a:p>
            <a:r>
              <a:rPr lang="en-US" dirty="0"/>
              <a:t>Examples of Ontology Applications in Biomedical Domain:</a:t>
            </a:r>
          </a:p>
          <a:p>
            <a:pPr lvl="1"/>
            <a:r>
              <a:rPr lang="en-US" dirty="0"/>
              <a:t>Annotation and Data Integration.</a:t>
            </a:r>
          </a:p>
          <a:p>
            <a:pPr lvl="1"/>
            <a:r>
              <a:rPr lang="en-US" dirty="0"/>
              <a:t>Ontologies as Vocabularies.</a:t>
            </a:r>
          </a:p>
          <a:p>
            <a:pPr lvl="1"/>
            <a:r>
              <a:rPr lang="en-US" dirty="0"/>
              <a:t>Statistical and Predictive Data Analysis:</a:t>
            </a:r>
          </a:p>
          <a:p>
            <a:pPr lvl="2"/>
            <a:r>
              <a:rPr lang="en-US" dirty="0"/>
              <a:t>Enrichment Analysis.</a:t>
            </a:r>
          </a:p>
          <a:p>
            <a:pPr lvl="2"/>
            <a:r>
              <a:rPr lang="en-US" dirty="0"/>
              <a:t>Semantic Similarity.</a:t>
            </a:r>
          </a:p>
          <a:p>
            <a:pPr lvl="2"/>
            <a:r>
              <a:rPr lang="en-US" dirty="0"/>
              <a:t>Regression Analysis.</a:t>
            </a:r>
          </a:p>
          <a:p>
            <a:pPr lvl="2"/>
            <a:r>
              <a:rPr lang="en-US" dirty="0"/>
              <a:t>Relation Prediction.</a:t>
            </a:r>
          </a:p>
          <a:p>
            <a:pPr lvl="2"/>
            <a:r>
              <a:rPr lang="en-US" dirty="0"/>
              <a:t>Classification:</a:t>
            </a:r>
          </a:p>
          <a:p>
            <a:pPr lvl="3"/>
            <a:r>
              <a:rPr lang="en-US" dirty="0"/>
              <a:t>Supervised.</a:t>
            </a:r>
          </a:p>
          <a:p>
            <a:pPr lvl="3"/>
            <a:r>
              <a:rPr lang="en-US" dirty="0"/>
              <a:t>Unsupervised.</a:t>
            </a:r>
          </a:p>
          <a:p>
            <a:r>
              <a:rPr lang="en-US" dirty="0"/>
              <a:t>True Path Rule:</a:t>
            </a:r>
          </a:p>
          <a:p>
            <a:pPr lvl="1"/>
            <a:r>
              <a:rPr lang="en-US" dirty="0"/>
              <a:t>Definition:</a:t>
            </a:r>
          </a:p>
          <a:p>
            <a:pPr lvl="2"/>
            <a:r>
              <a:rPr lang="en-US" dirty="0"/>
              <a:t>Annotation for a class is passed to its ancestors.</a:t>
            </a:r>
          </a:p>
        </p:txBody>
      </p:sp>
    </p:spTree>
    <p:extLst>
      <p:ext uri="{BB962C8B-B14F-4D97-AF65-F5344CB8AC3E}">
        <p14:creationId xmlns:p14="http://schemas.microsoft.com/office/powerpoint/2010/main" val="1642204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Graphs</a:t>
            </a:r>
            <a:endParaRPr lang="el-GR" dirty="0"/>
          </a:p>
        </p:txBody>
      </p:sp>
      <p:sp>
        <p:nvSpPr>
          <p:cNvPr id="3" name="Content Placeholder 2"/>
          <p:cNvSpPr>
            <a:spLocks noGrp="1"/>
          </p:cNvSpPr>
          <p:nvPr>
            <p:ph idx="1"/>
          </p:nvPr>
        </p:nvSpPr>
        <p:spPr/>
        <p:txBody>
          <a:bodyPr/>
          <a:lstStyle/>
          <a:p>
            <a:r>
              <a:rPr lang="en-US" dirty="0"/>
              <a:t>Generating Graphs from Ontologies:</a:t>
            </a:r>
          </a:p>
          <a:p>
            <a:pPr lvl="1"/>
            <a:r>
              <a:rPr lang="en-US" dirty="0"/>
              <a:t>Description: The need to generate graphs from ontologies for various relationships beyond simple "is-a" relations.</a:t>
            </a:r>
          </a:p>
          <a:p>
            <a:r>
              <a:rPr lang="en-US" dirty="0"/>
              <a:t>Challenges with Other Relations:</a:t>
            </a:r>
          </a:p>
          <a:p>
            <a:pPr lvl="1"/>
            <a:r>
              <a:rPr lang="en-US" dirty="0"/>
              <a:t>Part-of, Regulates, Precedes, etc.: Exploring how to represent these complex relationships in graph form.</a:t>
            </a:r>
          </a:p>
          <a:p>
            <a:r>
              <a:rPr lang="en-US" dirty="0"/>
              <a:t>Handling Ontology Constructs:</a:t>
            </a:r>
          </a:p>
          <a:p>
            <a:pPr lvl="1"/>
            <a:r>
              <a:rPr lang="en-US" dirty="0" err="1"/>
              <a:t>Disjointness</a:t>
            </a:r>
            <a:r>
              <a:rPr lang="en-US" dirty="0"/>
              <a:t>, Universal vs. Existential Quantification, Cardinality Restrictions, Intersection, Union, Negation: Considering how to handle these constructs in graph generation.</a:t>
            </a:r>
          </a:p>
          <a:p>
            <a:r>
              <a:rPr lang="en-US" dirty="0"/>
              <a:t>Implicit Relational Patterns:</a:t>
            </a:r>
          </a:p>
          <a:p>
            <a:pPr lvl="1"/>
            <a:r>
              <a:rPr lang="en-US" dirty="0"/>
              <a:t>Relational patterns are implicit in OWL axioms.</a:t>
            </a:r>
          </a:p>
          <a:p>
            <a:r>
              <a:rPr lang="en-US" dirty="0"/>
              <a:t>Design Patterns as Relations:</a:t>
            </a:r>
          </a:p>
          <a:p>
            <a:pPr lvl="1"/>
            <a:r>
              <a:rPr lang="en-US" dirty="0"/>
              <a:t>Using design patterns to represent relations between classes in ontologies</a:t>
            </a:r>
            <a:r>
              <a:rPr lang="en-US" dirty="0" smtClean="0"/>
              <a:t>.</a:t>
            </a:r>
            <a:endParaRPr lang="en-US" dirty="0"/>
          </a:p>
        </p:txBody>
      </p:sp>
    </p:spTree>
    <p:extLst>
      <p:ext uri="{BB962C8B-B14F-4D97-AF65-F5344CB8AC3E}">
        <p14:creationId xmlns:p14="http://schemas.microsoft.com/office/powerpoint/2010/main" val="1785211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KG &amp; Ontology projection</a:t>
            </a:r>
            <a:endParaRPr lang="el-GR" dirty="0"/>
          </a:p>
        </p:txBody>
      </p:sp>
      <p:sp>
        <p:nvSpPr>
          <p:cNvPr id="3" name="Content Placeholder 2"/>
          <p:cNvSpPr>
            <a:spLocks noGrp="1"/>
          </p:cNvSpPr>
          <p:nvPr>
            <p:ph idx="1"/>
          </p:nvPr>
        </p:nvSpPr>
        <p:spPr/>
        <p:txBody>
          <a:bodyPr/>
          <a:lstStyle/>
          <a:p>
            <a:r>
              <a:rPr lang="en-US" dirty="0"/>
              <a:t>Knowledge Graph Construction:</a:t>
            </a:r>
          </a:p>
          <a:p>
            <a:pPr lvl="1"/>
            <a:r>
              <a:rPr lang="en-US" dirty="0" err="1"/>
              <a:t>ABox</a:t>
            </a:r>
            <a:r>
              <a:rPr lang="en-US" dirty="0"/>
              <a:t> + </a:t>
            </a:r>
            <a:r>
              <a:rPr lang="en-US" dirty="0" err="1"/>
              <a:t>RBox</a:t>
            </a:r>
            <a:r>
              <a:rPr lang="en-US" dirty="0"/>
              <a:t> can be easily transformed into a Knowledge Graph.</a:t>
            </a:r>
          </a:p>
          <a:p>
            <a:r>
              <a:rPr lang="en-US" dirty="0" err="1"/>
              <a:t>TBox</a:t>
            </a:r>
            <a:r>
              <a:rPr lang="en-US" dirty="0"/>
              <a:t> in Ontologies:</a:t>
            </a:r>
          </a:p>
          <a:p>
            <a:pPr lvl="1"/>
            <a:r>
              <a:rPr lang="en-US" dirty="0" smtClean="0"/>
              <a:t>Ontologies </a:t>
            </a:r>
            <a:r>
              <a:rPr lang="en-US" dirty="0"/>
              <a:t>mainly consist of the </a:t>
            </a:r>
            <a:r>
              <a:rPr lang="en-US" dirty="0" err="1"/>
              <a:t>TBox</a:t>
            </a:r>
            <a:r>
              <a:rPr lang="en-US" dirty="0"/>
              <a:t>.</a:t>
            </a:r>
          </a:p>
          <a:p>
            <a:pPr lvl="1"/>
            <a:r>
              <a:rPr lang="en-US" dirty="0"/>
              <a:t>Significance: The </a:t>
            </a:r>
            <a:r>
              <a:rPr lang="en-US" dirty="0" err="1"/>
              <a:t>TBox</a:t>
            </a:r>
            <a:r>
              <a:rPr lang="en-US" dirty="0"/>
              <a:t> contains concept descriptions and defines the terminology of the domain.</a:t>
            </a:r>
          </a:p>
          <a:p>
            <a:r>
              <a:rPr lang="en-US" dirty="0"/>
              <a:t>Graph Projection Methods:</a:t>
            </a:r>
          </a:p>
          <a:p>
            <a:pPr lvl="1"/>
            <a:r>
              <a:rPr lang="en-US" dirty="0"/>
              <a:t>Multiple methods exist to project an ontology into a graph.</a:t>
            </a:r>
          </a:p>
          <a:p>
            <a:pPr lvl="1"/>
            <a:r>
              <a:rPr lang="en-US" dirty="0"/>
              <a:t>Considerations: Some methods may result in loss of information during the projection process.</a:t>
            </a:r>
          </a:p>
          <a:p>
            <a:r>
              <a:rPr lang="en-US" dirty="0"/>
              <a:t>Graph Representation:</a:t>
            </a:r>
          </a:p>
          <a:p>
            <a:pPr lvl="1"/>
            <a:r>
              <a:rPr lang="en-US" dirty="0"/>
              <a:t>Graphs depict the hierarchy of concepts present in ontologies</a:t>
            </a:r>
            <a:r>
              <a:rPr lang="en-US" dirty="0" smtClean="0"/>
              <a:t>.</a:t>
            </a:r>
            <a:endParaRPr lang="en-US" dirty="0"/>
          </a:p>
        </p:txBody>
      </p:sp>
      <p:grpSp>
        <p:nvGrpSpPr>
          <p:cNvPr id="15" name="Group 14"/>
          <p:cNvGrpSpPr/>
          <p:nvPr/>
        </p:nvGrpSpPr>
        <p:grpSpPr>
          <a:xfrm>
            <a:off x="12614273" y="1123837"/>
            <a:ext cx="3848102" cy="1117641"/>
            <a:chOff x="7762873" y="1438276"/>
            <a:chExt cx="3848102" cy="1117641"/>
          </a:xfrm>
        </p:grpSpPr>
        <p:sp>
          <p:nvSpPr>
            <p:cNvPr id="10" name="TextBox 9">
              <a:extLst>
                <a:ext uri="{FF2B5EF4-FFF2-40B4-BE49-F238E27FC236}">
                  <a16:creationId xmlns:a16="http://schemas.microsoft.com/office/drawing/2014/main" id="{30BFD9BC-D31A-411F-B1B7-98138CC24F87}"/>
                </a:ext>
              </a:extLst>
            </p:cNvPr>
            <p:cNvSpPr txBox="1"/>
            <p:nvPr/>
          </p:nvSpPr>
          <p:spPr>
            <a:xfrm flipH="1">
              <a:off x="7762874" y="1535431"/>
              <a:ext cx="2457450" cy="923330"/>
            </a:xfrm>
            <a:prstGeom prst="rect">
              <a:avLst/>
            </a:prstGeom>
            <a:noFill/>
          </p:spPr>
          <p:txBody>
            <a:bodyPr wrap="square" rtlCol="0">
              <a:spAutoFit/>
            </a:bodyPr>
            <a:lstStyle/>
            <a:p>
              <a:r>
                <a:rPr lang="en-US" dirty="0"/>
                <a:t>Terminology Box: </a:t>
              </a:r>
              <a:r>
                <a:rPr lang="en-US" dirty="0" err="1"/>
                <a:t>TBox</a:t>
              </a:r>
              <a:endParaRPr lang="en-US" dirty="0"/>
            </a:p>
            <a:p>
              <a:r>
                <a:rPr lang="en-US" dirty="0"/>
                <a:t>Relationship Box: </a:t>
              </a:r>
              <a:r>
                <a:rPr lang="en-US" dirty="0" err="1"/>
                <a:t>RBox</a:t>
              </a:r>
              <a:endParaRPr lang="en-US" dirty="0"/>
            </a:p>
            <a:p>
              <a:r>
                <a:rPr lang="en-US" dirty="0"/>
                <a:t>Assertion Box: </a:t>
              </a:r>
              <a:r>
                <a:rPr lang="en-US" dirty="0" err="1"/>
                <a:t>Abox</a:t>
              </a:r>
              <a:endParaRPr lang="en-US" dirty="0"/>
            </a:p>
          </p:txBody>
        </p:sp>
        <p:sp>
          <p:nvSpPr>
            <p:cNvPr id="11" name="Rectangle 10">
              <a:extLst>
                <a:ext uri="{FF2B5EF4-FFF2-40B4-BE49-F238E27FC236}">
                  <a16:creationId xmlns:a16="http://schemas.microsoft.com/office/drawing/2014/main" id="{2AD4B9E9-D6D6-49FF-84A7-9BDD80ACEA88}"/>
                </a:ext>
              </a:extLst>
            </p:cNvPr>
            <p:cNvSpPr/>
            <p:nvPr/>
          </p:nvSpPr>
          <p:spPr>
            <a:xfrm>
              <a:off x="7762874" y="1438276"/>
              <a:ext cx="3848101" cy="6922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7C860C56-88E2-450F-9D98-D1F64728A50C}"/>
                </a:ext>
              </a:extLst>
            </p:cNvPr>
            <p:cNvSpPr txBox="1"/>
            <p:nvPr/>
          </p:nvSpPr>
          <p:spPr>
            <a:xfrm>
              <a:off x="10600826" y="1535431"/>
              <a:ext cx="920445" cy="369332"/>
            </a:xfrm>
            <a:prstGeom prst="rect">
              <a:avLst/>
            </a:prstGeom>
            <a:noFill/>
          </p:spPr>
          <p:txBody>
            <a:bodyPr wrap="none" rtlCol="0">
              <a:spAutoFit/>
            </a:bodyPr>
            <a:lstStyle/>
            <a:p>
              <a:r>
                <a:rPr lang="en-US" dirty="0"/>
                <a:t>Schema</a:t>
              </a:r>
              <a:endParaRPr lang="en-GB" dirty="0"/>
            </a:p>
          </p:txBody>
        </p:sp>
        <p:sp>
          <p:nvSpPr>
            <p:cNvPr id="13" name="Rectangle 12">
              <a:extLst>
                <a:ext uri="{FF2B5EF4-FFF2-40B4-BE49-F238E27FC236}">
                  <a16:creationId xmlns:a16="http://schemas.microsoft.com/office/drawing/2014/main" id="{0BAE3235-0851-4EB4-9138-16F6BE964F0F}"/>
                </a:ext>
              </a:extLst>
            </p:cNvPr>
            <p:cNvSpPr/>
            <p:nvPr/>
          </p:nvSpPr>
          <p:spPr>
            <a:xfrm>
              <a:off x="7762873" y="2130564"/>
              <a:ext cx="3848101" cy="4253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FECC770B-0347-4172-957D-21262AEB898E}"/>
                </a:ext>
              </a:extLst>
            </p:cNvPr>
            <p:cNvSpPr txBox="1"/>
            <p:nvPr/>
          </p:nvSpPr>
          <p:spPr>
            <a:xfrm>
              <a:off x="10750771" y="2130565"/>
              <a:ext cx="620554" cy="369332"/>
            </a:xfrm>
            <a:prstGeom prst="rect">
              <a:avLst/>
            </a:prstGeom>
            <a:noFill/>
          </p:spPr>
          <p:txBody>
            <a:bodyPr wrap="none" rtlCol="0">
              <a:spAutoFit/>
            </a:bodyPr>
            <a:lstStyle/>
            <a:p>
              <a:r>
                <a:rPr lang="en-US" dirty="0"/>
                <a:t>Data</a:t>
              </a:r>
              <a:endParaRPr lang="en-GB" dirty="0"/>
            </a:p>
          </p:txBody>
        </p:sp>
      </p:grpSp>
    </p:spTree>
    <p:extLst>
      <p:ext uri="{BB962C8B-B14F-4D97-AF65-F5344CB8AC3E}">
        <p14:creationId xmlns:p14="http://schemas.microsoft.com/office/powerpoint/2010/main" val="3153201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mOWL</a:t>
            </a:r>
            <a:r>
              <a:rPr lang="en-US" dirty="0"/>
              <a:t>: Ontology-centric-designed library</a:t>
            </a:r>
            <a:endParaRPr lang="el-GR" dirty="0"/>
          </a:p>
        </p:txBody>
      </p:sp>
      <p:sp>
        <p:nvSpPr>
          <p:cNvPr id="3" name="Content Placeholder 2"/>
          <p:cNvSpPr>
            <a:spLocks noGrp="1"/>
          </p:cNvSpPr>
          <p:nvPr>
            <p:ph idx="1"/>
          </p:nvPr>
        </p:nvSpPr>
        <p:spPr/>
        <p:txBody>
          <a:bodyPr/>
          <a:lstStyle/>
          <a:p>
            <a:r>
              <a:rPr lang="en-US" dirty="0"/>
              <a:t>Ontology Management</a:t>
            </a:r>
          </a:p>
          <a:p>
            <a:r>
              <a:rPr lang="en-US" dirty="0"/>
              <a:t>Ontology </a:t>
            </a:r>
            <a:r>
              <a:rPr lang="en-US" dirty="0" smtClean="0"/>
              <a:t>Transformation</a:t>
            </a:r>
          </a:p>
          <a:p>
            <a:r>
              <a:rPr lang="en-US" dirty="0"/>
              <a:t>Embedding Generation </a:t>
            </a:r>
            <a:endParaRPr lang="en-US" dirty="0" smtClean="0"/>
          </a:p>
          <a:p>
            <a:r>
              <a:rPr lang="en-US" dirty="0" smtClean="0"/>
              <a:t>Embedding </a:t>
            </a:r>
            <a:r>
              <a:rPr lang="en-US" dirty="0"/>
              <a:t>Post-processing</a:t>
            </a:r>
          </a:p>
        </p:txBody>
      </p:sp>
    </p:spTree>
    <p:extLst>
      <p:ext uri="{BB962C8B-B14F-4D97-AF65-F5344CB8AC3E}">
        <p14:creationId xmlns:p14="http://schemas.microsoft.com/office/powerpoint/2010/main" val="2773170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mOWL</a:t>
            </a:r>
            <a:r>
              <a:rPr lang="en-US" dirty="0"/>
              <a:t>: Ontology Management</a:t>
            </a:r>
            <a:endParaRPr lang="el-GR" dirty="0"/>
          </a:p>
        </p:txBody>
      </p:sp>
      <p:sp>
        <p:nvSpPr>
          <p:cNvPr id="3" name="Content Placeholder 2"/>
          <p:cNvSpPr>
            <a:spLocks noGrp="1"/>
          </p:cNvSpPr>
          <p:nvPr>
            <p:ph idx="1"/>
          </p:nvPr>
        </p:nvSpPr>
        <p:spPr/>
        <p:txBody>
          <a:bodyPr/>
          <a:lstStyle/>
          <a:p>
            <a:r>
              <a:rPr lang="en-US" dirty="0" err="1"/>
              <a:t>mOWL</a:t>
            </a:r>
            <a:r>
              <a:rPr lang="en-US" dirty="0"/>
              <a:t> provides methods to manipulate ontologies:</a:t>
            </a:r>
          </a:p>
          <a:p>
            <a:pPr lvl="1"/>
            <a:r>
              <a:rPr lang="en-US" dirty="0"/>
              <a:t>creation</a:t>
            </a:r>
          </a:p>
          <a:p>
            <a:pPr lvl="1"/>
            <a:r>
              <a:rPr lang="en-US" dirty="0"/>
              <a:t>modification</a:t>
            </a:r>
          </a:p>
          <a:p>
            <a:pPr lvl="1"/>
            <a:r>
              <a:rPr lang="en-US" dirty="0"/>
              <a:t>reasoning</a:t>
            </a:r>
          </a:p>
          <a:p>
            <a:r>
              <a:rPr lang="en-US" dirty="0" err="1"/>
              <a:t>mOWL</a:t>
            </a:r>
            <a:r>
              <a:rPr lang="en-US" dirty="0"/>
              <a:t> interfaces the OWLAPI</a:t>
            </a:r>
          </a:p>
        </p:txBody>
      </p:sp>
    </p:spTree>
    <p:extLst>
      <p:ext uri="{BB962C8B-B14F-4D97-AF65-F5344CB8AC3E}">
        <p14:creationId xmlns:p14="http://schemas.microsoft.com/office/powerpoint/2010/main" val="4228915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3007116" cy="4601183"/>
          </a:xfrm>
        </p:spPr>
        <p:txBody>
          <a:bodyPr/>
          <a:lstStyle/>
          <a:p>
            <a:r>
              <a:rPr lang="en-US" dirty="0" err="1"/>
              <a:t>mOWL</a:t>
            </a:r>
            <a:r>
              <a:rPr lang="en-US" dirty="0"/>
              <a:t>: Ontology Transformation</a:t>
            </a:r>
            <a:endParaRPr lang="el-GR" dirty="0"/>
          </a:p>
        </p:txBody>
      </p:sp>
      <p:sp>
        <p:nvSpPr>
          <p:cNvPr id="3" name="Content Placeholder 2"/>
          <p:cNvSpPr>
            <a:spLocks noGrp="1"/>
          </p:cNvSpPr>
          <p:nvPr>
            <p:ph idx="1"/>
          </p:nvPr>
        </p:nvSpPr>
        <p:spPr>
          <a:xfrm>
            <a:off x="3869268" y="864108"/>
            <a:ext cx="7315200" cy="1928788"/>
          </a:xfrm>
        </p:spPr>
        <p:txBody>
          <a:bodyPr/>
          <a:lstStyle/>
          <a:p>
            <a:r>
              <a:rPr lang="en-US" dirty="0" err="1"/>
              <a:t>mOWL</a:t>
            </a:r>
            <a:r>
              <a:rPr lang="en-US" dirty="0"/>
              <a:t> provides functionalities to transform ontologies and/or extract information in different ways:</a:t>
            </a:r>
          </a:p>
        </p:txBody>
      </p:sp>
      <p:pic>
        <p:nvPicPr>
          <p:cNvPr id="4" name="Picture 3"/>
          <p:cNvPicPr>
            <a:picLocks noChangeAspect="1"/>
          </p:cNvPicPr>
          <p:nvPr/>
        </p:nvPicPr>
        <p:blipFill>
          <a:blip r:embed="rId2"/>
          <a:stretch>
            <a:fillRect/>
          </a:stretch>
        </p:blipFill>
        <p:spPr>
          <a:xfrm>
            <a:off x="4204659" y="2292628"/>
            <a:ext cx="6644418" cy="2514600"/>
          </a:xfrm>
          <a:prstGeom prst="rect">
            <a:avLst/>
          </a:prstGeom>
        </p:spPr>
      </p:pic>
      <p:sp>
        <p:nvSpPr>
          <p:cNvPr id="5" name="Rectangle 4"/>
          <p:cNvSpPr/>
          <p:nvPr/>
        </p:nvSpPr>
        <p:spPr>
          <a:xfrm>
            <a:off x="3869268" y="5017134"/>
            <a:ext cx="6096000" cy="707886"/>
          </a:xfrm>
          <a:prstGeom prst="rect">
            <a:avLst/>
          </a:prstGeom>
        </p:spPr>
        <p:txBody>
          <a:bodyPr>
            <a:spAutoFit/>
          </a:bodyPr>
          <a:lstStyle/>
          <a:p>
            <a:r>
              <a:rPr lang="en-US" sz="2000" dirty="0">
                <a:solidFill>
                  <a:schemeClr val="tx1">
                    <a:lumMod val="65000"/>
                    <a:lumOff val="35000"/>
                  </a:schemeClr>
                </a:solidFill>
              </a:rPr>
              <a:t>Each transformation result can be used as input of a machine learning model.</a:t>
            </a:r>
            <a:endParaRPr lang="el-GR" sz="2000" dirty="0">
              <a:solidFill>
                <a:schemeClr val="tx1">
                  <a:lumMod val="65000"/>
                  <a:lumOff val="35000"/>
                </a:schemeClr>
              </a:solidFill>
            </a:endParaRPr>
          </a:p>
        </p:txBody>
      </p:sp>
    </p:spTree>
    <p:extLst>
      <p:ext uri="{BB962C8B-B14F-4D97-AF65-F5344CB8AC3E}">
        <p14:creationId xmlns:p14="http://schemas.microsoft.com/office/powerpoint/2010/main" val="3753859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8" y="1123837"/>
            <a:ext cx="3126385" cy="4601183"/>
          </a:xfrm>
        </p:spPr>
        <p:txBody>
          <a:bodyPr/>
          <a:lstStyle/>
          <a:p>
            <a:r>
              <a:rPr lang="en-US" dirty="0" err="1"/>
              <a:t>mOWL</a:t>
            </a:r>
            <a:r>
              <a:rPr lang="en-US" dirty="0"/>
              <a:t>: Ontology Transformation: </a:t>
            </a:r>
            <a:r>
              <a:rPr lang="en-US" i="1" dirty="0"/>
              <a:t>Graphs</a:t>
            </a:r>
            <a:endParaRPr lang="el-GR" i="1" dirty="0"/>
          </a:p>
        </p:txBody>
      </p:sp>
      <p:sp>
        <p:nvSpPr>
          <p:cNvPr id="3" name="Content Placeholder 2"/>
          <p:cNvSpPr>
            <a:spLocks noGrp="1"/>
          </p:cNvSpPr>
          <p:nvPr>
            <p:ph idx="1"/>
          </p:nvPr>
        </p:nvSpPr>
        <p:spPr/>
        <p:txBody>
          <a:bodyPr/>
          <a:lstStyle/>
          <a:p>
            <a:r>
              <a:rPr lang="en-US" dirty="0" smtClean="0"/>
              <a:t>Projection </a:t>
            </a:r>
            <a:r>
              <a:rPr lang="en-US" dirty="0"/>
              <a:t>refers to the process of transforming an ontology into a graph.</a:t>
            </a:r>
          </a:p>
          <a:p>
            <a:r>
              <a:rPr lang="en-US" dirty="0" err="1" smtClean="0"/>
              <a:t>mOWL</a:t>
            </a:r>
            <a:r>
              <a:rPr lang="en-US" dirty="0" smtClean="0"/>
              <a:t> </a:t>
            </a:r>
            <a:r>
              <a:rPr lang="en-US" dirty="0"/>
              <a:t>offers various methods for ontology projection.</a:t>
            </a:r>
          </a:p>
          <a:p>
            <a:r>
              <a:rPr lang="en-US" dirty="0" smtClean="0"/>
              <a:t>Some </a:t>
            </a:r>
            <a:r>
              <a:rPr lang="en-US" dirty="0"/>
              <a:t>projection methods may result in a loss of information during the transformation process.</a:t>
            </a:r>
          </a:p>
        </p:txBody>
      </p:sp>
    </p:spTree>
    <p:extLst>
      <p:ext uri="{BB962C8B-B14F-4D97-AF65-F5344CB8AC3E}">
        <p14:creationId xmlns:p14="http://schemas.microsoft.com/office/powerpoint/2010/main" val="2540836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8" y="1123837"/>
            <a:ext cx="3126385" cy="4601183"/>
          </a:xfrm>
        </p:spPr>
        <p:txBody>
          <a:bodyPr/>
          <a:lstStyle/>
          <a:p>
            <a:r>
              <a:rPr lang="en-US" dirty="0" err="1"/>
              <a:t>mOWL</a:t>
            </a:r>
            <a:r>
              <a:rPr lang="en-US" dirty="0"/>
              <a:t>: Ontology Transformation: </a:t>
            </a:r>
            <a:r>
              <a:rPr lang="en-US" i="1" dirty="0"/>
              <a:t>Graphs</a:t>
            </a:r>
            <a:endParaRPr lang="el-GR" i="1" dirty="0"/>
          </a:p>
        </p:txBody>
      </p:sp>
      <p:sp>
        <p:nvSpPr>
          <p:cNvPr id="3" name="Content Placeholder 2"/>
          <p:cNvSpPr>
            <a:spLocks noGrp="1"/>
          </p:cNvSpPr>
          <p:nvPr>
            <p:ph idx="1"/>
          </p:nvPr>
        </p:nvSpPr>
        <p:spPr>
          <a:xfrm>
            <a:off x="3869268" y="864108"/>
            <a:ext cx="7315200" cy="2564892"/>
          </a:xfrm>
        </p:spPr>
        <p:txBody>
          <a:bodyPr/>
          <a:lstStyle/>
          <a:p>
            <a:r>
              <a:rPr lang="en-US" dirty="0" err="1"/>
              <a:t>mOWL</a:t>
            </a:r>
            <a:r>
              <a:rPr lang="en-US" dirty="0"/>
              <a:t> provides several </a:t>
            </a:r>
            <a:r>
              <a:rPr lang="en-US" dirty="0" smtClean="0"/>
              <a:t>graph projection </a:t>
            </a:r>
            <a:r>
              <a:rPr lang="en-US" dirty="0"/>
              <a:t>methods: </a:t>
            </a:r>
            <a:endParaRPr lang="en-US" dirty="0" smtClean="0"/>
          </a:p>
          <a:p>
            <a:pPr lvl="1"/>
            <a:r>
              <a:rPr lang="en-US" dirty="0" smtClean="0"/>
              <a:t>Taxonomy </a:t>
            </a:r>
          </a:p>
          <a:p>
            <a:pPr lvl="1"/>
            <a:r>
              <a:rPr lang="en-US" dirty="0" smtClean="0"/>
              <a:t>Taxonomy </a:t>
            </a:r>
            <a:r>
              <a:rPr lang="en-US" dirty="0"/>
              <a:t>+ existential relations </a:t>
            </a:r>
            <a:endParaRPr lang="en-US" dirty="0" smtClean="0"/>
          </a:p>
          <a:p>
            <a:pPr lvl="1"/>
            <a:r>
              <a:rPr lang="en-US" dirty="0" smtClean="0"/>
              <a:t>DL2Vec </a:t>
            </a:r>
          </a:p>
          <a:p>
            <a:pPr lvl="1"/>
            <a:r>
              <a:rPr lang="en-US" dirty="0" smtClean="0"/>
              <a:t>OWL2Vec</a:t>
            </a:r>
            <a:r>
              <a:rPr lang="en-US" dirty="0"/>
              <a:t>* </a:t>
            </a:r>
            <a:endParaRPr lang="en-US" dirty="0" smtClean="0"/>
          </a:p>
          <a:p>
            <a:r>
              <a:rPr lang="en-US" dirty="0"/>
              <a:t>Future versions: </a:t>
            </a:r>
            <a:r>
              <a:rPr lang="en-US" dirty="0" err="1"/>
              <a:t>CatE</a:t>
            </a:r>
            <a:r>
              <a:rPr lang="en-US" dirty="0"/>
              <a:t> projection </a:t>
            </a:r>
            <a:endParaRPr lang="en-US" b="1" dirty="0"/>
          </a:p>
        </p:txBody>
      </p:sp>
      <p:sp>
        <p:nvSpPr>
          <p:cNvPr id="4" name="Rectangle 3"/>
          <p:cNvSpPr/>
          <p:nvPr/>
        </p:nvSpPr>
        <p:spPr>
          <a:xfrm>
            <a:off x="4235176" y="3919728"/>
            <a:ext cx="6583384" cy="800219"/>
          </a:xfrm>
          <a:prstGeom prst="rect">
            <a:avLst/>
          </a:prstGeom>
          <a:ln w="3175">
            <a:solidFill>
              <a:schemeClr val="tx1"/>
            </a:solidFill>
          </a:ln>
        </p:spPr>
        <p:txBody>
          <a:bodyPr wrap="square">
            <a:spAutoFit/>
          </a:bodyPr>
          <a:lstStyle/>
          <a:p>
            <a:pPr defTabSz="914400">
              <a:lnSpc>
                <a:spcPct val="90000"/>
              </a:lnSpc>
              <a:spcBef>
                <a:spcPts val="1200"/>
              </a:spcBef>
              <a:buClr>
                <a:schemeClr val="accent1"/>
              </a:buClr>
            </a:pPr>
            <a:r>
              <a:rPr lang="en-US" sz="2000" dirty="0">
                <a:solidFill>
                  <a:schemeClr val="tx1">
                    <a:lumMod val="65000"/>
                    <a:lumOff val="35000"/>
                  </a:schemeClr>
                </a:solidFill>
              </a:rPr>
              <a:t>from </a:t>
            </a:r>
            <a:r>
              <a:rPr lang="en-US" sz="2000" dirty="0" err="1">
                <a:solidFill>
                  <a:schemeClr val="tx1">
                    <a:lumMod val="65000"/>
                    <a:lumOff val="35000"/>
                  </a:schemeClr>
                </a:solidFill>
              </a:rPr>
              <a:t>mowl.projection</a:t>
            </a:r>
            <a:r>
              <a:rPr lang="en-US" sz="2000" dirty="0">
                <a:solidFill>
                  <a:schemeClr val="tx1">
                    <a:lumMod val="65000"/>
                    <a:lumOff val="35000"/>
                  </a:schemeClr>
                </a:solidFill>
              </a:rPr>
              <a:t> import DL2VecProjector </a:t>
            </a:r>
            <a:endParaRPr lang="en-US" sz="2000" dirty="0" smtClean="0">
              <a:solidFill>
                <a:schemeClr val="tx1">
                  <a:lumMod val="65000"/>
                  <a:lumOff val="35000"/>
                </a:schemeClr>
              </a:solidFill>
            </a:endParaRPr>
          </a:p>
          <a:p>
            <a:pPr defTabSz="914400">
              <a:lnSpc>
                <a:spcPct val="90000"/>
              </a:lnSpc>
              <a:spcBef>
                <a:spcPts val="1200"/>
              </a:spcBef>
              <a:buClr>
                <a:schemeClr val="accent1"/>
              </a:buClr>
            </a:pPr>
            <a:r>
              <a:rPr lang="en-US" sz="2000" dirty="0" smtClean="0">
                <a:solidFill>
                  <a:schemeClr val="tx1">
                    <a:lumMod val="65000"/>
                    <a:lumOff val="35000"/>
                  </a:schemeClr>
                </a:solidFill>
              </a:rPr>
              <a:t>projector </a:t>
            </a:r>
            <a:r>
              <a:rPr lang="en-US" sz="2000" dirty="0">
                <a:solidFill>
                  <a:schemeClr val="tx1">
                    <a:lumMod val="65000"/>
                    <a:lumOff val="35000"/>
                  </a:schemeClr>
                </a:solidFill>
              </a:rPr>
              <a:t>= </a:t>
            </a:r>
            <a:r>
              <a:rPr lang="en-US" sz="2000" dirty="0" smtClean="0">
                <a:solidFill>
                  <a:schemeClr val="tx1">
                    <a:lumMod val="65000"/>
                    <a:lumOff val="35000"/>
                  </a:schemeClr>
                </a:solidFill>
              </a:rPr>
              <a:t>DL2VecProjector(</a:t>
            </a:r>
            <a:r>
              <a:rPr lang="en-US" sz="2000" dirty="0" err="1" smtClean="0">
                <a:solidFill>
                  <a:schemeClr val="tx1">
                    <a:lumMod val="65000"/>
                    <a:lumOff val="35000"/>
                  </a:schemeClr>
                </a:solidFill>
              </a:rPr>
              <a:t>bidirectional_taxonomy</a:t>
            </a:r>
            <a:r>
              <a:rPr lang="en-US" sz="2000" dirty="0" smtClean="0">
                <a:solidFill>
                  <a:schemeClr val="tx1">
                    <a:lumMod val="65000"/>
                    <a:lumOff val="35000"/>
                  </a:schemeClr>
                </a:solidFill>
              </a:rPr>
              <a:t>=True</a:t>
            </a:r>
            <a:r>
              <a:rPr lang="en-US" sz="2000" dirty="0">
                <a:solidFill>
                  <a:schemeClr val="tx1">
                    <a:lumMod val="65000"/>
                    <a:lumOff val="35000"/>
                  </a:schemeClr>
                </a:solidFill>
              </a:rPr>
              <a:t>) </a:t>
            </a:r>
            <a:endParaRPr lang="el-GR" sz="2000" dirty="0">
              <a:solidFill>
                <a:schemeClr val="tx1">
                  <a:lumMod val="65000"/>
                  <a:lumOff val="35000"/>
                </a:schemeClr>
              </a:solidFill>
            </a:endParaRPr>
          </a:p>
        </p:txBody>
      </p:sp>
    </p:spTree>
    <p:extLst>
      <p:ext uri="{BB962C8B-B14F-4D97-AF65-F5344CB8AC3E}">
        <p14:creationId xmlns:p14="http://schemas.microsoft.com/office/powerpoint/2010/main" val="1231454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8" y="1123837"/>
            <a:ext cx="3126385" cy="4601183"/>
          </a:xfrm>
        </p:spPr>
        <p:txBody>
          <a:bodyPr/>
          <a:lstStyle/>
          <a:p>
            <a:r>
              <a:rPr lang="en-US" dirty="0" err="1"/>
              <a:t>mOWL</a:t>
            </a:r>
            <a:r>
              <a:rPr lang="en-US" dirty="0"/>
              <a:t>: Ontology Transformation: </a:t>
            </a:r>
            <a:r>
              <a:rPr lang="en-US" i="1" dirty="0" smtClean="0"/>
              <a:t>Text</a:t>
            </a:r>
            <a:endParaRPr lang="el-GR" i="1" dirty="0"/>
          </a:p>
        </p:txBody>
      </p:sp>
      <p:sp>
        <p:nvSpPr>
          <p:cNvPr id="3" name="Content Placeholder 2"/>
          <p:cNvSpPr>
            <a:spLocks noGrp="1"/>
          </p:cNvSpPr>
          <p:nvPr>
            <p:ph idx="1"/>
          </p:nvPr>
        </p:nvSpPr>
        <p:spPr/>
        <p:txBody>
          <a:bodyPr/>
          <a:lstStyle/>
          <a:p>
            <a:r>
              <a:rPr lang="en-US" dirty="0"/>
              <a:t>Syntactic Approach in </a:t>
            </a:r>
            <a:r>
              <a:rPr lang="en-US" dirty="0" err="1"/>
              <a:t>mOWL</a:t>
            </a:r>
            <a:endParaRPr lang="en-US" dirty="0"/>
          </a:p>
          <a:p>
            <a:pPr lvl="1"/>
            <a:r>
              <a:rPr lang="en-US" dirty="0" smtClean="0"/>
              <a:t>This </a:t>
            </a:r>
            <a:r>
              <a:rPr lang="en-US" dirty="0"/>
              <a:t>approach utilizes the syntactic information of axioms to generate text sentences.</a:t>
            </a:r>
          </a:p>
          <a:p>
            <a:pPr lvl="1"/>
            <a:r>
              <a:rPr lang="en-US" dirty="0" smtClean="0"/>
              <a:t>Axioms </a:t>
            </a:r>
            <a:r>
              <a:rPr lang="en-US" dirty="0"/>
              <a:t>are defined over syntax, including symbols and operators.</a:t>
            </a:r>
          </a:p>
          <a:p>
            <a:pPr lvl="1"/>
            <a:r>
              <a:rPr lang="en-US" dirty="0" smtClean="0"/>
              <a:t>Syntactic </a:t>
            </a:r>
            <a:r>
              <a:rPr lang="en-US" dirty="0"/>
              <a:t>elements can be represented as words in text sentences.</a:t>
            </a:r>
          </a:p>
          <a:p>
            <a:pPr lvl="2"/>
            <a:r>
              <a:rPr lang="en-US" dirty="0" smtClean="0"/>
              <a:t>Onto2Vec</a:t>
            </a:r>
            <a:endParaRPr lang="en-US" dirty="0"/>
          </a:p>
          <a:p>
            <a:pPr lvl="2"/>
            <a:r>
              <a:rPr lang="en-US" dirty="0"/>
              <a:t>OPA2Vec</a:t>
            </a:r>
          </a:p>
          <a:p>
            <a:r>
              <a:rPr lang="en-US" dirty="0"/>
              <a:t>Preprocessing for Some Methods:</a:t>
            </a:r>
          </a:p>
          <a:p>
            <a:pPr lvl="1"/>
            <a:r>
              <a:rPr lang="en-US" dirty="0" smtClean="0"/>
              <a:t>Preprocessing </a:t>
            </a:r>
            <a:r>
              <a:rPr lang="en-US" dirty="0"/>
              <a:t>step for methods like </a:t>
            </a:r>
            <a:r>
              <a:rPr lang="en-US" dirty="0" err="1"/>
              <a:t>ELEmbeddings</a:t>
            </a:r>
            <a:r>
              <a:rPr lang="en-US" dirty="0"/>
              <a:t>, </a:t>
            </a:r>
            <a:r>
              <a:rPr lang="en-US" dirty="0" err="1"/>
              <a:t>ELBoxEmbeddings</a:t>
            </a:r>
            <a:r>
              <a:rPr lang="en-US" dirty="0"/>
              <a:t>, and Box2EL.</a:t>
            </a:r>
          </a:p>
          <a:p>
            <a:pPr lvl="1"/>
            <a:r>
              <a:rPr lang="en-US" dirty="0" smtClean="0"/>
              <a:t>Preprocessing </a:t>
            </a:r>
            <a:r>
              <a:rPr lang="en-US" dirty="0"/>
              <a:t>involves grouping axioms into common structural patterns, as seen in FALCON.</a:t>
            </a:r>
          </a:p>
        </p:txBody>
      </p:sp>
    </p:spTree>
    <p:extLst>
      <p:ext uri="{BB962C8B-B14F-4D97-AF65-F5344CB8AC3E}">
        <p14:creationId xmlns:p14="http://schemas.microsoft.com/office/powerpoint/2010/main" val="941204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mOWL</a:t>
            </a:r>
            <a:endParaRPr lang="el-GR" dirty="0"/>
          </a:p>
        </p:txBody>
      </p:sp>
      <p:sp>
        <p:nvSpPr>
          <p:cNvPr id="3" name="Content Placeholder 2"/>
          <p:cNvSpPr>
            <a:spLocks noGrp="1"/>
          </p:cNvSpPr>
          <p:nvPr>
            <p:ph idx="1"/>
          </p:nvPr>
        </p:nvSpPr>
        <p:spPr/>
        <p:txBody>
          <a:bodyPr/>
          <a:lstStyle/>
          <a:p>
            <a:r>
              <a:rPr lang="en-US" dirty="0"/>
              <a:t>provides methods to access biomedical databases that rely on ontologies for annotation.</a:t>
            </a:r>
          </a:p>
          <a:p>
            <a:r>
              <a:rPr lang="en-US" dirty="0" smtClean="0"/>
              <a:t>Implement </a:t>
            </a:r>
            <a:r>
              <a:rPr lang="en-US" dirty="0"/>
              <a:t>ontology embedding methods that map information from formal knowledge bases and ontologies into vector spaces.</a:t>
            </a:r>
          </a:p>
          <a:p>
            <a:r>
              <a:rPr lang="en-US" dirty="0"/>
              <a:t>Preserve properties and relations in ontologies.</a:t>
            </a:r>
          </a:p>
          <a:p>
            <a:r>
              <a:rPr lang="en-US" dirty="0"/>
              <a:t>Provide methods for similarity computation, deductive inference, and zero-shot learning using these </a:t>
            </a:r>
            <a:r>
              <a:rPr lang="en-US" dirty="0" err="1"/>
              <a:t>embeddings</a:t>
            </a:r>
            <a:r>
              <a:rPr lang="en-US" dirty="0" smtClean="0"/>
              <a:t>.</a:t>
            </a:r>
          </a:p>
          <a:p>
            <a:r>
              <a:rPr lang="en-US" dirty="0" smtClean="0"/>
              <a:t>developed </a:t>
            </a:r>
            <a:r>
              <a:rPr lang="en-US" dirty="0"/>
              <a:t>to provide a standardized framework to use the already existing methods and to ease the development of new ones</a:t>
            </a:r>
            <a:r>
              <a:rPr lang="en-US" dirty="0" smtClean="0"/>
              <a:t>.</a:t>
            </a:r>
            <a:endParaRPr lang="en-US" dirty="0"/>
          </a:p>
        </p:txBody>
      </p:sp>
    </p:spTree>
    <p:extLst>
      <p:ext uri="{BB962C8B-B14F-4D97-AF65-F5344CB8AC3E}">
        <p14:creationId xmlns:p14="http://schemas.microsoft.com/office/powerpoint/2010/main" val="15085778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8" y="1123837"/>
            <a:ext cx="3126385" cy="4601183"/>
          </a:xfrm>
        </p:spPr>
        <p:txBody>
          <a:bodyPr/>
          <a:lstStyle/>
          <a:p>
            <a:r>
              <a:rPr lang="en-US" dirty="0" err="1"/>
              <a:t>mOWL</a:t>
            </a:r>
            <a:r>
              <a:rPr lang="en-US" dirty="0"/>
              <a:t>: Ontology Transformation: </a:t>
            </a:r>
            <a:r>
              <a:rPr lang="en-US" i="1" dirty="0" smtClean="0"/>
              <a:t>Text</a:t>
            </a:r>
            <a:endParaRPr lang="el-GR" i="1" dirty="0"/>
          </a:p>
        </p:txBody>
      </p:sp>
      <p:sp>
        <p:nvSpPr>
          <p:cNvPr id="3" name="Content Placeholder 2"/>
          <p:cNvSpPr>
            <a:spLocks noGrp="1"/>
          </p:cNvSpPr>
          <p:nvPr>
            <p:ph idx="1"/>
          </p:nvPr>
        </p:nvSpPr>
        <p:spPr/>
        <p:txBody>
          <a:bodyPr/>
          <a:lstStyle/>
          <a:p>
            <a:pPr marL="0" indent="0">
              <a:buNone/>
            </a:pPr>
            <a:r>
              <a:rPr lang="en-US" dirty="0" smtClean="0"/>
              <a:t>Onto2Vec:</a:t>
            </a:r>
          </a:p>
          <a:p>
            <a:pPr lvl="1"/>
            <a:r>
              <a:rPr lang="en-US" dirty="0" smtClean="0"/>
              <a:t>Utilizes syntactic information of ontologies as sentences.</a:t>
            </a:r>
          </a:p>
          <a:p>
            <a:pPr lvl="1"/>
            <a:r>
              <a:rPr lang="en-US" dirty="0" smtClean="0"/>
              <a:t>Incorporates </a:t>
            </a:r>
            <a:r>
              <a:rPr lang="en-US" dirty="0"/>
              <a:t>reasoning for data augmentation.</a:t>
            </a:r>
          </a:p>
          <a:p>
            <a:pPr lvl="1"/>
            <a:r>
              <a:rPr lang="en-US" dirty="0" smtClean="0"/>
              <a:t>Applied </a:t>
            </a:r>
            <a:r>
              <a:rPr lang="en-US" dirty="0"/>
              <a:t>to protein-protein interaction.</a:t>
            </a:r>
          </a:p>
          <a:p>
            <a:r>
              <a:rPr lang="en-US" dirty="0"/>
              <a:t>Input and Output:</a:t>
            </a:r>
          </a:p>
          <a:p>
            <a:pPr lvl="1"/>
            <a:r>
              <a:rPr lang="en-US" dirty="0" smtClean="0"/>
              <a:t>OWL </a:t>
            </a:r>
            <a:r>
              <a:rPr lang="en-US" dirty="0"/>
              <a:t>ontology.</a:t>
            </a:r>
          </a:p>
          <a:p>
            <a:pPr lvl="1"/>
            <a:r>
              <a:rPr lang="en-US" dirty="0" smtClean="0"/>
              <a:t>Numerical </a:t>
            </a:r>
            <a:r>
              <a:rPr lang="en-US" dirty="0"/>
              <a:t>representations in </a:t>
            </a:r>
            <a:r>
              <a:rPr lang="en-US" dirty="0" err="1" smtClean="0"/>
              <a:t>ℝ</a:t>
            </a:r>
            <a:r>
              <a:rPr lang="en-US" baseline="30000" dirty="0" err="1" smtClean="0"/>
              <a:t>n</a:t>
            </a:r>
            <a:r>
              <a:rPr lang="en-US" dirty="0" smtClean="0"/>
              <a:t> </a:t>
            </a:r>
            <a:r>
              <a:rPr lang="en-US" dirty="0"/>
              <a:t>of ontology entities.</a:t>
            </a:r>
          </a:p>
          <a:p>
            <a:r>
              <a:rPr lang="en-US" dirty="0"/>
              <a:t>Process:</a:t>
            </a:r>
          </a:p>
          <a:p>
            <a:pPr lvl="1"/>
            <a:r>
              <a:rPr lang="en-US" dirty="0"/>
              <a:t>Reasoning over the ontology to generate more axioms.</a:t>
            </a:r>
          </a:p>
          <a:p>
            <a:pPr lvl="1"/>
            <a:r>
              <a:rPr lang="en-US" dirty="0"/>
              <a:t>Generation of sentences from the ontology axioms.</a:t>
            </a:r>
          </a:p>
          <a:p>
            <a:pPr lvl="1"/>
            <a:r>
              <a:rPr lang="en-US" dirty="0"/>
              <a:t>Processing the sentences using Word2Vec.</a:t>
            </a:r>
          </a:p>
          <a:p>
            <a:pPr lvl="1"/>
            <a:r>
              <a:rPr lang="en-US" dirty="0"/>
              <a:t>Outputting Word2Vec representations.</a:t>
            </a:r>
          </a:p>
          <a:p>
            <a:pPr marL="0" indent="0">
              <a:buNone/>
            </a:pPr>
            <a:endParaRPr lang="en-US" dirty="0"/>
          </a:p>
        </p:txBody>
      </p:sp>
    </p:spTree>
    <p:extLst>
      <p:ext uri="{BB962C8B-B14F-4D97-AF65-F5344CB8AC3E}">
        <p14:creationId xmlns:p14="http://schemas.microsoft.com/office/powerpoint/2010/main" val="2355640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8" y="1123837"/>
            <a:ext cx="3126385" cy="4601183"/>
          </a:xfrm>
        </p:spPr>
        <p:txBody>
          <a:bodyPr/>
          <a:lstStyle/>
          <a:p>
            <a:r>
              <a:rPr lang="en-US" dirty="0" err="1"/>
              <a:t>mOWL</a:t>
            </a:r>
            <a:r>
              <a:rPr lang="en-US" dirty="0"/>
              <a:t>: Ontology Transformation: </a:t>
            </a:r>
            <a:r>
              <a:rPr lang="en-US" i="1" dirty="0" smtClean="0"/>
              <a:t>Axioms</a:t>
            </a:r>
            <a:endParaRPr lang="el-GR" i="1" dirty="0"/>
          </a:p>
        </p:txBody>
      </p:sp>
      <p:sp>
        <p:nvSpPr>
          <p:cNvPr id="3" name="Content Placeholder 2"/>
          <p:cNvSpPr>
            <a:spLocks noGrp="1"/>
          </p:cNvSpPr>
          <p:nvPr>
            <p:ph idx="1"/>
          </p:nvPr>
        </p:nvSpPr>
        <p:spPr/>
        <p:txBody>
          <a:bodyPr/>
          <a:lstStyle/>
          <a:p>
            <a:r>
              <a:rPr lang="en-US" dirty="0"/>
              <a:t>Normalization:</a:t>
            </a:r>
          </a:p>
          <a:p>
            <a:pPr lvl="1"/>
            <a:r>
              <a:rPr lang="en-US" dirty="0"/>
              <a:t>Applied by methods such as </a:t>
            </a:r>
            <a:r>
              <a:rPr lang="en-US" dirty="0" err="1"/>
              <a:t>ELEmbeddings</a:t>
            </a:r>
            <a:r>
              <a:rPr lang="en-US" dirty="0"/>
              <a:t> and </a:t>
            </a:r>
            <a:r>
              <a:rPr lang="en-US" dirty="0" err="1"/>
              <a:t>ELBoxEmbeddings</a:t>
            </a:r>
            <a:r>
              <a:rPr lang="en-US" dirty="0"/>
              <a:t>.</a:t>
            </a:r>
          </a:p>
          <a:p>
            <a:pPr lvl="1"/>
            <a:r>
              <a:rPr lang="en-US" dirty="0" smtClean="0"/>
              <a:t>Involves </a:t>
            </a:r>
            <a:r>
              <a:rPr lang="en-US" dirty="0"/>
              <a:t>standardizing the axioms or ontological structures to a common format or representation.</a:t>
            </a:r>
          </a:p>
          <a:p>
            <a:r>
              <a:rPr lang="en-US" dirty="0"/>
              <a:t>Grouping into Common Structural Patterns:</a:t>
            </a:r>
          </a:p>
          <a:p>
            <a:pPr lvl="1"/>
            <a:r>
              <a:rPr lang="en-US" dirty="0"/>
              <a:t>Applied by the FALCON method.</a:t>
            </a:r>
          </a:p>
          <a:p>
            <a:pPr lvl="1"/>
            <a:r>
              <a:rPr lang="en-US" dirty="0" smtClean="0"/>
              <a:t>Involves </a:t>
            </a:r>
            <a:r>
              <a:rPr lang="en-US" dirty="0"/>
              <a:t>organizing axioms into groups based on shared structural patterns or characteristics</a:t>
            </a:r>
            <a:r>
              <a:rPr lang="en-US" dirty="0" smtClean="0"/>
              <a:t>.</a:t>
            </a:r>
            <a:endParaRPr lang="en-US" dirty="0"/>
          </a:p>
        </p:txBody>
      </p:sp>
    </p:spTree>
    <p:extLst>
      <p:ext uri="{BB962C8B-B14F-4D97-AF65-F5344CB8AC3E}">
        <p14:creationId xmlns:p14="http://schemas.microsoft.com/office/powerpoint/2010/main" val="24485514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DL – Description Logics</a:t>
            </a:r>
            <a:endParaRPr lang="el-GR" dirty="0"/>
          </a:p>
        </p:txBody>
      </p:sp>
      <p:sp>
        <p:nvSpPr>
          <p:cNvPr id="3" name="Content Placeholder 2"/>
          <p:cNvSpPr>
            <a:spLocks noGrp="1"/>
          </p:cNvSpPr>
          <p:nvPr>
            <p:ph idx="1"/>
          </p:nvPr>
        </p:nvSpPr>
        <p:spPr/>
        <p:txBody>
          <a:bodyPr/>
          <a:lstStyle/>
          <a:p>
            <a:r>
              <a:rPr lang="en-US" dirty="0"/>
              <a:t>Ontology Axioms Division:</a:t>
            </a:r>
          </a:p>
          <a:p>
            <a:pPr lvl="1"/>
            <a:r>
              <a:rPr lang="en-US" dirty="0" err="1"/>
              <a:t>ABox</a:t>
            </a:r>
            <a:r>
              <a:rPr lang="en-US" dirty="0"/>
              <a:t>: Assertions of the world.</a:t>
            </a:r>
          </a:p>
          <a:p>
            <a:pPr lvl="2"/>
            <a:r>
              <a:rPr lang="en-US" dirty="0"/>
              <a:t>Example: Father(John), </a:t>
            </a:r>
            <a:r>
              <a:rPr lang="en-US" dirty="0" err="1"/>
              <a:t>hasChild</a:t>
            </a:r>
            <a:r>
              <a:rPr lang="en-US" dirty="0"/>
              <a:t>(John, Mary).</a:t>
            </a:r>
          </a:p>
          <a:p>
            <a:pPr lvl="1"/>
            <a:r>
              <a:rPr lang="en-US" dirty="0" err="1"/>
              <a:t>TBox</a:t>
            </a:r>
            <a:r>
              <a:rPr lang="en-US" dirty="0"/>
              <a:t>: Concept descriptions.</a:t>
            </a:r>
          </a:p>
          <a:p>
            <a:pPr lvl="2"/>
            <a:r>
              <a:rPr lang="en-US" dirty="0"/>
              <a:t>Example: Mother </a:t>
            </a:r>
            <a:r>
              <a:rPr lang="en-US" dirty="0" err="1"/>
              <a:t>subClassOf</a:t>
            </a:r>
            <a:r>
              <a:rPr lang="en-US" dirty="0"/>
              <a:t> Person.</a:t>
            </a:r>
          </a:p>
          <a:p>
            <a:r>
              <a:rPr lang="en-US" dirty="0"/>
              <a:t>Description Logics Overview:</a:t>
            </a:r>
          </a:p>
          <a:p>
            <a:pPr lvl="1"/>
            <a:r>
              <a:rPr lang="en-US" dirty="0" err="1"/>
              <a:t>TBox</a:t>
            </a:r>
            <a:r>
              <a:rPr lang="en-US" dirty="0"/>
              <a:t>: Axioms pertaining to the terminology of the domain (classes).</a:t>
            </a:r>
          </a:p>
          <a:p>
            <a:pPr lvl="1"/>
            <a:r>
              <a:rPr lang="en-US" dirty="0" err="1"/>
              <a:t>ABox</a:t>
            </a:r>
            <a:r>
              <a:rPr lang="en-US" dirty="0"/>
              <a:t>: Axioms stating facts (assertions) about the world.</a:t>
            </a:r>
          </a:p>
          <a:p>
            <a:pPr lvl="1"/>
            <a:r>
              <a:rPr lang="en-US" dirty="0" err="1"/>
              <a:t>RBox</a:t>
            </a:r>
            <a:r>
              <a:rPr lang="en-US" dirty="0"/>
              <a:t>: Axioms holding for relations.</a:t>
            </a:r>
          </a:p>
          <a:p>
            <a:pPr lvl="1"/>
            <a:r>
              <a:rPr lang="en-US" dirty="0"/>
              <a:t>Reasoning: Deriving implicitly represented knowledge (e.g., </a:t>
            </a:r>
            <a:r>
              <a:rPr lang="en-US" dirty="0" err="1"/>
              <a:t>subsumption</a:t>
            </a:r>
            <a:r>
              <a:rPr lang="en-US" dirty="0"/>
              <a:t>).</a:t>
            </a:r>
          </a:p>
          <a:p>
            <a:pPr lvl="1"/>
            <a:r>
              <a:rPr lang="en-US" dirty="0"/>
              <a:t>Note: A "knowledge graph" </a:t>
            </a:r>
            <a:r>
              <a:rPr lang="en-US" dirty="0" err="1" smtClean="0"/>
              <a:t>compises</a:t>
            </a:r>
            <a:r>
              <a:rPr lang="en-US" dirty="0" smtClean="0"/>
              <a:t> </a:t>
            </a:r>
            <a:r>
              <a:rPr lang="en-US" dirty="0" err="1"/>
              <a:t>ABox</a:t>
            </a:r>
            <a:r>
              <a:rPr lang="en-US" dirty="0"/>
              <a:t> + </a:t>
            </a:r>
            <a:r>
              <a:rPr lang="en-US" dirty="0" err="1"/>
              <a:t>RBox</a:t>
            </a:r>
            <a:r>
              <a:rPr lang="en-US" dirty="0"/>
              <a:t>.</a:t>
            </a:r>
          </a:p>
        </p:txBody>
      </p:sp>
    </p:spTree>
    <p:extLst>
      <p:ext uri="{BB962C8B-B14F-4D97-AF65-F5344CB8AC3E}">
        <p14:creationId xmlns:p14="http://schemas.microsoft.com/office/powerpoint/2010/main" val="922229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DL – Description Logics</a:t>
            </a:r>
            <a:endParaRPr lang="el-GR" dirty="0"/>
          </a:p>
        </p:txBody>
      </p:sp>
      <p:pic>
        <p:nvPicPr>
          <p:cNvPr id="4" name="Picture 3"/>
          <p:cNvPicPr>
            <a:picLocks noChangeAspect="1"/>
          </p:cNvPicPr>
          <p:nvPr/>
        </p:nvPicPr>
        <p:blipFill>
          <a:blip r:embed="rId2"/>
          <a:stretch>
            <a:fillRect/>
          </a:stretch>
        </p:blipFill>
        <p:spPr>
          <a:xfrm>
            <a:off x="3869268" y="1625727"/>
            <a:ext cx="8067675" cy="3752850"/>
          </a:xfrm>
          <a:prstGeom prst="rect">
            <a:avLst/>
          </a:prstGeom>
        </p:spPr>
      </p:pic>
    </p:spTree>
    <p:extLst>
      <p:ext uri="{BB962C8B-B14F-4D97-AF65-F5344CB8AC3E}">
        <p14:creationId xmlns:p14="http://schemas.microsoft.com/office/powerpoint/2010/main" val="24485449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Ontologies &amp; ML</a:t>
            </a:r>
            <a:endParaRPr lang="el-GR" dirty="0"/>
          </a:p>
        </p:txBody>
      </p:sp>
      <p:sp>
        <p:nvSpPr>
          <p:cNvPr id="3" name="Content Placeholder 2"/>
          <p:cNvSpPr>
            <a:spLocks noGrp="1"/>
          </p:cNvSpPr>
          <p:nvPr>
            <p:ph idx="1"/>
          </p:nvPr>
        </p:nvSpPr>
        <p:spPr/>
        <p:txBody>
          <a:bodyPr/>
          <a:lstStyle/>
          <a:p>
            <a:r>
              <a:rPr lang="en-US" dirty="0" smtClean="0"/>
              <a:t>Various </a:t>
            </a:r>
            <a:r>
              <a:rPr lang="en-US" dirty="0"/>
              <a:t>approaches exist for incorporating ontologies into machine learning models.</a:t>
            </a:r>
          </a:p>
          <a:p>
            <a:r>
              <a:rPr lang="en-US" dirty="0"/>
              <a:t>Syntactic Approach:</a:t>
            </a:r>
          </a:p>
          <a:p>
            <a:pPr lvl="1"/>
            <a:r>
              <a:rPr lang="en-US" dirty="0" smtClean="0"/>
              <a:t>Treat </a:t>
            </a:r>
            <a:r>
              <a:rPr lang="en-US" dirty="0"/>
              <a:t>axioms as "sentences" and utilize language models for analysis.</a:t>
            </a:r>
          </a:p>
          <a:p>
            <a:r>
              <a:rPr lang="en-US" dirty="0"/>
              <a:t>Graph-based Approach:</a:t>
            </a:r>
          </a:p>
          <a:p>
            <a:pPr lvl="1"/>
            <a:r>
              <a:rPr lang="en-US" dirty="0" smtClean="0"/>
              <a:t>Treat </a:t>
            </a:r>
            <a:r>
              <a:rPr lang="en-US" dirty="0"/>
              <a:t>ontologies as graphs, similar to semantic similarity calculations.</a:t>
            </a:r>
          </a:p>
          <a:p>
            <a:r>
              <a:rPr lang="en-US" dirty="0"/>
              <a:t>Model-theoretic Approach:</a:t>
            </a:r>
          </a:p>
          <a:p>
            <a:pPr lvl="1"/>
            <a:r>
              <a:rPr lang="en-US" dirty="0" smtClean="0"/>
              <a:t>Encode </a:t>
            </a:r>
            <a:r>
              <a:rPr lang="en-US" dirty="0"/>
              <a:t>model-theoretic semantics into optimization processes for machine learning</a:t>
            </a:r>
            <a:r>
              <a:rPr lang="en-US" dirty="0" smtClean="0"/>
              <a:t>.</a:t>
            </a:r>
            <a:endParaRPr lang="en-US" dirty="0"/>
          </a:p>
        </p:txBody>
      </p:sp>
    </p:spTree>
    <p:extLst>
      <p:ext uri="{BB962C8B-B14F-4D97-AF65-F5344CB8AC3E}">
        <p14:creationId xmlns:p14="http://schemas.microsoft.com/office/powerpoint/2010/main" val="3661687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&amp; ML</a:t>
            </a:r>
            <a:endParaRPr lang="el-GR" dirty="0"/>
          </a:p>
        </p:txBody>
      </p:sp>
      <p:sp>
        <p:nvSpPr>
          <p:cNvPr id="3" name="Content Placeholder 2"/>
          <p:cNvSpPr>
            <a:spLocks noGrp="1"/>
          </p:cNvSpPr>
          <p:nvPr>
            <p:ph idx="1"/>
          </p:nvPr>
        </p:nvSpPr>
        <p:spPr>
          <a:xfrm>
            <a:off x="3869268" y="834886"/>
            <a:ext cx="7315200" cy="4890134"/>
          </a:xfrm>
        </p:spPr>
        <p:txBody>
          <a:bodyPr>
            <a:normAutofit/>
          </a:bodyPr>
          <a:lstStyle/>
          <a:p>
            <a:r>
              <a:rPr lang="en-US" dirty="0"/>
              <a:t>Ontology Transformation into Graph:</a:t>
            </a:r>
          </a:p>
          <a:p>
            <a:pPr lvl="1"/>
            <a:r>
              <a:rPr lang="en-US" dirty="0" smtClean="0"/>
              <a:t>Ontologies </a:t>
            </a:r>
            <a:r>
              <a:rPr lang="en-US" dirty="0"/>
              <a:t>are transformed into graphs for machine learning applications.</a:t>
            </a:r>
          </a:p>
          <a:p>
            <a:r>
              <a:rPr lang="en-US" dirty="0"/>
              <a:t>Graphs as Input for Machine Learning:</a:t>
            </a:r>
          </a:p>
          <a:p>
            <a:pPr lvl="1"/>
            <a:r>
              <a:rPr lang="en-US" dirty="0" smtClean="0"/>
              <a:t>Graphs </a:t>
            </a:r>
            <a:r>
              <a:rPr lang="en-US" dirty="0"/>
              <a:t>serve as input data for machine learning models.</a:t>
            </a:r>
          </a:p>
          <a:p>
            <a:r>
              <a:rPr lang="en-US" dirty="0" err="1"/>
              <a:t>mOWL</a:t>
            </a:r>
            <a:r>
              <a:rPr lang="en-US" dirty="0"/>
              <a:t> Embedding Support:</a:t>
            </a:r>
          </a:p>
          <a:p>
            <a:pPr lvl="1"/>
            <a:r>
              <a:rPr lang="en-US" dirty="0" err="1" smtClean="0"/>
              <a:t>mOWL</a:t>
            </a:r>
            <a:r>
              <a:rPr lang="en-US" dirty="0" smtClean="0"/>
              <a:t> </a:t>
            </a:r>
            <a:r>
              <a:rPr lang="en-US" dirty="0"/>
              <a:t>supports two methods for embedding graphs:</a:t>
            </a:r>
          </a:p>
          <a:p>
            <a:pPr lvl="2"/>
            <a:r>
              <a:rPr lang="en-US" dirty="0"/>
              <a:t>Random-walk based </a:t>
            </a:r>
            <a:r>
              <a:rPr lang="en-US" dirty="0" err="1"/>
              <a:t>embeddings</a:t>
            </a:r>
            <a:r>
              <a:rPr lang="en-US" dirty="0"/>
              <a:t>.</a:t>
            </a:r>
          </a:p>
          <a:p>
            <a:pPr lvl="2"/>
            <a:r>
              <a:rPr lang="en-US" dirty="0"/>
              <a:t>Knowledge Graph Embedding (KGE) models.</a:t>
            </a:r>
          </a:p>
          <a:p>
            <a:endParaRPr lang="en-US" dirty="0"/>
          </a:p>
        </p:txBody>
      </p:sp>
    </p:spTree>
    <p:extLst>
      <p:ext uri="{BB962C8B-B14F-4D97-AF65-F5344CB8AC3E}">
        <p14:creationId xmlns:p14="http://schemas.microsoft.com/office/powerpoint/2010/main" val="4002684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Embedding with random walks</a:t>
            </a:r>
            <a:endParaRPr lang="el-GR" dirty="0"/>
          </a:p>
        </p:txBody>
      </p:sp>
      <p:sp>
        <p:nvSpPr>
          <p:cNvPr id="3" name="Content Placeholder 2"/>
          <p:cNvSpPr>
            <a:spLocks noGrp="1"/>
          </p:cNvSpPr>
          <p:nvPr>
            <p:ph idx="1"/>
          </p:nvPr>
        </p:nvSpPr>
        <p:spPr>
          <a:xfrm>
            <a:off x="3869268" y="834887"/>
            <a:ext cx="7315200" cy="2822714"/>
          </a:xfrm>
        </p:spPr>
        <p:txBody>
          <a:bodyPr/>
          <a:lstStyle/>
          <a:p>
            <a:r>
              <a:rPr lang="en-US" dirty="0" smtClean="0"/>
              <a:t>Generated sentences become input in a language processing model: </a:t>
            </a:r>
          </a:p>
          <a:p>
            <a:pPr lvl="1"/>
            <a:r>
              <a:rPr lang="en-US" dirty="0" smtClean="0"/>
              <a:t>Word2Vec </a:t>
            </a:r>
          </a:p>
          <a:p>
            <a:pPr lvl="1"/>
            <a:r>
              <a:rPr lang="en-US" dirty="0" smtClean="0"/>
              <a:t>Transformers</a:t>
            </a:r>
          </a:p>
          <a:p>
            <a:r>
              <a:rPr lang="en-US" dirty="0"/>
              <a:t>Word2Vec </a:t>
            </a:r>
            <a:r>
              <a:rPr lang="en-US" dirty="0" err="1"/>
              <a:t>embeddings</a:t>
            </a:r>
            <a:r>
              <a:rPr lang="en-US" dirty="0"/>
              <a:t> preserve </a:t>
            </a:r>
            <a:r>
              <a:rPr lang="en-US" dirty="0" smtClean="0"/>
              <a:t>co-occurrence</a:t>
            </a:r>
          </a:p>
          <a:p>
            <a:r>
              <a:rPr lang="en-US" dirty="0" smtClean="0"/>
              <a:t> </a:t>
            </a:r>
            <a:r>
              <a:rPr lang="en-US" dirty="0"/>
              <a:t>Generated </a:t>
            </a:r>
            <a:r>
              <a:rPr lang="en-US" dirty="0" err="1"/>
              <a:t>embeddings</a:t>
            </a:r>
            <a:r>
              <a:rPr lang="en-US" dirty="0"/>
              <a:t> </a:t>
            </a:r>
            <a:r>
              <a:rPr lang="en-US" dirty="0" smtClean="0"/>
              <a:t>compute </a:t>
            </a:r>
            <a:r>
              <a:rPr lang="en-US" dirty="0"/>
              <a:t>similarity between </a:t>
            </a:r>
            <a:r>
              <a:rPr lang="en-US" dirty="0" smtClean="0"/>
              <a:t>entities</a:t>
            </a:r>
          </a:p>
        </p:txBody>
      </p:sp>
      <p:pic>
        <p:nvPicPr>
          <p:cNvPr id="5" name="Picture 4"/>
          <p:cNvPicPr>
            <a:picLocks noChangeAspect="1"/>
          </p:cNvPicPr>
          <p:nvPr/>
        </p:nvPicPr>
        <p:blipFill>
          <a:blip r:embed="rId3"/>
          <a:stretch>
            <a:fillRect/>
          </a:stretch>
        </p:blipFill>
        <p:spPr>
          <a:xfrm>
            <a:off x="4440769" y="3402221"/>
            <a:ext cx="6214532" cy="3199651"/>
          </a:xfrm>
          <a:prstGeom prst="rect">
            <a:avLst/>
          </a:prstGeom>
        </p:spPr>
      </p:pic>
    </p:spTree>
    <p:extLst>
      <p:ext uri="{BB962C8B-B14F-4D97-AF65-F5344CB8AC3E}">
        <p14:creationId xmlns:p14="http://schemas.microsoft.com/office/powerpoint/2010/main" val="21659733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Ontology graph embedding methods</a:t>
            </a:r>
            <a:endParaRPr lang="el-GR" dirty="0"/>
          </a:p>
        </p:txBody>
      </p:sp>
      <p:pic>
        <p:nvPicPr>
          <p:cNvPr id="4" name="Picture 3"/>
          <p:cNvPicPr>
            <a:picLocks noChangeAspect="1"/>
          </p:cNvPicPr>
          <p:nvPr/>
        </p:nvPicPr>
        <p:blipFill>
          <a:blip r:embed="rId3"/>
          <a:stretch>
            <a:fillRect/>
          </a:stretch>
        </p:blipFill>
        <p:spPr>
          <a:xfrm>
            <a:off x="3869268" y="2115879"/>
            <a:ext cx="7817998" cy="2617098"/>
          </a:xfrm>
          <a:prstGeom prst="rect">
            <a:avLst/>
          </a:prstGeom>
        </p:spPr>
      </p:pic>
    </p:spTree>
    <p:extLst>
      <p:ext uri="{BB962C8B-B14F-4D97-AF65-F5344CB8AC3E}">
        <p14:creationId xmlns:p14="http://schemas.microsoft.com/office/powerpoint/2010/main" val="22120115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KGE models</a:t>
            </a:r>
            <a:endParaRPr lang="el-GR" dirty="0"/>
          </a:p>
        </p:txBody>
      </p:sp>
      <p:sp>
        <p:nvSpPr>
          <p:cNvPr id="3" name="Content Placeholder 2"/>
          <p:cNvSpPr>
            <a:spLocks noGrp="1"/>
          </p:cNvSpPr>
          <p:nvPr>
            <p:ph idx="1"/>
          </p:nvPr>
        </p:nvSpPr>
        <p:spPr>
          <a:xfrm>
            <a:off x="3869268" y="834886"/>
            <a:ext cx="7315200" cy="4890133"/>
          </a:xfrm>
        </p:spPr>
        <p:txBody>
          <a:bodyPr/>
          <a:lstStyle/>
          <a:p>
            <a:r>
              <a:rPr lang="en-US" dirty="0"/>
              <a:t>Graph Structure: Graphs consist of triples composed of head, relation, and tail entities.</a:t>
            </a:r>
          </a:p>
          <a:p>
            <a:r>
              <a:rPr lang="en-US" dirty="0" err="1"/>
              <a:t>TransE</a:t>
            </a:r>
            <a:r>
              <a:rPr lang="en-US" dirty="0"/>
              <a:t> Model: </a:t>
            </a:r>
            <a:r>
              <a:rPr lang="en-US" dirty="0" err="1"/>
              <a:t>TransE</a:t>
            </a:r>
            <a:r>
              <a:rPr lang="en-US" dirty="0"/>
              <a:t> is a translational Knowledge Graph Embedding (KGE) model.</a:t>
            </a:r>
          </a:p>
          <a:p>
            <a:r>
              <a:rPr lang="en-US" dirty="0"/>
              <a:t>Translational Models: Variations of </a:t>
            </a:r>
            <a:r>
              <a:rPr lang="en-US" dirty="0" err="1"/>
              <a:t>TransE</a:t>
            </a:r>
            <a:r>
              <a:rPr lang="en-US" dirty="0"/>
              <a:t> include </a:t>
            </a:r>
            <a:r>
              <a:rPr lang="en-US" dirty="0" err="1"/>
              <a:t>TransH</a:t>
            </a:r>
            <a:r>
              <a:rPr lang="en-US" dirty="0"/>
              <a:t>, </a:t>
            </a:r>
            <a:r>
              <a:rPr lang="en-US" dirty="0" err="1"/>
              <a:t>TransR</a:t>
            </a:r>
            <a:r>
              <a:rPr lang="en-US" dirty="0"/>
              <a:t>, and </a:t>
            </a:r>
            <a:r>
              <a:rPr lang="en-US" dirty="0" err="1"/>
              <a:t>TransD</a:t>
            </a:r>
            <a:r>
              <a:rPr lang="en-US" dirty="0"/>
              <a:t>.</a:t>
            </a:r>
          </a:p>
          <a:p>
            <a:r>
              <a:rPr lang="en-US" dirty="0"/>
              <a:t>Scoring: The score of a triple is determined by the distance function d(h, r, t) = ||h + r − t||, where lower scores indicate higher plausibility.</a:t>
            </a:r>
          </a:p>
          <a:p>
            <a:r>
              <a:rPr lang="en-US" dirty="0"/>
              <a:t>Positive and Negative Triples: d(h, r, t) represents the score of a positive triple, while d(h, r, t') represents the score of a negative triple</a:t>
            </a:r>
            <a:r>
              <a:rPr lang="en-US" dirty="0" smtClean="0"/>
              <a:t>.</a:t>
            </a:r>
            <a:endParaRPr lang="en-US" dirty="0"/>
          </a:p>
        </p:txBody>
      </p:sp>
    </p:spTree>
    <p:extLst>
      <p:ext uri="{BB962C8B-B14F-4D97-AF65-F5344CB8AC3E}">
        <p14:creationId xmlns:p14="http://schemas.microsoft.com/office/powerpoint/2010/main" val="31330979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KGE models</a:t>
            </a:r>
            <a:endParaRPr lang="el-GR" dirty="0"/>
          </a:p>
        </p:txBody>
      </p:sp>
      <p:sp>
        <p:nvSpPr>
          <p:cNvPr id="3" name="Content Placeholder 2"/>
          <p:cNvSpPr>
            <a:spLocks noGrp="1"/>
          </p:cNvSpPr>
          <p:nvPr>
            <p:ph idx="1"/>
          </p:nvPr>
        </p:nvSpPr>
        <p:spPr>
          <a:xfrm>
            <a:off x="3869268" y="834886"/>
            <a:ext cx="7315200" cy="4890133"/>
          </a:xfrm>
        </p:spPr>
        <p:txBody>
          <a:bodyPr/>
          <a:lstStyle/>
          <a:p>
            <a:pPr marL="0" indent="0">
              <a:buNone/>
            </a:pPr>
            <a:r>
              <a:rPr lang="en-US" dirty="0"/>
              <a:t>We can use KGE models to predict new triples. </a:t>
            </a:r>
            <a:endParaRPr lang="en-US" dirty="0" smtClean="0"/>
          </a:p>
          <a:p>
            <a:r>
              <a:rPr lang="en-US" dirty="0" smtClean="0"/>
              <a:t>Axiom </a:t>
            </a:r>
            <a:r>
              <a:rPr lang="en-US" dirty="0"/>
              <a:t>to query: a = C ⊑ ∃R.D </a:t>
            </a:r>
            <a:endParaRPr lang="en-US" dirty="0" smtClean="0"/>
          </a:p>
          <a:p>
            <a:r>
              <a:rPr lang="en-US" dirty="0" smtClean="0"/>
              <a:t>Graph </a:t>
            </a:r>
            <a:r>
              <a:rPr lang="en-US" dirty="0"/>
              <a:t>representation: (C, R, D) </a:t>
            </a:r>
            <a:endParaRPr lang="en-US" dirty="0" smtClean="0"/>
          </a:p>
          <a:p>
            <a:r>
              <a:rPr lang="en-US" dirty="0" err="1" smtClean="0"/>
              <a:t>TransE</a:t>
            </a:r>
            <a:r>
              <a:rPr lang="en-US" dirty="0" smtClean="0"/>
              <a:t> </a:t>
            </a:r>
            <a:r>
              <a:rPr lang="en-US" dirty="0"/>
              <a:t>score: s = ||h + r − t|| </a:t>
            </a:r>
            <a:endParaRPr lang="en-US" dirty="0" smtClean="0"/>
          </a:p>
          <a:p>
            <a:r>
              <a:rPr lang="en-US" dirty="0" smtClean="0"/>
              <a:t>Score </a:t>
            </a:r>
            <a:r>
              <a:rPr lang="en-US" dirty="0"/>
              <a:t>s gives us the </a:t>
            </a:r>
            <a:r>
              <a:rPr lang="en-US" dirty="0" err="1"/>
              <a:t>plausability</a:t>
            </a:r>
            <a:r>
              <a:rPr lang="en-US" dirty="0"/>
              <a:t> of the axiom a to hold true.</a:t>
            </a:r>
          </a:p>
        </p:txBody>
      </p:sp>
    </p:spTree>
    <p:extLst>
      <p:ext uri="{BB962C8B-B14F-4D97-AF65-F5344CB8AC3E}">
        <p14:creationId xmlns:p14="http://schemas.microsoft.com/office/powerpoint/2010/main" val="2476049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mOWL</a:t>
            </a:r>
            <a:endParaRPr lang="el-GR" dirty="0"/>
          </a:p>
        </p:txBody>
      </p:sp>
      <p:sp>
        <p:nvSpPr>
          <p:cNvPr id="3" name="Content Placeholder 2"/>
          <p:cNvSpPr>
            <a:spLocks noGrp="1"/>
          </p:cNvSpPr>
          <p:nvPr>
            <p:ph idx="1"/>
          </p:nvPr>
        </p:nvSpPr>
        <p:spPr/>
        <p:txBody>
          <a:bodyPr>
            <a:normAutofit/>
          </a:bodyPr>
          <a:lstStyle/>
          <a:p>
            <a:r>
              <a:rPr lang="en-US" dirty="0" err="1"/>
              <a:t>mOWL</a:t>
            </a:r>
            <a:r>
              <a:rPr lang="en-US" dirty="0"/>
              <a:t> </a:t>
            </a:r>
            <a:r>
              <a:rPr lang="en-US" dirty="0" smtClean="0"/>
              <a:t>components for:</a:t>
            </a:r>
          </a:p>
          <a:p>
            <a:r>
              <a:rPr lang="en-US" dirty="0" smtClean="0"/>
              <a:t>Ontology </a:t>
            </a:r>
            <a:r>
              <a:rPr lang="en-US" dirty="0"/>
              <a:t>management, normalization, reasoning, and interfacing with the OWL API (</a:t>
            </a:r>
            <a:r>
              <a:rPr lang="en-US" dirty="0" err="1"/>
              <a:t>Horridge</a:t>
            </a:r>
            <a:r>
              <a:rPr lang="en-US" dirty="0"/>
              <a:t> and </a:t>
            </a:r>
            <a:r>
              <a:rPr lang="en-US" dirty="0" err="1"/>
              <a:t>Bechhofer</a:t>
            </a:r>
            <a:r>
              <a:rPr lang="en-US" dirty="0"/>
              <a:t>, 2011) and automated </a:t>
            </a:r>
            <a:r>
              <a:rPr lang="en-US" dirty="0" err="1"/>
              <a:t>reasoners</a:t>
            </a:r>
            <a:r>
              <a:rPr lang="en-US" dirty="0"/>
              <a:t>.</a:t>
            </a:r>
          </a:p>
          <a:p>
            <a:r>
              <a:rPr lang="en-US" dirty="0"/>
              <a:t>Ontology transformation, including methods for projecting ontologies into graphs, text corpora, or other formats used as precursors to machine learning.</a:t>
            </a:r>
          </a:p>
          <a:p>
            <a:r>
              <a:rPr lang="en-US" dirty="0"/>
              <a:t>Embedding generation by interfacing with the knowledge graph embedding library </a:t>
            </a:r>
            <a:r>
              <a:rPr lang="en-US" dirty="0" err="1"/>
              <a:t>PyKEEN</a:t>
            </a:r>
            <a:r>
              <a:rPr lang="en-US" dirty="0"/>
              <a:t> (Ali et al., 2021) and other approaches implemented in Python.</a:t>
            </a:r>
          </a:p>
          <a:p>
            <a:r>
              <a:rPr lang="en-US" dirty="0"/>
              <a:t>Embedding </a:t>
            </a:r>
            <a:r>
              <a:rPr lang="en-US" dirty="0" err="1"/>
              <a:t>postprocessing</a:t>
            </a:r>
            <a:r>
              <a:rPr lang="en-US" dirty="0"/>
              <a:t>, including axiom inference, node classification, evaluation, and visualization.</a:t>
            </a:r>
          </a:p>
        </p:txBody>
      </p:sp>
    </p:spTree>
    <p:extLst>
      <p:ext uri="{BB962C8B-B14F-4D97-AF65-F5344CB8AC3E}">
        <p14:creationId xmlns:p14="http://schemas.microsoft.com/office/powerpoint/2010/main" val="2915002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on KGE</a:t>
            </a:r>
            <a:endParaRPr lang="el-GR" dirty="0"/>
          </a:p>
        </p:txBody>
      </p:sp>
      <p:sp>
        <p:nvSpPr>
          <p:cNvPr id="3" name="Content Placeholder 2"/>
          <p:cNvSpPr>
            <a:spLocks noGrp="1"/>
          </p:cNvSpPr>
          <p:nvPr>
            <p:ph idx="1"/>
          </p:nvPr>
        </p:nvSpPr>
        <p:spPr/>
        <p:txBody>
          <a:bodyPr>
            <a:normAutofit/>
          </a:bodyPr>
          <a:lstStyle/>
          <a:p>
            <a:r>
              <a:rPr lang="en-US" dirty="0"/>
              <a:t>Graph-Based Learning:</a:t>
            </a:r>
          </a:p>
          <a:p>
            <a:pPr lvl="1"/>
            <a:r>
              <a:rPr lang="en-US" dirty="0"/>
              <a:t>Feature learning on </a:t>
            </a:r>
            <a:r>
              <a:rPr lang="en-US" dirty="0" smtClean="0"/>
              <a:t>graphs</a:t>
            </a:r>
          </a:p>
          <a:p>
            <a:pPr lvl="2"/>
            <a:r>
              <a:rPr lang="en-US" dirty="0" smtClean="0"/>
              <a:t>Iterated</a:t>
            </a:r>
          </a:p>
          <a:p>
            <a:pPr lvl="2"/>
            <a:r>
              <a:rPr lang="en-US" dirty="0" smtClean="0"/>
              <a:t>edge-labeled </a:t>
            </a:r>
            <a:r>
              <a:rPr lang="en-US" dirty="0"/>
              <a:t>random </a:t>
            </a:r>
            <a:r>
              <a:rPr lang="en-US" dirty="0" smtClean="0"/>
              <a:t>walk</a:t>
            </a:r>
            <a:endParaRPr lang="en-US" dirty="0"/>
          </a:p>
          <a:p>
            <a:pPr lvl="1"/>
            <a:r>
              <a:rPr lang="en-US" dirty="0"/>
              <a:t>Walks form sentences, sentences form a corpus.</a:t>
            </a:r>
          </a:p>
          <a:p>
            <a:pPr lvl="1"/>
            <a:r>
              <a:rPr lang="en-US" dirty="0"/>
              <a:t>Feature learning on corpus through Word2Vec or factorization of co-occurrence matrix.</a:t>
            </a:r>
          </a:p>
          <a:p>
            <a:r>
              <a:rPr lang="en-US" dirty="0"/>
              <a:t>RDF2Vec:</a:t>
            </a:r>
          </a:p>
          <a:p>
            <a:pPr lvl="1"/>
            <a:r>
              <a:rPr lang="en-US" dirty="0"/>
              <a:t>Tool for feature learning on RDF graphs.</a:t>
            </a:r>
          </a:p>
          <a:p>
            <a:pPr lvl="1"/>
            <a:r>
              <a:rPr lang="en-US" dirty="0"/>
              <a:t>Supports reasoning over ontologies.</a:t>
            </a:r>
          </a:p>
          <a:p>
            <a:pPr lvl="1"/>
            <a:r>
              <a:rPr lang="en-US" dirty="0"/>
              <a:t>GitHub Repository: https://</a:t>
            </a:r>
            <a:r>
              <a:rPr lang="en-US" dirty="0" smtClean="0"/>
              <a:t>github.com/bio-ontology-research-group/walking-rdf-and-owl</a:t>
            </a:r>
            <a:endParaRPr lang="en-US" dirty="0"/>
          </a:p>
        </p:txBody>
      </p:sp>
    </p:spTree>
    <p:extLst>
      <p:ext uri="{BB962C8B-B14F-4D97-AF65-F5344CB8AC3E}">
        <p14:creationId xmlns:p14="http://schemas.microsoft.com/office/powerpoint/2010/main" val="3706665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on KGE</a:t>
            </a:r>
            <a:endParaRPr lang="el-GR" dirty="0"/>
          </a:p>
        </p:txBody>
      </p:sp>
      <p:sp>
        <p:nvSpPr>
          <p:cNvPr id="3" name="Content Placeholder 2"/>
          <p:cNvSpPr>
            <a:spLocks noGrp="1"/>
          </p:cNvSpPr>
          <p:nvPr>
            <p:ph idx="1"/>
          </p:nvPr>
        </p:nvSpPr>
        <p:spPr/>
        <p:txBody>
          <a:bodyPr>
            <a:normAutofit/>
          </a:bodyPr>
          <a:lstStyle/>
          <a:p>
            <a:r>
              <a:rPr lang="en-US" dirty="0" smtClean="0"/>
              <a:t>Translational </a:t>
            </a:r>
            <a:r>
              <a:rPr lang="en-US" dirty="0"/>
              <a:t>Knowledge Graph </a:t>
            </a:r>
            <a:r>
              <a:rPr lang="en-US" dirty="0" err="1"/>
              <a:t>Embeddings</a:t>
            </a:r>
            <a:r>
              <a:rPr lang="en-US" dirty="0"/>
              <a:t>:</a:t>
            </a:r>
          </a:p>
          <a:p>
            <a:pPr lvl="1"/>
            <a:r>
              <a:rPr lang="en-US" dirty="0"/>
              <a:t>Models include </a:t>
            </a:r>
            <a:endParaRPr lang="en-US" dirty="0" smtClean="0"/>
          </a:p>
          <a:p>
            <a:pPr lvl="2"/>
            <a:r>
              <a:rPr lang="en-US" dirty="0" err="1" smtClean="0"/>
              <a:t>TransE</a:t>
            </a:r>
            <a:r>
              <a:rPr lang="en-US" dirty="0"/>
              <a:t>, </a:t>
            </a:r>
            <a:endParaRPr lang="en-US" dirty="0" smtClean="0"/>
          </a:p>
          <a:p>
            <a:pPr lvl="2"/>
            <a:r>
              <a:rPr lang="en-US" dirty="0" err="1" smtClean="0"/>
              <a:t>TransR</a:t>
            </a:r>
            <a:r>
              <a:rPr lang="en-US" dirty="0"/>
              <a:t>, </a:t>
            </a:r>
            <a:endParaRPr lang="en-US" dirty="0" smtClean="0"/>
          </a:p>
          <a:p>
            <a:pPr lvl="2"/>
            <a:r>
              <a:rPr lang="en-US" dirty="0" err="1" smtClean="0"/>
              <a:t>HolE</a:t>
            </a:r>
            <a:r>
              <a:rPr lang="en-US" dirty="0"/>
              <a:t>, etc.</a:t>
            </a:r>
          </a:p>
          <a:p>
            <a:pPr lvl="1"/>
            <a:r>
              <a:rPr lang="en-US" dirty="0"/>
              <a:t>Analogy- or translation-based </a:t>
            </a:r>
            <a:r>
              <a:rPr lang="en-US" dirty="0" err="1"/>
              <a:t>embeddings</a:t>
            </a:r>
            <a:r>
              <a:rPr lang="en-US" dirty="0"/>
              <a:t>.</a:t>
            </a:r>
          </a:p>
          <a:p>
            <a:pPr lvl="1"/>
            <a:r>
              <a:rPr lang="en-US" dirty="0"/>
              <a:t>GitHub Repository: </a:t>
            </a:r>
            <a:r>
              <a:rPr lang="en-US" dirty="0">
                <a:hlinkClick r:id="rId3"/>
              </a:rPr>
              <a:t>https://github.com/SmartDataAnalytics/PyKEEN</a:t>
            </a:r>
            <a:endParaRPr lang="en-US" dirty="0"/>
          </a:p>
          <a:p>
            <a:r>
              <a:rPr lang="en-US" dirty="0"/>
              <a:t>Graph Convolutional Neural Networks:</a:t>
            </a:r>
          </a:p>
          <a:p>
            <a:pPr lvl="1"/>
            <a:r>
              <a:rPr lang="en-US" dirty="0"/>
              <a:t>Utilized for learning representations of graphs.</a:t>
            </a:r>
          </a:p>
        </p:txBody>
      </p:sp>
    </p:spTree>
    <p:extLst>
      <p:ext uri="{BB962C8B-B14F-4D97-AF65-F5344CB8AC3E}">
        <p14:creationId xmlns:p14="http://schemas.microsoft.com/office/powerpoint/2010/main" val="10677577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Embeddings</a:t>
            </a:r>
            <a:endParaRPr lang="el-GR" dirty="0"/>
          </a:p>
        </p:txBody>
      </p:sp>
      <p:sp>
        <p:nvSpPr>
          <p:cNvPr id="3" name="Content Placeholder 2"/>
          <p:cNvSpPr>
            <a:spLocks noGrp="1"/>
          </p:cNvSpPr>
          <p:nvPr>
            <p:ph idx="1"/>
          </p:nvPr>
        </p:nvSpPr>
        <p:spPr/>
        <p:txBody>
          <a:bodyPr>
            <a:normAutofit lnSpcReduction="10000"/>
          </a:bodyPr>
          <a:lstStyle/>
          <a:p>
            <a:r>
              <a:rPr lang="en-US" dirty="0"/>
              <a:t>Useful Applications:</a:t>
            </a:r>
          </a:p>
          <a:p>
            <a:pPr lvl="1"/>
            <a:r>
              <a:rPr lang="en-US" dirty="0"/>
              <a:t>Edge prediction</a:t>
            </a:r>
          </a:p>
          <a:p>
            <a:pPr lvl="1"/>
            <a:r>
              <a:rPr lang="en-US" dirty="0"/>
              <a:t>Similarity computation</a:t>
            </a:r>
          </a:p>
          <a:p>
            <a:pPr lvl="1"/>
            <a:r>
              <a:rPr lang="en-US" dirty="0"/>
              <a:t>Clustering</a:t>
            </a:r>
          </a:p>
          <a:p>
            <a:pPr lvl="1"/>
            <a:r>
              <a:rPr lang="en-US" dirty="0"/>
              <a:t>Feature vectors</a:t>
            </a:r>
          </a:p>
          <a:p>
            <a:r>
              <a:rPr lang="en-US" dirty="0"/>
              <a:t>Supervised Learning:</a:t>
            </a:r>
          </a:p>
          <a:p>
            <a:pPr lvl="1"/>
            <a:r>
              <a:rPr lang="en-US" dirty="0"/>
              <a:t>Edge prediction using methods like SVM or ANN.</a:t>
            </a:r>
          </a:p>
          <a:p>
            <a:pPr lvl="1"/>
            <a:r>
              <a:rPr lang="en-US" dirty="0"/>
              <a:t>Minimization of RMSE for a set of true labels.</a:t>
            </a:r>
          </a:p>
          <a:p>
            <a:r>
              <a:rPr lang="en-US" dirty="0"/>
              <a:t>Unsupervised Learning:</a:t>
            </a:r>
          </a:p>
          <a:p>
            <a:pPr lvl="1"/>
            <a:r>
              <a:rPr lang="en-US" dirty="0"/>
              <a:t>Clustering</a:t>
            </a:r>
          </a:p>
          <a:p>
            <a:pPr lvl="1"/>
            <a:r>
              <a:rPr lang="en-US" dirty="0"/>
              <a:t>Similarity computation</a:t>
            </a:r>
          </a:p>
          <a:p>
            <a:pPr lvl="1"/>
            <a:r>
              <a:rPr lang="en-US" dirty="0"/>
              <a:t>Visualization</a:t>
            </a:r>
          </a:p>
          <a:p>
            <a:pPr lvl="1"/>
            <a:r>
              <a:rPr lang="en-US" dirty="0"/>
              <a:t>Cosine similarity for L2-normalized features.</a:t>
            </a:r>
          </a:p>
          <a:p>
            <a:r>
              <a:rPr lang="en-US" dirty="0"/>
              <a:t>Example:</a:t>
            </a:r>
          </a:p>
          <a:p>
            <a:pPr lvl="1"/>
            <a:r>
              <a:rPr lang="en-US" dirty="0"/>
              <a:t>Word2Vec </a:t>
            </a:r>
            <a:r>
              <a:rPr lang="en-US" dirty="0" err="1"/>
              <a:t>embeddings</a:t>
            </a:r>
            <a:r>
              <a:rPr lang="en-US" dirty="0"/>
              <a:t> capture similarity between co-occurrence vectors.</a:t>
            </a:r>
          </a:p>
        </p:txBody>
      </p:sp>
    </p:spTree>
    <p:extLst>
      <p:ext uri="{BB962C8B-B14F-4D97-AF65-F5344CB8AC3E}">
        <p14:creationId xmlns:p14="http://schemas.microsoft.com/office/powerpoint/2010/main" val="2589332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Translating </a:t>
            </a:r>
            <a:r>
              <a:rPr lang="en-US" dirty="0" err="1"/>
              <a:t>embeddings</a:t>
            </a:r>
            <a:r>
              <a:rPr lang="en-US" dirty="0"/>
              <a:t> - </a:t>
            </a:r>
            <a:r>
              <a:rPr lang="en-US" i="1" dirty="0" err="1"/>
              <a:t>TransE</a:t>
            </a:r>
            <a:r>
              <a:rPr lang="en-US" dirty="0"/>
              <a:t> </a:t>
            </a:r>
            <a:endParaRPr lang="el-GR" dirty="0"/>
          </a:p>
        </p:txBody>
      </p:sp>
      <p:pic>
        <p:nvPicPr>
          <p:cNvPr id="4" name="Picture 3"/>
          <p:cNvPicPr>
            <a:picLocks noChangeAspect="1"/>
          </p:cNvPicPr>
          <p:nvPr/>
        </p:nvPicPr>
        <p:blipFill>
          <a:blip r:embed="rId3"/>
          <a:stretch>
            <a:fillRect/>
          </a:stretch>
        </p:blipFill>
        <p:spPr>
          <a:xfrm>
            <a:off x="4483630" y="419671"/>
            <a:ext cx="6086475" cy="5762625"/>
          </a:xfrm>
          <a:prstGeom prst="rect">
            <a:avLst/>
          </a:prstGeom>
        </p:spPr>
      </p:pic>
    </p:spTree>
    <p:extLst>
      <p:ext uri="{BB962C8B-B14F-4D97-AF65-F5344CB8AC3E}">
        <p14:creationId xmlns:p14="http://schemas.microsoft.com/office/powerpoint/2010/main" val="12714041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a:t>
            </a:r>
            <a:r>
              <a:rPr lang="en-US" dirty="0" err="1" smtClean="0"/>
              <a:t>embeddings</a:t>
            </a:r>
            <a:r>
              <a:rPr lang="en-US" dirty="0" smtClean="0"/>
              <a:t> - </a:t>
            </a:r>
            <a:r>
              <a:rPr lang="en-US" i="1" dirty="0" err="1" smtClean="0"/>
              <a:t>TransE</a:t>
            </a:r>
            <a:r>
              <a:rPr lang="en-US" dirty="0" smtClean="0"/>
              <a:t> </a:t>
            </a:r>
            <a:endParaRPr lang="el-GR" dirty="0"/>
          </a:p>
        </p:txBody>
      </p:sp>
      <p:sp>
        <p:nvSpPr>
          <p:cNvPr id="3" name="Content Placeholder 2"/>
          <p:cNvSpPr>
            <a:spLocks noGrp="1"/>
          </p:cNvSpPr>
          <p:nvPr>
            <p:ph idx="1"/>
          </p:nvPr>
        </p:nvSpPr>
        <p:spPr/>
        <p:txBody>
          <a:bodyPr>
            <a:normAutofit/>
          </a:bodyPr>
          <a:lstStyle/>
          <a:p>
            <a:r>
              <a:rPr lang="en-US" dirty="0"/>
              <a:t>Methodology:</a:t>
            </a:r>
          </a:p>
          <a:p>
            <a:pPr lvl="1"/>
            <a:r>
              <a:rPr lang="en-US" dirty="0"/>
              <a:t>Graph-based embedding technique.</a:t>
            </a:r>
          </a:p>
          <a:p>
            <a:pPr lvl="1"/>
            <a:r>
              <a:rPr lang="en-US" dirty="0"/>
              <a:t>Well-suited for RDF and ontology graphs.</a:t>
            </a:r>
          </a:p>
          <a:p>
            <a:r>
              <a:rPr lang="en-US" dirty="0"/>
              <a:t>Limitations:</a:t>
            </a:r>
          </a:p>
          <a:p>
            <a:pPr lvl="1"/>
            <a:r>
              <a:rPr lang="en-US" dirty="0"/>
              <a:t>Supports only 1:1 relations.</a:t>
            </a:r>
          </a:p>
          <a:p>
            <a:pPr lvl="1"/>
            <a:r>
              <a:rPr lang="en-US" dirty="0"/>
              <a:t>Not suitable for hierarchies (1-N relations).</a:t>
            </a:r>
          </a:p>
          <a:p>
            <a:pPr lvl="1"/>
            <a:r>
              <a:rPr lang="en-US" dirty="0"/>
              <a:t>Not suitable for N-N relations.</a:t>
            </a:r>
          </a:p>
          <a:p>
            <a:pPr lvl="1"/>
            <a:r>
              <a:rPr lang="en-US" dirty="0"/>
              <a:t>Does not handle transitive, symmetric, or reflexive relations.</a:t>
            </a:r>
          </a:p>
        </p:txBody>
      </p:sp>
    </p:spTree>
    <p:extLst>
      <p:ext uri="{BB962C8B-B14F-4D97-AF65-F5344CB8AC3E}">
        <p14:creationId xmlns:p14="http://schemas.microsoft.com/office/powerpoint/2010/main" val="5107315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Similarity in KG</a:t>
            </a:r>
            <a:endParaRPr lang="el-GR" dirty="0"/>
          </a:p>
        </p:txBody>
      </p:sp>
      <p:sp>
        <p:nvSpPr>
          <p:cNvPr id="3" name="Content Placeholder 2"/>
          <p:cNvSpPr>
            <a:spLocks noGrp="1"/>
          </p:cNvSpPr>
          <p:nvPr>
            <p:ph idx="1"/>
          </p:nvPr>
        </p:nvSpPr>
        <p:spPr/>
        <p:txBody>
          <a:bodyPr>
            <a:normAutofit/>
          </a:bodyPr>
          <a:lstStyle/>
          <a:p>
            <a:r>
              <a:rPr lang="en-US" dirty="0"/>
              <a:t>Shortest Path:</a:t>
            </a:r>
          </a:p>
          <a:p>
            <a:pPr lvl="1"/>
            <a:r>
              <a:rPr lang="en-US" dirty="0"/>
              <a:t>Applicable to arbitrary knowledge graphs.</a:t>
            </a:r>
          </a:p>
          <a:p>
            <a:pPr lvl="1"/>
            <a:r>
              <a:rPr lang="en-US" dirty="0"/>
              <a:t>Limitations: Does not capture similarity well over all edge types (e.g., </a:t>
            </a:r>
            <a:r>
              <a:rPr lang="en-US" dirty="0" err="1"/>
              <a:t>disjointWith</a:t>
            </a:r>
            <a:r>
              <a:rPr lang="en-US" dirty="0"/>
              <a:t>, </a:t>
            </a:r>
            <a:r>
              <a:rPr lang="en-US" dirty="0" err="1"/>
              <a:t>differentFrom</a:t>
            </a:r>
            <a:r>
              <a:rPr lang="en-US" dirty="0"/>
              <a:t>, opposite-of, etc.).</a:t>
            </a:r>
          </a:p>
          <a:p>
            <a:r>
              <a:rPr lang="en-US" dirty="0"/>
              <a:t>Random Walk:</a:t>
            </a:r>
          </a:p>
          <a:p>
            <a:pPr lvl="1"/>
            <a:r>
              <a:rPr lang="en-US" dirty="0"/>
              <a:t>With or without restart.</a:t>
            </a:r>
          </a:p>
          <a:p>
            <a:pPr lvl="1"/>
            <a:r>
              <a:rPr lang="en-US" dirty="0"/>
              <a:t>Iterated approach.</a:t>
            </a:r>
          </a:p>
          <a:p>
            <a:pPr lvl="1"/>
            <a:r>
              <a:rPr lang="en-US" dirty="0"/>
              <a:t>Limitations: Does not consider edge labels, capturing only adjacency of nodes.</a:t>
            </a:r>
          </a:p>
          <a:p>
            <a:pPr lvl="1"/>
            <a:r>
              <a:rPr lang="en-US" dirty="0"/>
              <a:t>Scores the whole graph based on the probability of being in a state.</a:t>
            </a:r>
          </a:p>
          <a:p>
            <a:pPr lvl="1"/>
            <a:r>
              <a:rPr lang="en-US" dirty="0"/>
              <a:t>Can take multiple seed nodes.</a:t>
            </a:r>
          </a:p>
          <a:p>
            <a:pPr lvl="1"/>
            <a:r>
              <a:rPr lang="en-US" dirty="0"/>
              <a:t>Application: Can be used to find disease genes.</a:t>
            </a:r>
          </a:p>
        </p:txBody>
      </p:sp>
    </p:spTree>
    <p:extLst>
      <p:ext uri="{BB962C8B-B14F-4D97-AF65-F5344CB8AC3E}">
        <p14:creationId xmlns:p14="http://schemas.microsoft.com/office/powerpoint/2010/main" val="35389928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Word2Vec</a:t>
            </a:r>
            <a:endParaRPr lang="el-GR" dirty="0"/>
          </a:p>
        </p:txBody>
      </p:sp>
      <p:sp>
        <p:nvSpPr>
          <p:cNvPr id="3" name="Content Placeholder 2"/>
          <p:cNvSpPr>
            <a:spLocks noGrp="1"/>
          </p:cNvSpPr>
          <p:nvPr>
            <p:ph idx="1"/>
          </p:nvPr>
        </p:nvSpPr>
        <p:spPr/>
        <p:txBody>
          <a:bodyPr>
            <a:normAutofit/>
          </a:bodyPr>
          <a:lstStyle/>
          <a:p>
            <a:r>
              <a:rPr lang="en-US" dirty="0"/>
              <a:t>Popular Methods:</a:t>
            </a:r>
          </a:p>
          <a:p>
            <a:pPr lvl="1"/>
            <a:r>
              <a:rPr lang="en-US" dirty="0"/>
              <a:t>Word2Vec</a:t>
            </a:r>
          </a:p>
          <a:p>
            <a:pPr lvl="1"/>
            <a:r>
              <a:rPr lang="en-US" dirty="0"/>
              <a:t>BERT</a:t>
            </a:r>
          </a:p>
          <a:p>
            <a:r>
              <a:rPr lang="en-US" dirty="0"/>
              <a:t>Methodology:</a:t>
            </a:r>
          </a:p>
          <a:p>
            <a:pPr lvl="1"/>
            <a:r>
              <a:rPr lang="en-US" dirty="0"/>
              <a:t>Both methods utilize </a:t>
            </a:r>
            <a:r>
              <a:rPr lang="en-US" dirty="0" err="1"/>
              <a:t>embeddings</a:t>
            </a:r>
            <a:r>
              <a:rPr lang="en-US" dirty="0"/>
              <a:t> to represent text.</a:t>
            </a:r>
          </a:p>
          <a:p>
            <a:r>
              <a:rPr lang="en-US" dirty="0"/>
              <a:t>Word2Vec:</a:t>
            </a:r>
          </a:p>
          <a:p>
            <a:pPr lvl="1"/>
            <a:r>
              <a:rPr lang="en-US" dirty="0"/>
              <a:t>Generates </a:t>
            </a:r>
            <a:r>
              <a:rPr lang="en-US" dirty="0" err="1"/>
              <a:t>embeddings</a:t>
            </a:r>
            <a:r>
              <a:rPr lang="en-US" dirty="0"/>
              <a:t> capturing co-occurrences based on a corpus.</a:t>
            </a:r>
          </a:p>
          <a:p>
            <a:pPr lvl="1"/>
            <a:r>
              <a:rPr lang="en-US" dirty="0" err="1"/>
              <a:t>Embeddings</a:t>
            </a:r>
            <a:r>
              <a:rPr lang="en-US" dirty="0"/>
              <a:t> are n-dimensional vectors.</a:t>
            </a:r>
          </a:p>
          <a:p>
            <a:r>
              <a:rPr lang="en-US" dirty="0"/>
              <a:t>Limitations:</a:t>
            </a:r>
          </a:p>
          <a:p>
            <a:pPr lvl="1"/>
            <a:r>
              <a:rPr lang="en-US" dirty="0"/>
              <a:t>Fixed representations</a:t>
            </a:r>
          </a:p>
          <a:p>
            <a:pPr lvl="1"/>
            <a:r>
              <a:rPr lang="en-US" dirty="0"/>
              <a:t>Limited context</a:t>
            </a:r>
          </a:p>
          <a:p>
            <a:pPr lvl="1"/>
            <a:r>
              <a:rPr lang="en-US" dirty="0"/>
              <a:t>Limited beyond co-occurrences</a:t>
            </a:r>
          </a:p>
        </p:txBody>
      </p:sp>
    </p:spTree>
    <p:extLst>
      <p:ext uri="{BB962C8B-B14F-4D97-AF65-F5344CB8AC3E}">
        <p14:creationId xmlns:p14="http://schemas.microsoft.com/office/powerpoint/2010/main" val="16738803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Word2Vec</a:t>
            </a:r>
            <a:endParaRPr lang="el-GR" dirty="0"/>
          </a:p>
        </p:txBody>
      </p:sp>
      <p:sp>
        <p:nvSpPr>
          <p:cNvPr id="3" name="Content Placeholder 2"/>
          <p:cNvSpPr>
            <a:spLocks noGrp="1"/>
          </p:cNvSpPr>
          <p:nvPr>
            <p:ph idx="1"/>
          </p:nvPr>
        </p:nvSpPr>
        <p:spPr/>
        <p:txBody>
          <a:bodyPr>
            <a:normAutofit/>
          </a:bodyPr>
          <a:lstStyle/>
          <a:p>
            <a:r>
              <a:rPr lang="en-US" dirty="0"/>
              <a:t>Random Walks:</a:t>
            </a:r>
          </a:p>
          <a:p>
            <a:pPr lvl="1"/>
            <a:r>
              <a:rPr lang="en-US" dirty="0"/>
              <a:t>Flatten a graph structure.</a:t>
            </a:r>
          </a:p>
          <a:p>
            <a:pPr lvl="1"/>
            <a:r>
              <a:rPr lang="en-US" dirty="0"/>
              <a:t>Capture node neighborhoods to generate a corpus.</a:t>
            </a:r>
          </a:p>
          <a:p>
            <a:pPr lvl="1"/>
            <a:r>
              <a:rPr lang="en-US" dirty="0"/>
              <a:t>Capture graph structure in </a:t>
            </a:r>
            <a:r>
              <a:rPr lang="en-US" dirty="0" err="1"/>
              <a:t>ABox</a:t>
            </a:r>
            <a:r>
              <a:rPr lang="en-US" dirty="0"/>
              <a:t> and </a:t>
            </a:r>
            <a:r>
              <a:rPr lang="en-US" dirty="0" err="1"/>
              <a:t>TBox</a:t>
            </a:r>
            <a:r>
              <a:rPr lang="en-US" dirty="0"/>
              <a:t>.</a:t>
            </a:r>
          </a:p>
          <a:p>
            <a:pPr lvl="1"/>
            <a:r>
              <a:rPr lang="en-US" dirty="0"/>
              <a:t>Identify hub-nodes, communities, etc., determining node importance.</a:t>
            </a:r>
          </a:p>
          <a:p>
            <a:r>
              <a:rPr lang="en-US" dirty="0"/>
              <a:t>Word2Vec </a:t>
            </a:r>
            <a:r>
              <a:rPr lang="en-US" dirty="0" err="1"/>
              <a:t>Embeddings</a:t>
            </a:r>
            <a:r>
              <a:rPr lang="en-US" dirty="0"/>
              <a:t>:</a:t>
            </a:r>
          </a:p>
          <a:p>
            <a:pPr lvl="1"/>
            <a:r>
              <a:rPr lang="en-US" dirty="0"/>
              <a:t>Capture co-occurrence in the graph.</a:t>
            </a:r>
          </a:p>
          <a:p>
            <a:pPr lvl="1"/>
            <a:r>
              <a:rPr lang="en-US" dirty="0"/>
              <a:t>Similar graph neighborhoods lead to similar co-occurrences and vector </a:t>
            </a:r>
            <a:r>
              <a:rPr lang="en-US" dirty="0" err="1"/>
              <a:t>embeddings</a:t>
            </a:r>
            <a:r>
              <a:rPr lang="en-US" dirty="0"/>
              <a:t>.</a:t>
            </a:r>
          </a:p>
          <a:p>
            <a:r>
              <a:rPr lang="en-US" dirty="0"/>
              <a:t>Feature Vectors:</a:t>
            </a:r>
          </a:p>
          <a:p>
            <a:pPr lvl="1"/>
            <a:r>
              <a:rPr lang="en-US" dirty="0"/>
              <a:t>Generate feature vectors mapping symbols (words, labels) into </a:t>
            </a:r>
            <a:r>
              <a:rPr lang="en-US" dirty="0" smtClean="0"/>
              <a:t>R</a:t>
            </a:r>
            <a:r>
              <a:rPr lang="en-US" i="1" baseline="30000" dirty="0" smtClean="0"/>
              <a:t>n</a:t>
            </a:r>
            <a:r>
              <a:rPr lang="en-US" dirty="0"/>
              <a:t>.</a:t>
            </a:r>
          </a:p>
        </p:txBody>
      </p:sp>
    </p:spTree>
    <p:extLst>
      <p:ext uri="{BB962C8B-B14F-4D97-AF65-F5344CB8AC3E}">
        <p14:creationId xmlns:p14="http://schemas.microsoft.com/office/powerpoint/2010/main" val="17594492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Word2Vec</a:t>
            </a:r>
            <a:endParaRPr lang="el-GR" dirty="0"/>
          </a:p>
        </p:txBody>
      </p:sp>
      <p:sp>
        <p:nvSpPr>
          <p:cNvPr id="3" name="Content Placeholder 2"/>
          <p:cNvSpPr>
            <a:spLocks noGrp="1"/>
          </p:cNvSpPr>
          <p:nvPr>
            <p:ph idx="1"/>
          </p:nvPr>
        </p:nvSpPr>
        <p:spPr/>
        <p:txBody>
          <a:bodyPr>
            <a:normAutofit/>
          </a:bodyPr>
          <a:lstStyle/>
          <a:p>
            <a:endParaRPr lang="en-US" dirty="0"/>
          </a:p>
        </p:txBody>
      </p:sp>
      <p:pic>
        <p:nvPicPr>
          <p:cNvPr id="4" name="Picture 3"/>
          <p:cNvPicPr>
            <a:picLocks noChangeAspect="1"/>
          </p:cNvPicPr>
          <p:nvPr/>
        </p:nvPicPr>
        <p:blipFill>
          <a:blip r:embed="rId2"/>
          <a:stretch>
            <a:fillRect/>
          </a:stretch>
        </p:blipFill>
        <p:spPr>
          <a:xfrm>
            <a:off x="3540655" y="864108"/>
            <a:ext cx="7972425" cy="5219700"/>
          </a:xfrm>
          <a:prstGeom prst="rect">
            <a:avLst/>
          </a:prstGeom>
        </p:spPr>
      </p:pic>
    </p:spTree>
    <p:extLst>
      <p:ext uri="{BB962C8B-B14F-4D97-AF65-F5344CB8AC3E}">
        <p14:creationId xmlns:p14="http://schemas.microsoft.com/office/powerpoint/2010/main" val="28437573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OPA2Vec</a:t>
            </a:r>
            <a:endParaRPr lang="el-GR" dirty="0"/>
          </a:p>
        </p:txBody>
      </p:sp>
      <p:sp>
        <p:nvSpPr>
          <p:cNvPr id="3" name="Content Placeholder 2"/>
          <p:cNvSpPr>
            <a:spLocks noGrp="1"/>
          </p:cNvSpPr>
          <p:nvPr>
            <p:ph idx="1"/>
          </p:nvPr>
        </p:nvSpPr>
        <p:spPr/>
        <p:txBody>
          <a:bodyPr>
            <a:normAutofit/>
          </a:bodyPr>
          <a:lstStyle/>
          <a:p>
            <a:r>
              <a:rPr lang="en-US" dirty="0"/>
              <a:t>Command Line Tool:</a:t>
            </a:r>
          </a:p>
          <a:p>
            <a:pPr lvl="1"/>
            <a:r>
              <a:rPr lang="en-US" dirty="0"/>
              <a:t>Input: OWL ontology, set of entities with annotations/associations.</a:t>
            </a:r>
          </a:p>
          <a:p>
            <a:pPr lvl="1"/>
            <a:r>
              <a:rPr lang="en-US" dirty="0"/>
              <a:t>Output: Vectors for each class and entity.</a:t>
            </a:r>
          </a:p>
          <a:p>
            <a:r>
              <a:rPr lang="en-US" dirty="0"/>
              <a:t>Features:</a:t>
            </a:r>
          </a:p>
          <a:p>
            <a:pPr lvl="1"/>
            <a:r>
              <a:rPr lang="en-US" dirty="0"/>
              <a:t>Extends Onto2Vec by incorporating annotations to entities.</a:t>
            </a:r>
          </a:p>
          <a:p>
            <a:pPr lvl="1"/>
            <a:r>
              <a:rPr lang="en-US" dirty="0"/>
              <a:t>Annotations can originate from various sources such as the ontology itself or external text corpora.</a:t>
            </a:r>
          </a:p>
          <a:p>
            <a:r>
              <a:rPr lang="en-US" dirty="0"/>
              <a:t>Usage:</a:t>
            </a:r>
          </a:p>
          <a:p>
            <a:pPr lvl="1"/>
            <a:r>
              <a:rPr lang="en-US" dirty="0"/>
              <a:t>Open the notebook OPA2Vec.ipynb.</a:t>
            </a:r>
          </a:p>
          <a:p>
            <a:pPr lvl="1"/>
            <a:r>
              <a:rPr lang="en-US" dirty="0"/>
              <a:t>Run the entire notebook for fast execution on a modern laptop.</a:t>
            </a:r>
          </a:p>
          <a:p>
            <a:r>
              <a:rPr lang="en-US" dirty="0"/>
              <a:t>Exploration:</a:t>
            </a:r>
          </a:p>
          <a:p>
            <a:pPr lvl="1"/>
            <a:r>
              <a:rPr lang="en-US" dirty="0"/>
              <a:t>Experiment with prediction methods like cosine similarity</a:t>
            </a:r>
            <a:r>
              <a:rPr lang="en-US" dirty="0" smtClean="0"/>
              <a:t>.</a:t>
            </a:r>
            <a:endParaRPr lang="en-US" dirty="0"/>
          </a:p>
        </p:txBody>
      </p:sp>
    </p:spTree>
    <p:extLst>
      <p:ext uri="{BB962C8B-B14F-4D97-AF65-F5344CB8AC3E}">
        <p14:creationId xmlns:p14="http://schemas.microsoft.com/office/powerpoint/2010/main" val="2771791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mOWL</a:t>
            </a:r>
            <a:r>
              <a:rPr lang="en-US" dirty="0" smtClean="0"/>
              <a:t> &amp; components</a:t>
            </a:r>
            <a:endParaRPr lang="el-GR" dirty="0"/>
          </a:p>
        </p:txBody>
      </p:sp>
      <p:pic>
        <p:nvPicPr>
          <p:cNvPr id="4" name="Content Placeholder 3"/>
          <p:cNvPicPr>
            <a:picLocks noGrp="1" noChangeAspect="1"/>
          </p:cNvPicPr>
          <p:nvPr>
            <p:ph sz="half" idx="1"/>
          </p:nvPr>
        </p:nvPicPr>
        <p:blipFill>
          <a:blip r:embed="rId3"/>
          <a:stretch>
            <a:fillRect/>
          </a:stretch>
        </p:blipFill>
        <p:spPr>
          <a:xfrm>
            <a:off x="7301229" y="638863"/>
            <a:ext cx="4453891" cy="5541468"/>
          </a:xfrm>
          <a:prstGeom prst="rect">
            <a:avLst/>
          </a:prstGeom>
        </p:spPr>
      </p:pic>
      <p:sp>
        <p:nvSpPr>
          <p:cNvPr id="6" name="Content Placeholder 5"/>
          <p:cNvSpPr>
            <a:spLocks noGrp="1"/>
          </p:cNvSpPr>
          <p:nvPr>
            <p:ph sz="half" idx="2"/>
          </p:nvPr>
        </p:nvSpPr>
        <p:spPr>
          <a:xfrm>
            <a:off x="3474720" y="864107"/>
            <a:ext cx="3926840" cy="5120640"/>
          </a:xfrm>
        </p:spPr>
        <p:txBody>
          <a:bodyPr>
            <a:normAutofit lnSpcReduction="10000"/>
          </a:bodyPr>
          <a:lstStyle/>
          <a:p>
            <a:r>
              <a:rPr lang="en-US" dirty="0"/>
              <a:t>Components of </a:t>
            </a:r>
            <a:r>
              <a:rPr lang="en-US" dirty="0" err="1"/>
              <a:t>mOWL</a:t>
            </a:r>
            <a:r>
              <a:rPr lang="en-US" dirty="0"/>
              <a:t> include</a:t>
            </a:r>
            <a:r>
              <a:rPr lang="en-US" dirty="0" smtClean="0"/>
              <a:t>:</a:t>
            </a:r>
          </a:p>
          <a:p>
            <a:pPr marL="457200" indent="-457200">
              <a:buFont typeface="+mj-lt"/>
              <a:buAutoNum type="arabicPeriod"/>
            </a:pPr>
            <a:r>
              <a:rPr lang="en-US" dirty="0" smtClean="0"/>
              <a:t>Ontology </a:t>
            </a:r>
            <a:r>
              <a:rPr lang="en-US" dirty="0"/>
              <a:t>creation, modification, and reasoning.</a:t>
            </a:r>
          </a:p>
          <a:p>
            <a:pPr marL="457200" indent="-457200">
              <a:buFont typeface="+mj-lt"/>
              <a:buAutoNum type="arabicPeriod"/>
            </a:pPr>
            <a:r>
              <a:rPr lang="en-US" dirty="0"/>
              <a:t>Graph-based and syntactic extraction functionalities, as well as preprocessing steps for semantic models.</a:t>
            </a:r>
          </a:p>
          <a:p>
            <a:pPr marL="457200" indent="-457200">
              <a:buFont typeface="+mj-lt"/>
              <a:buAutoNum type="arabicPeriod"/>
            </a:pPr>
            <a:r>
              <a:rPr lang="en-US" dirty="0"/>
              <a:t>Embedding processes utilizing graph-based, syntactic, or semantic methods.</a:t>
            </a:r>
          </a:p>
          <a:p>
            <a:pPr marL="457200" indent="-457200">
              <a:buFont typeface="+mj-lt"/>
              <a:buAutoNum type="arabicPeriod"/>
            </a:pPr>
            <a:r>
              <a:rPr lang="en-US" dirty="0"/>
              <a:t>Evaluation and inference modules for the generated </a:t>
            </a:r>
            <a:r>
              <a:rPr lang="en-US" dirty="0" err="1"/>
              <a:t>embeddings</a:t>
            </a:r>
            <a:r>
              <a:rPr lang="en-US" dirty="0"/>
              <a:t>.</a:t>
            </a:r>
          </a:p>
          <a:p>
            <a:pPr marL="457200" indent="-457200">
              <a:buFont typeface="+mj-lt"/>
              <a:buAutoNum type="arabicPeriod"/>
            </a:pPr>
            <a:r>
              <a:rPr lang="en-US" dirty="0"/>
              <a:t>Models that can be implemented based on how background knowledge is utilized.</a:t>
            </a:r>
          </a:p>
        </p:txBody>
      </p:sp>
    </p:spTree>
    <p:extLst>
      <p:ext uri="{BB962C8B-B14F-4D97-AF65-F5344CB8AC3E}">
        <p14:creationId xmlns:p14="http://schemas.microsoft.com/office/powerpoint/2010/main" val="17039125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Translating </a:t>
            </a:r>
            <a:r>
              <a:rPr lang="en-US" dirty="0" err="1"/>
              <a:t>embeddings</a:t>
            </a:r>
            <a:r>
              <a:rPr lang="en-US" dirty="0"/>
              <a:t> </a:t>
            </a:r>
            <a:endParaRPr lang="el-GR" dirty="0"/>
          </a:p>
        </p:txBody>
      </p:sp>
      <p:pic>
        <p:nvPicPr>
          <p:cNvPr id="4" name="Picture 3"/>
          <p:cNvPicPr>
            <a:picLocks noChangeAspect="1"/>
          </p:cNvPicPr>
          <p:nvPr/>
        </p:nvPicPr>
        <p:blipFill>
          <a:blip r:embed="rId3"/>
          <a:stretch>
            <a:fillRect/>
          </a:stretch>
        </p:blipFill>
        <p:spPr>
          <a:xfrm>
            <a:off x="4045077" y="1009840"/>
            <a:ext cx="6534150" cy="4829175"/>
          </a:xfrm>
          <a:prstGeom prst="rect">
            <a:avLst/>
          </a:prstGeom>
        </p:spPr>
      </p:pic>
    </p:spTree>
    <p:extLst>
      <p:ext uri="{BB962C8B-B14F-4D97-AF65-F5344CB8AC3E}">
        <p14:creationId xmlns:p14="http://schemas.microsoft.com/office/powerpoint/2010/main" val="41234655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Translating </a:t>
            </a:r>
            <a:r>
              <a:rPr lang="en-US" dirty="0" err="1"/>
              <a:t>embeddings</a:t>
            </a:r>
            <a:r>
              <a:rPr lang="en-US" dirty="0"/>
              <a:t> </a:t>
            </a:r>
            <a:endParaRPr lang="el-GR" dirty="0"/>
          </a:p>
        </p:txBody>
      </p:sp>
      <p:pic>
        <p:nvPicPr>
          <p:cNvPr id="5" name="Picture 4"/>
          <p:cNvPicPr>
            <a:picLocks noChangeAspect="1"/>
          </p:cNvPicPr>
          <p:nvPr/>
        </p:nvPicPr>
        <p:blipFill>
          <a:blip r:embed="rId3"/>
          <a:stretch>
            <a:fillRect/>
          </a:stretch>
        </p:blipFill>
        <p:spPr>
          <a:xfrm>
            <a:off x="4676775" y="1724215"/>
            <a:ext cx="6038850" cy="3400425"/>
          </a:xfrm>
          <a:prstGeom prst="rect">
            <a:avLst/>
          </a:prstGeom>
        </p:spPr>
      </p:pic>
    </p:spTree>
    <p:extLst>
      <p:ext uri="{BB962C8B-B14F-4D97-AF65-F5344CB8AC3E}">
        <p14:creationId xmlns:p14="http://schemas.microsoft.com/office/powerpoint/2010/main" val="32199179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PyKEEN</a:t>
            </a:r>
            <a:r>
              <a:rPr lang="en-US" dirty="0" smtClean="0"/>
              <a:t> &amp; </a:t>
            </a:r>
            <a:r>
              <a:rPr lang="en-US" dirty="0" err="1" smtClean="0"/>
              <a:t>mOWL</a:t>
            </a:r>
            <a:endParaRPr lang="el-GR" dirty="0"/>
          </a:p>
        </p:txBody>
      </p:sp>
      <p:sp>
        <p:nvSpPr>
          <p:cNvPr id="3" name="Content Placeholder 2"/>
          <p:cNvSpPr>
            <a:spLocks noGrp="1"/>
          </p:cNvSpPr>
          <p:nvPr>
            <p:ph idx="1"/>
          </p:nvPr>
        </p:nvSpPr>
        <p:spPr/>
        <p:txBody>
          <a:bodyPr>
            <a:normAutofit/>
          </a:bodyPr>
          <a:lstStyle/>
          <a:p>
            <a:endParaRPr lang="en-US" dirty="0"/>
          </a:p>
          <a:p>
            <a:r>
              <a:rPr lang="en-US" dirty="0"/>
              <a:t>Python package for generating knowledge graph </a:t>
            </a:r>
            <a:r>
              <a:rPr lang="en-US" dirty="0" err="1"/>
              <a:t>embeddings</a:t>
            </a:r>
            <a:r>
              <a:rPr lang="en-US" dirty="0"/>
              <a:t>.</a:t>
            </a:r>
          </a:p>
          <a:p>
            <a:r>
              <a:rPr lang="en-US" dirty="0"/>
              <a:t>Supports various embedding types including </a:t>
            </a:r>
            <a:r>
              <a:rPr lang="en-US" dirty="0" err="1"/>
              <a:t>TransE</a:t>
            </a:r>
            <a:r>
              <a:rPr lang="en-US" dirty="0"/>
              <a:t>, </a:t>
            </a:r>
            <a:r>
              <a:rPr lang="en-US" dirty="0" err="1"/>
              <a:t>TransR</a:t>
            </a:r>
            <a:r>
              <a:rPr lang="en-US" dirty="0"/>
              <a:t>, </a:t>
            </a:r>
            <a:r>
              <a:rPr lang="en-US" dirty="0" err="1"/>
              <a:t>TransD</a:t>
            </a:r>
            <a:r>
              <a:rPr lang="en-US" dirty="0"/>
              <a:t>, RESCAL, etc.</a:t>
            </a:r>
          </a:p>
          <a:p>
            <a:r>
              <a:rPr lang="en-US" dirty="0" err="1" smtClean="0"/>
              <a:t>Hyperparameter</a:t>
            </a:r>
            <a:r>
              <a:rPr lang="en-US" dirty="0" smtClean="0"/>
              <a:t> </a:t>
            </a:r>
            <a:r>
              <a:rPr lang="en-US" dirty="0"/>
              <a:t>optimization (HPO) and evaluation are included.</a:t>
            </a:r>
          </a:p>
          <a:p>
            <a:r>
              <a:rPr lang="en-US" dirty="0" smtClean="0"/>
              <a:t>Access </a:t>
            </a:r>
            <a:r>
              <a:rPr lang="en-US" dirty="0" err="1"/>
              <a:t>PyKEEN</a:t>
            </a:r>
            <a:r>
              <a:rPr lang="en-US" dirty="0"/>
              <a:t> at: </a:t>
            </a:r>
            <a:r>
              <a:rPr lang="en-US" dirty="0">
                <a:hlinkClick r:id="rId3"/>
              </a:rPr>
              <a:t>GitHub - </a:t>
            </a:r>
            <a:r>
              <a:rPr lang="en-US" dirty="0" err="1">
                <a:hlinkClick r:id="rId3"/>
              </a:rPr>
              <a:t>SmartDataAnalytics</a:t>
            </a:r>
            <a:r>
              <a:rPr lang="en-US" dirty="0">
                <a:hlinkClick r:id="rId3"/>
              </a:rPr>
              <a:t>/</a:t>
            </a:r>
            <a:r>
              <a:rPr lang="en-US" dirty="0" err="1">
                <a:hlinkClick r:id="rId3"/>
              </a:rPr>
              <a:t>PyKEEN</a:t>
            </a:r>
            <a:endParaRPr lang="en-US" dirty="0"/>
          </a:p>
          <a:p>
            <a:r>
              <a:rPr lang="en-US" dirty="0" smtClean="0"/>
              <a:t>Integration </a:t>
            </a:r>
            <a:r>
              <a:rPr lang="en-US" dirty="0"/>
              <a:t>with </a:t>
            </a:r>
            <a:r>
              <a:rPr lang="en-US" dirty="0" err="1"/>
              <a:t>mOWL</a:t>
            </a:r>
            <a:r>
              <a:rPr lang="en-US" dirty="0"/>
              <a:t> for enhanced ontology processing and embedding generation.</a:t>
            </a:r>
          </a:p>
        </p:txBody>
      </p:sp>
    </p:spTree>
    <p:extLst>
      <p:ext uri="{BB962C8B-B14F-4D97-AF65-F5344CB8AC3E}">
        <p14:creationId xmlns:p14="http://schemas.microsoft.com/office/powerpoint/2010/main" val="35370964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KGEs</a:t>
            </a:r>
            <a:endParaRPr lang="el-GR" dirty="0"/>
          </a:p>
        </p:txBody>
      </p:sp>
      <p:sp>
        <p:nvSpPr>
          <p:cNvPr id="3" name="Content Placeholder 2"/>
          <p:cNvSpPr>
            <a:spLocks noGrp="1"/>
          </p:cNvSpPr>
          <p:nvPr>
            <p:ph idx="1"/>
          </p:nvPr>
        </p:nvSpPr>
        <p:spPr/>
        <p:txBody>
          <a:bodyPr>
            <a:normAutofit/>
          </a:bodyPr>
          <a:lstStyle/>
          <a:p>
            <a:r>
              <a:rPr lang="en-US" dirty="0"/>
              <a:t>Negative Sampling:</a:t>
            </a:r>
          </a:p>
          <a:p>
            <a:pPr lvl="1"/>
            <a:r>
              <a:rPr lang="en-US" dirty="0"/>
              <a:t>Common approach for training Knowledge Graph </a:t>
            </a:r>
            <a:r>
              <a:rPr lang="en-US" dirty="0" err="1"/>
              <a:t>Embeddings</a:t>
            </a:r>
            <a:r>
              <a:rPr lang="en-US" dirty="0"/>
              <a:t> (KE).</a:t>
            </a:r>
          </a:p>
          <a:p>
            <a:pPr lvl="1"/>
            <a:r>
              <a:rPr lang="en-US" dirty="0"/>
              <a:t>Involves corrupting triplets (h, r, t) by sampling from sets of head or tail entities.</a:t>
            </a:r>
          </a:p>
          <a:p>
            <a:pPr lvl="1"/>
            <a:r>
              <a:rPr lang="en-US" dirty="0"/>
              <a:t>Corrupted triplets can take forms like (h', r, t) or (h, r, t').</a:t>
            </a:r>
          </a:p>
          <a:p>
            <a:r>
              <a:rPr lang="en-US" dirty="0"/>
              <a:t>Loss Functions:</a:t>
            </a:r>
          </a:p>
          <a:p>
            <a:pPr lvl="1"/>
            <a:r>
              <a:rPr lang="en-US" dirty="0"/>
              <a:t>Logistic loss and pairwise ranking loss are commonly employed.</a:t>
            </a:r>
          </a:p>
          <a:p>
            <a:pPr lvl="1"/>
            <a:r>
              <a:rPr lang="en-US" dirty="0"/>
              <a:t>Logistic loss assigns -1 for negative samples and +1 for positive samples</a:t>
            </a:r>
            <a:r>
              <a:rPr lang="en-US" dirty="0" smtClean="0"/>
              <a:t>.</a:t>
            </a:r>
            <a:endParaRPr lang="en-US" dirty="0"/>
          </a:p>
        </p:txBody>
      </p:sp>
    </p:spTree>
    <p:extLst>
      <p:ext uri="{BB962C8B-B14F-4D97-AF65-F5344CB8AC3E}">
        <p14:creationId xmlns:p14="http://schemas.microsoft.com/office/powerpoint/2010/main" val="154734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endParaRPr lang="el-GR" dirty="0"/>
          </a:p>
        </p:txBody>
      </p:sp>
      <p:sp>
        <p:nvSpPr>
          <p:cNvPr id="3" name="Content Placeholder 2"/>
          <p:cNvSpPr>
            <a:spLocks noGrp="1"/>
          </p:cNvSpPr>
          <p:nvPr>
            <p:ph idx="1"/>
          </p:nvPr>
        </p:nvSpPr>
        <p:spPr/>
        <p:txBody>
          <a:bodyPr>
            <a:normAutofit/>
          </a:bodyPr>
          <a:lstStyle/>
          <a:p>
            <a:r>
              <a:rPr lang="en-US" dirty="0"/>
              <a:t>Feature Vectors:</a:t>
            </a:r>
          </a:p>
          <a:p>
            <a:pPr lvl="1"/>
            <a:r>
              <a:rPr lang="en-US" dirty="0"/>
              <a:t>Represent the graph neighborhood of nodes, including adjacent nodes and edges.</a:t>
            </a:r>
          </a:p>
          <a:p>
            <a:pPr lvl="1"/>
            <a:r>
              <a:rPr lang="en-US" dirty="0"/>
              <a:t>Encode ontology classes, including both asserted and inferred relationships.</a:t>
            </a:r>
          </a:p>
          <a:p>
            <a:r>
              <a:rPr lang="en-US" dirty="0" smtClean="0"/>
              <a:t>Relation </a:t>
            </a:r>
            <a:r>
              <a:rPr lang="en-US" dirty="0"/>
              <a:t>Prediction:</a:t>
            </a:r>
          </a:p>
          <a:p>
            <a:pPr lvl="1"/>
            <a:r>
              <a:rPr lang="en-US" dirty="0"/>
              <a:t>Input: Two feature vectors obtained from the embedding function.</a:t>
            </a:r>
          </a:p>
          <a:p>
            <a:pPr lvl="1"/>
            <a:r>
              <a:rPr lang="en-US" dirty="0"/>
              <a:t>Output: Binary classification (0 or 1) indicating the presence or absence of a relation.</a:t>
            </a:r>
          </a:p>
          <a:p>
            <a:pPr lvl="1"/>
            <a:r>
              <a:rPr lang="en-US" dirty="0"/>
              <a:t>Training Data: Positive and negative cases, representing both R(x, y) and ¬R(x, y) scenarios.</a:t>
            </a:r>
          </a:p>
          <a:p>
            <a:pPr lvl="2"/>
            <a:r>
              <a:rPr lang="en-US" dirty="0"/>
              <a:t>Positive case: R(x, y) exists.</a:t>
            </a:r>
          </a:p>
          <a:p>
            <a:pPr lvl="2"/>
            <a:r>
              <a:rPr lang="en-US" dirty="0"/>
              <a:t>Negative case: R(x, y) does not exist or is not provable</a:t>
            </a:r>
            <a:r>
              <a:rPr lang="en-US" dirty="0" smtClean="0"/>
              <a:t>.</a:t>
            </a:r>
            <a:endParaRPr lang="en-US" dirty="0"/>
          </a:p>
        </p:txBody>
      </p:sp>
    </p:spTree>
    <p:extLst>
      <p:ext uri="{BB962C8B-B14F-4D97-AF65-F5344CB8AC3E}">
        <p14:creationId xmlns:p14="http://schemas.microsoft.com/office/powerpoint/2010/main" val="5493130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l-GR" dirty="0"/>
          </a:p>
        </p:txBody>
      </p:sp>
      <p:sp>
        <p:nvSpPr>
          <p:cNvPr id="3" name="Content Placeholder 2"/>
          <p:cNvSpPr>
            <a:spLocks noGrp="1"/>
          </p:cNvSpPr>
          <p:nvPr>
            <p:ph idx="1"/>
          </p:nvPr>
        </p:nvSpPr>
        <p:spPr/>
        <p:txBody>
          <a:bodyPr>
            <a:normAutofit/>
          </a:bodyPr>
          <a:lstStyle/>
          <a:p>
            <a:r>
              <a:rPr lang="en-US" dirty="0"/>
              <a:t>Graph-Based Methods:</a:t>
            </a:r>
          </a:p>
          <a:p>
            <a:pPr lvl="1"/>
            <a:r>
              <a:rPr lang="en-US" dirty="0"/>
              <a:t>Often used in ontology processing, similar to random walks.</a:t>
            </a:r>
          </a:p>
          <a:p>
            <a:pPr lvl="1"/>
            <a:r>
              <a:rPr lang="en-US" dirty="0" smtClean="0"/>
              <a:t>Ontologies </a:t>
            </a:r>
            <a:r>
              <a:rPr lang="en-US" dirty="0"/>
              <a:t>are not inherently graphs.</a:t>
            </a:r>
          </a:p>
          <a:p>
            <a:r>
              <a:rPr lang="en-US" dirty="0" smtClean="0"/>
              <a:t>Converting </a:t>
            </a:r>
            <a:r>
              <a:rPr lang="en-US" dirty="0"/>
              <a:t>ontologies to graphs may lead to information loss.</a:t>
            </a:r>
          </a:p>
          <a:p>
            <a:r>
              <a:rPr lang="en-US" dirty="0"/>
              <a:t>Graph representations may lack axioms and definitions present in ontologies.</a:t>
            </a:r>
          </a:p>
          <a:p>
            <a:r>
              <a:rPr lang="en-US" dirty="0" smtClean="0"/>
              <a:t>Absence </a:t>
            </a:r>
            <a:r>
              <a:rPr lang="en-US" dirty="0"/>
              <a:t>of axioms and definitions can impact the performance of graph-based methods.</a:t>
            </a:r>
          </a:p>
          <a:p>
            <a:r>
              <a:rPr lang="en-US" dirty="0"/>
              <a:t>Graph Convolutional Networks (GCNs) may also face similar challenges in ontology processing.</a:t>
            </a:r>
          </a:p>
        </p:txBody>
      </p:sp>
    </p:spTree>
    <p:extLst>
      <p:ext uri="{BB962C8B-B14F-4D97-AF65-F5344CB8AC3E}">
        <p14:creationId xmlns:p14="http://schemas.microsoft.com/office/powerpoint/2010/main" val="18031747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 processing with </a:t>
            </a:r>
            <a:r>
              <a:rPr lang="en-US" dirty="0" err="1" smtClean="0"/>
              <a:t>mOWL</a:t>
            </a:r>
            <a:endParaRPr lang="el-GR" dirty="0"/>
          </a:p>
        </p:txBody>
      </p:sp>
      <p:sp>
        <p:nvSpPr>
          <p:cNvPr id="3" name="Content Placeholder 2"/>
          <p:cNvSpPr>
            <a:spLocks noGrp="1"/>
          </p:cNvSpPr>
          <p:nvPr>
            <p:ph idx="1"/>
          </p:nvPr>
        </p:nvSpPr>
        <p:spPr/>
        <p:txBody>
          <a:bodyPr>
            <a:normAutofit/>
          </a:bodyPr>
          <a:lstStyle/>
          <a:p>
            <a:pPr marL="0" indent="0">
              <a:buNone/>
            </a:pPr>
            <a:r>
              <a:rPr lang="en-US" dirty="0" err="1" smtClean="0"/>
              <a:t>mOWL</a:t>
            </a:r>
            <a:r>
              <a:rPr lang="en-US" dirty="0" smtClean="0"/>
              <a:t> facilitates </a:t>
            </a:r>
            <a:r>
              <a:rPr lang="en-US" dirty="0"/>
              <a:t>two primary model types</a:t>
            </a:r>
            <a:r>
              <a:rPr lang="en-US" dirty="0" smtClean="0"/>
              <a:t>:</a:t>
            </a:r>
          </a:p>
          <a:p>
            <a:r>
              <a:rPr lang="en-US" dirty="0" smtClean="0"/>
              <a:t>Ontology </a:t>
            </a:r>
            <a:r>
              <a:rPr lang="en-US" dirty="0" err="1"/>
              <a:t>Embeddings</a:t>
            </a:r>
            <a:r>
              <a:rPr lang="en-US" dirty="0"/>
              <a:t>: Inducing background knowledge in machine learning methods.</a:t>
            </a:r>
          </a:p>
          <a:p>
            <a:pPr lvl="1"/>
            <a:r>
              <a:rPr lang="en-US" dirty="0"/>
              <a:t>Successfully applied to predicting protein-protein interactions and GDAs.</a:t>
            </a:r>
          </a:p>
          <a:p>
            <a:pPr lvl="1"/>
            <a:r>
              <a:rPr lang="en-US" dirty="0"/>
              <a:t>Graph-based methods exhibit superior performance in most evaluation metrics.</a:t>
            </a:r>
          </a:p>
          <a:p>
            <a:r>
              <a:rPr lang="en-US" dirty="0"/>
              <a:t>Structured Learning: Leveraging ontology background knowledge to impose structure on machine learning representations.</a:t>
            </a:r>
          </a:p>
          <a:p>
            <a:pPr lvl="1"/>
            <a:r>
              <a:rPr lang="en-US" dirty="0"/>
              <a:t>Example: </a:t>
            </a:r>
            <a:r>
              <a:rPr lang="en-US" dirty="0" err="1"/>
              <a:t>DeepGOZero</a:t>
            </a:r>
            <a:r>
              <a:rPr lang="en-US" dirty="0"/>
              <a:t> for zero-shot predictions of protein functions.</a:t>
            </a:r>
          </a:p>
          <a:p>
            <a:endParaRPr lang="en-US" dirty="0"/>
          </a:p>
        </p:txBody>
      </p:sp>
    </p:spTree>
    <p:extLst>
      <p:ext uri="{BB962C8B-B14F-4D97-AF65-F5344CB8AC3E}">
        <p14:creationId xmlns:p14="http://schemas.microsoft.com/office/powerpoint/2010/main" val="31456346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 processing with </a:t>
            </a:r>
            <a:r>
              <a:rPr lang="en-US" dirty="0" err="1" smtClean="0"/>
              <a:t>mOWL</a:t>
            </a:r>
            <a:endParaRPr lang="el-GR" dirty="0"/>
          </a:p>
        </p:txBody>
      </p:sp>
      <p:sp>
        <p:nvSpPr>
          <p:cNvPr id="3" name="Content Placeholder 2"/>
          <p:cNvSpPr>
            <a:spLocks noGrp="1"/>
          </p:cNvSpPr>
          <p:nvPr>
            <p:ph idx="1"/>
          </p:nvPr>
        </p:nvSpPr>
        <p:spPr/>
        <p:txBody>
          <a:bodyPr>
            <a:normAutofit/>
          </a:bodyPr>
          <a:lstStyle/>
          <a:p>
            <a:r>
              <a:rPr lang="en-US" dirty="0"/>
              <a:t>Performance and Speed:</a:t>
            </a:r>
          </a:p>
          <a:p>
            <a:pPr lvl="1"/>
            <a:r>
              <a:rPr lang="en-US" dirty="0" err="1"/>
              <a:t>mOWL</a:t>
            </a:r>
            <a:r>
              <a:rPr lang="en-US" dirty="0"/>
              <a:t> offers fast processing compared to alternative ontology embedding implementations.</a:t>
            </a:r>
          </a:p>
          <a:p>
            <a:pPr lvl="1"/>
            <a:r>
              <a:rPr lang="en-US" dirty="0"/>
              <a:t>Direct interfacing with OWL API and </a:t>
            </a:r>
            <a:r>
              <a:rPr lang="en-US" dirty="0" err="1"/>
              <a:t>JPype</a:t>
            </a:r>
            <a:r>
              <a:rPr lang="en-US" dirty="0"/>
              <a:t> enhances efficiency.</a:t>
            </a:r>
          </a:p>
          <a:p>
            <a:r>
              <a:rPr lang="en-US" dirty="0"/>
              <a:t>Semantic Similarity and Machine Learning:</a:t>
            </a:r>
          </a:p>
          <a:p>
            <a:pPr lvl="1"/>
            <a:r>
              <a:rPr lang="en-US" dirty="0"/>
              <a:t>Semantic similarity measures are often manually crafted.</a:t>
            </a:r>
          </a:p>
          <a:p>
            <a:pPr lvl="1"/>
            <a:r>
              <a:rPr lang="en-US" dirty="0"/>
              <a:t>Machine learning methods predominantly rely on data-driven approaches.</a:t>
            </a:r>
          </a:p>
          <a:p>
            <a:r>
              <a:rPr lang="en-US" dirty="0"/>
              <a:t>RDF Syntax Utilization:</a:t>
            </a:r>
          </a:p>
          <a:p>
            <a:pPr lvl="1"/>
            <a:r>
              <a:rPr lang="en-US" dirty="0"/>
              <a:t>Possibility to utilize RDF syntax of OWL for graph generation, expanding flexibility in modeling.</a:t>
            </a:r>
          </a:p>
        </p:txBody>
      </p:sp>
    </p:spTree>
    <p:extLst>
      <p:ext uri="{BB962C8B-B14F-4D97-AF65-F5344CB8AC3E}">
        <p14:creationId xmlns:p14="http://schemas.microsoft.com/office/powerpoint/2010/main" val="34930187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Getting started</a:t>
            </a:r>
            <a:endParaRPr lang="el-GR" dirty="0"/>
          </a:p>
        </p:txBody>
      </p:sp>
      <p:sp>
        <p:nvSpPr>
          <p:cNvPr id="5" name="Subtitle 4"/>
          <p:cNvSpPr>
            <a:spLocks noGrp="1"/>
          </p:cNvSpPr>
          <p:nvPr>
            <p:ph type="subTitle" idx="1"/>
          </p:nvPr>
        </p:nvSpPr>
        <p:spPr/>
        <p:txBody>
          <a:bodyPr/>
          <a:lstStyle/>
          <a:p>
            <a:endParaRPr lang="el-GR"/>
          </a:p>
        </p:txBody>
      </p:sp>
    </p:spTree>
    <p:extLst>
      <p:ext uri="{BB962C8B-B14F-4D97-AF65-F5344CB8AC3E}">
        <p14:creationId xmlns:p14="http://schemas.microsoft.com/office/powerpoint/2010/main" val="6912280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endParaRPr lang="el-GR" dirty="0"/>
          </a:p>
        </p:txBody>
      </p:sp>
      <p:sp>
        <p:nvSpPr>
          <p:cNvPr id="3" name="Content Placeholder 2"/>
          <p:cNvSpPr>
            <a:spLocks noGrp="1"/>
          </p:cNvSpPr>
          <p:nvPr>
            <p:ph idx="1"/>
          </p:nvPr>
        </p:nvSpPr>
        <p:spPr>
          <a:xfrm>
            <a:off x="3869268" y="1531602"/>
            <a:ext cx="7315200" cy="3785652"/>
          </a:xfrm>
        </p:spPr>
        <p:txBody>
          <a:bodyPr>
            <a:spAutoFit/>
          </a:bodyPr>
          <a:lstStyle/>
          <a:p>
            <a:r>
              <a:rPr lang="en-US" dirty="0"/>
              <a:t>I</a:t>
            </a:r>
            <a:r>
              <a:rPr lang="en-US" dirty="0" smtClean="0"/>
              <a:t>mporting </a:t>
            </a:r>
            <a:r>
              <a:rPr lang="en-US" dirty="0" err="1"/>
              <a:t>mOWL</a:t>
            </a:r>
            <a:r>
              <a:rPr lang="en-US" dirty="0"/>
              <a:t>: Use the import statement to include the </a:t>
            </a:r>
            <a:r>
              <a:rPr lang="en-US" dirty="0" err="1"/>
              <a:t>mOWL</a:t>
            </a:r>
            <a:r>
              <a:rPr lang="en-US" dirty="0"/>
              <a:t> library in your Python code.</a:t>
            </a:r>
          </a:p>
          <a:p>
            <a:r>
              <a:rPr lang="en-US" dirty="0"/>
              <a:t>Initializing JVM: Call the </a:t>
            </a:r>
            <a:r>
              <a:rPr lang="en-US" dirty="0" err="1"/>
              <a:t>init_jvm</a:t>
            </a:r>
            <a:r>
              <a:rPr lang="en-US" dirty="0"/>
              <a:t>() function to start the Java Virtual Machine (JVM).</a:t>
            </a:r>
          </a:p>
          <a:p>
            <a:r>
              <a:rPr lang="en-US" dirty="0"/>
              <a:t>Memory Allocation: Specify the amount of memory allocated to the JVM, such as "2g" in the example.</a:t>
            </a:r>
          </a:p>
          <a:p>
            <a:pPr marL="0" indent="0">
              <a:buNone/>
            </a:pPr>
            <a:endParaRPr lang="en-US" dirty="0"/>
          </a:p>
          <a:p>
            <a:pPr marL="0" indent="0">
              <a:buNone/>
            </a:pPr>
            <a:r>
              <a:rPr lang="en-US" dirty="0" smtClean="0"/>
              <a:t>import </a:t>
            </a:r>
            <a:r>
              <a:rPr lang="en-US" dirty="0" err="1"/>
              <a:t>mowl</a:t>
            </a:r>
            <a:endParaRPr lang="en-US" dirty="0"/>
          </a:p>
          <a:p>
            <a:pPr marL="0" indent="0">
              <a:buNone/>
            </a:pPr>
            <a:r>
              <a:rPr lang="en-US" dirty="0" err="1" smtClean="0"/>
              <a:t>mowl.init_jvm</a:t>
            </a:r>
            <a:r>
              <a:rPr lang="en-US" dirty="0"/>
              <a:t>("2g</a:t>
            </a:r>
            <a:r>
              <a:rPr lang="en-US" dirty="0" smtClean="0"/>
              <a:t>")</a:t>
            </a:r>
          </a:p>
          <a:p>
            <a:pPr marL="0" indent="0">
              <a:buNone/>
            </a:pPr>
            <a:endParaRPr lang="en-US" dirty="0"/>
          </a:p>
        </p:txBody>
      </p:sp>
      <p:sp>
        <p:nvSpPr>
          <p:cNvPr id="6" name="TextBox 5"/>
          <p:cNvSpPr txBox="1"/>
          <p:nvPr/>
        </p:nvSpPr>
        <p:spPr>
          <a:xfrm>
            <a:off x="3869268" y="3997960"/>
            <a:ext cx="3129280" cy="1076960"/>
          </a:xfrm>
          <a:prstGeom prst="rect">
            <a:avLst/>
          </a:prstGeom>
          <a:noFill/>
          <a:ln w="9525">
            <a:solidFill>
              <a:schemeClr val="tx1"/>
            </a:solidFill>
          </a:ln>
        </p:spPr>
        <p:txBody>
          <a:bodyPr wrap="square" rtlCol="0">
            <a:spAutoFit/>
          </a:bodyPr>
          <a:lstStyle/>
          <a:p>
            <a:endParaRPr lang="el-GR" dirty="0"/>
          </a:p>
        </p:txBody>
      </p:sp>
    </p:spTree>
    <p:extLst>
      <p:ext uri="{BB962C8B-B14F-4D97-AF65-F5344CB8AC3E}">
        <p14:creationId xmlns:p14="http://schemas.microsoft.com/office/powerpoint/2010/main" val="3631155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Implementation</a:t>
            </a:r>
            <a:endParaRPr lang="el-GR" dirty="0"/>
          </a:p>
        </p:txBody>
      </p:sp>
      <p:sp>
        <p:nvSpPr>
          <p:cNvPr id="6" name="Subtitle 5"/>
          <p:cNvSpPr>
            <a:spLocks noGrp="1"/>
          </p:cNvSpPr>
          <p:nvPr>
            <p:ph type="subTitle" idx="1"/>
          </p:nvPr>
        </p:nvSpPr>
        <p:spPr/>
        <p:txBody>
          <a:bodyPr/>
          <a:lstStyle/>
          <a:p>
            <a:endParaRPr lang="el-GR"/>
          </a:p>
        </p:txBody>
      </p:sp>
    </p:spTree>
    <p:extLst>
      <p:ext uri="{BB962C8B-B14F-4D97-AF65-F5344CB8AC3E}">
        <p14:creationId xmlns:p14="http://schemas.microsoft.com/office/powerpoint/2010/main" val="6802707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Datasets</a:t>
            </a:r>
            <a:br>
              <a:rPr lang="en-US" dirty="0" smtClean="0"/>
            </a:br>
            <a:r>
              <a:rPr lang="en-US" dirty="0"/>
              <a:t/>
            </a:r>
            <a:br>
              <a:rPr lang="en-US" dirty="0"/>
            </a:br>
            <a:r>
              <a:rPr lang="en-US" i="1" dirty="0" smtClean="0"/>
              <a:t>Classes</a:t>
            </a:r>
            <a:endParaRPr lang="el-GR" i="1" dirty="0"/>
          </a:p>
        </p:txBody>
      </p:sp>
      <p:graphicFrame>
        <p:nvGraphicFramePr>
          <p:cNvPr id="6" name="Content Placeholder 5"/>
          <p:cNvGraphicFramePr>
            <a:graphicFrameLocks noGrp="1"/>
          </p:cNvGraphicFramePr>
          <p:nvPr>
            <p:ph idx="1"/>
          </p:nvPr>
        </p:nvGraphicFramePr>
        <p:xfrm>
          <a:off x="4034560" y="863601"/>
          <a:ext cx="6983556" cy="5121272"/>
        </p:xfrm>
        <a:graphic>
          <a:graphicData uri="http://schemas.openxmlformats.org/drawingml/2006/table">
            <a:tbl>
              <a:tblPr/>
              <a:tblGrid>
                <a:gridCol w="3491778">
                  <a:extLst>
                    <a:ext uri="{9D8B030D-6E8A-4147-A177-3AD203B41FA5}">
                      <a16:colId xmlns:a16="http://schemas.microsoft.com/office/drawing/2014/main" val="1481706068"/>
                    </a:ext>
                  </a:extLst>
                </a:gridCol>
                <a:gridCol w="3491778">
                  <a:extLst>
                    <a:ext uri="{9D8B030D-6E8A-4147-A177-3AD203B41FA5}">
                      <a16:colId xmlns:a16="http://schemas.microsoft.com/office/drawing/2014/main" val="173066139"/>
                    </a:ext>
                  </a:extLst>
                </a:gridCol>
              </a:tblGrid>
              <a:tr h="640159">
                <a:tc>
                  <a:txBody>
                    <a:bodyPr/>
                    <a:lstStyle/>
                    <a:p>
                      <a:pPr fontAlgn="ctr"/>
                      <a:r>
                        <a:rPr lang="en-US" sz="1700" u="none" strike="noStrike">
                          <a:solidFill>
                            <a:srgbClr val="2980B9"/>
                          </a:solidFill>
                          <a:effectLst/>
                          <a:hlinkClick r:id="rId2" tooltip="mowl.datasets.builtin.PPIYeastDataset"/>
                        </a:rPr>
                        <a:t>PPIYeastDataset</a:t>
                      </a:r>
                      <a:r>
                        <a:rPr lang="en-US" sz="1700">
                          <a:effectLst/>
                        </a:rPr>
                        <a:t>([url])</a:t>
                      </a:r>
                    </a:p>
                  </a:txBody>
                  <a:tcPr marL="116393" marR="116393" marT="58196" marB="58196"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en-US" sz="1700">
                          <a:effectLst/>
                        </a:rPr>
                        <a:t>Dataset containing protein-protein interactions in yeast.</a:t>
                      </a:r>
                    </a:p>
                  </a:txBody>
                  <a:tcPr marL="116393" marR="116393" marT="58196" marB="58196"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2262122914"/>
                  </a:ext>
                </a:extLst>
              </a:tr>
              <a:tr h="640159">
                <a:tc>
                  <a:txBody>
                    <a:bodyPr/>
                    <a:lstStyle/>
                    <a:p>
                      <a:pPr fontAlgn="ctr"/>
                      <a:r>
                        <a:rPr lang="en-US" sz="1700" u="none" strike="noStrike">
                          <a:solidFill>
                            <a:srgbClr val="2980B9"/>
                          </a:solidFill>
                          <a:effectLst/>
                          <a:hlinkClick r:id="rId3" tooltip="mowl.datasets.builtin.PPIYeastSlimDataset"/>
                        </a:rPr>
                        <a:t>PPIYeastSlimDataset</a:t>
                      </a:r>
                      <a:r>
                        <a:rPr lang="en-US" sz="1700">
                          <a:effectLst/>
                        </a:rPr>
                        <a:t>()</a:t>
                      </a:r>
                    </a:p>
                  </a:txBody>
                  <a:tcPr marL="116393" marR="116393" marT="58196" marB="58196"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en-US" sz="1700">
                          <a:effectLst/>
                        </a:rPr>
                        <a:t>Reduced version of </a:t>
                      </a:r>
                      <a:r>
                        <a:rPr lang="en-US" sz="1700" u="none" strike="noStrike">
                          <a:solidFill>
                            <a:srgbClr val="2980B9"/>
                          </a:solidFill>
                          <a:effectLst/>
                          <a:hlinkClick r:id="rId2" tooltip="mowl.datasets.builtin.PPIYeastDataset"/>
                        </a:rPr>
                        <a:t>PPIYeastDataset</a:t>
                      </a:r>
                      <a:r>
                        <a:rPr lang="en-US" sz="1700">
                          <a:effectLst/>
                        </a:rPr>
                        <a:t>.</a:t>
                      </a:r>
                    </a:p>
                  </a:txBody>
                  <a:tcPr marL="116393" marR="116393" marT="58196" marB="58196"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1556798936"/>
                  </a:ext>
                </a:extLst>
              </a:tr>
              <a:tr h="640159">
                <a:tc>
                  <a:txBody>
                    <a:bodyPr/>
                    <a:lstStyle/>
                    <a:p>
                      <a:pPr fontAlgn="ctr"/>
                      <a:r>
                        <a:rPr lang="en-US" sz="1700" u="none" strike="noStrike">
                          <a:solidFill>
                            <a:srgbClr val="2980B9"/>
                          </a:solidFill>
                          <a:effectLst/>
                          <a:hlinkClick r:id="rId4" tooltip="mowl.datasets.builtin.GDADataset"/>
                        </a:rPr>
                        <a:t>GDADataset</a:t>
                      </a:r>
                      <a:r>
                        <a:rPr lang="en-US" sz="1700">
                          <a:effectLst/>
                        </a:rPr>
                        <a:t>([url])</a:t>
                      </a:r>
                    </a:p>
                  </a:txBody>
                  <a:tcPr marL="116393" marR="116393" marT="58196" marB="58196"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en-US" sz="1700">
                          <a:effectLst/>
                        </a:rPr>
                        <a:t>Abstract class for gene-disease association datasets.</a:t>
                      </a:r>
                    </a:p>
                  </a:txBody>
                  <a:tcPr marL="116393" marR="116393" marT="58196" marB="58196"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2325928053"/>
                  </a:ext>
                </a:extLst>
              </a:tr>
              <a:tr h="640159">
                <a:tc>
                  <a:txBody>
                    <a:bodyPr/>
                    <a:lstStyle/>
                    <a:p>
                      <a:pPr fontAlgn="ctr"/>
                      <a:r>
                        <a:rPr lang="en-US" sz="1700" u="none" strike="noStrike">
                          <a:solidFill>
                            <a:srgbClr val="2980B9"/>
                          </a:solidFill>
                          <a:effectLst/>
                          <a:hlinkClick r:id="rId5" tooltip="mowl.datasets.builtin.GDAHumanDataset"/>
                        </a:rPr>
                        <a:t>GDAHumanDataset</a:t>
                      </a:r>
                      <a:r>
                        <a:rPr lang="en-US" sz="1700">
                          <a:effectLst/>
                        </a:rPr>
                        <a:t>()</a:t>
                      </a:r>
                    </a:p>
                  </a:txBody>
                  <a:tcPr marL="116393" marR="116393" marT="58196" marB="58196"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en-US" sz="1700">
                          <a:effectLst/>
                        </a:rPr>
                        <a:t>Dataset containing gene-disease associations in human.</a:t>
                      </a:r>
                    </a:p>
                  </a:txBody>
                  <a:tcPr marL="116393" marR="116393" marT="58196" marB="58196"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011087397"/>
                  </a:ext>
                </a:extLst>
              </a:tr>
              <a:tr h="640159">
                <a:tc>
                  <a:txBody>
                    <a:bodyPr/>
                    <a:lstStyle/>
                    <a:p>
                      <a:pPr fontAlgn="ctr"/>
                      <a:r>
                        <a:rPr lang="en-US" sz="1700" u="none" strike="noStrike">
                          <a:solidFill>
                            <a:srgbClr val="2980B9"/>
                          </a:solidFill>
                          <a:effectLst/>
                          <a:hlinkClick r:id="rId6" tooltip="mowl.datasets.builtin.GDAHumanELDataset"/>
                        </a:rPr>
                        <a:t>GDAHumanELDataset</a:t>
                      </a:r>
                      <a:r>
                        <a:rPr lang="en-US" sz="1700">
                          <a:effectLst/>
                        </a:rPr>
                        <a:t>()</a:t>
                      </a:r>
                    </a:p>
                  </a:txBody>
                  <a:tcPr marL="116393" marR="116393" marT="58196" marB="58196"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en-US" sz="1700">
                          <a:effectLst/>
                        </a:rPr>
                        <a:t>This dataset is a reduced version of </a:t>
                      </a:r>
                      <a:r>
                        <a:rPr lang="en-US" sz="1700" u="none" strike="noStrike">
                          <a:solidFill>
                            <a:srgbClr val="2980B9"/>
                          </a:solidFill>
                          <a:effectLst/>
                          <a:hlinkClick r:id="rId5" tooltip="mowl.datasets.builtin.GDAHumanDataset"/>
                        </a:rPr>
                        <a:t>GDAHumanDataset</a:t>
                      </a:r>
                      <a:r>
                        <a:rPr lang="en-US" sz="1700">
                          <a:effectLst/>
                        </a:rPr>
                        <a:t>.</a:t>
                      </a:r>
                    </a:p>
                  </a:txBody>
                  <a:tcPr marL="116393" marR="116393" marT="58196" marB="58196"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3410341819"/>
                  </a:ext>
                </a:extLst>
              </a:tr>
              <a:tr h="640159">
                <a:tc>
                  <a:txBody>
                    <a:bodyPr/>
                    <a:lstStyle/>
                    <a:p>
                      <a:pPr fontAlgn="ctr"/>
                      <a:r>
                        <a:rPr lang="en-US" sz="1700" u="none" strike="noStrike">
                          <a:solidFill>
                            <a:srgbClr val="2980B9"/>
                          </a:solidFill>
                          <a:effectLst/>
                          <a:hlinkClick r:id="rId7" tooltip="mowl.datasets.builtin.GDAMouseDataset"/>
                        </a:rPr>
                        <a:t>GDAMouseDataset</a:t>
                      </a:r>
                      <a:r>
                        <a:rPr lang="en-US" sz="1700">
                          <a:effectLst/>
                        </a:rPr>
                        <a:t>()</a:t>
                      </a:r>
                    </a:p>
                  </a:txBody>
                  <a:tcPr marL="116393" marR="116393" marT="58196" marB="58196"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en-US" sz="1700">
                          <a:effectLst/>
                        </a:rPr>
                        <a:t>Dataset containing gene-disease associations in mouse.</a:t>
                      </a:r>
                    </a:p>
                  </a:txBody>
                  <a:tcPr marL="116393" marR="116393" marT="58196" marB="58196"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601793929"/>
                  </a:ext>
                </a:extLst>
              </a:tr>
              <a:tr h="640159">
                <a:tc>
                  <a:txBody>
                    <a:bodyPr/>
                    <a:lstStyle/>
                    <a:p>
                      <a:pPr fontAlgn="ctr"/>
                      <a:r>
                        <a:rPr lang="en-US" sz="1700" u="none" strike="noStrike">
                          <a:solidFill>
                            <a:srgbClr val="2980B9"/>
                          </a:solidFill>
                          <a:effectLst/>
                          <a:hlinkClick r:id="rId8" tooltip="mowl.datasets.builtin.GDAMouseELDataset"/>
                        </a:rPr>
                        <a:t>GDAMouseELDataset</a:t>
                      </a:r>
                      <a:r>
                        <a:rPr lang="en-US" sz="1700">
                          <a:effectLst/>
                        </a:rPr>
                        <a:t>()</a:t>
                      </a:r>
                    </a:p>
                  </a:txBody>
                  <a:tcPr marL="116393" marR="116393" marT="58196" marB="58196"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en-US" sz="1700">
                          <a:effectLst/>
                        </a:rPr>
                        <a:t>This dataset is a reduced version of </a:t>
                      </a:r>
                      <a:r>
                        <a:rPr lang="en-US" sz="1700" u="none" strike="noStrike">
                          <a:solidFill>
                            <a:srgbClr val="2980B9"/>
                          </a:solidFill>
                          <a:effectLst/>
                          <a:hlinkClick r:id="rId7" tooltip="mowl.datasets.builtin.GDAMouseDataset"/>
                        </a:rPr>
                        <a:t>GDAMouseDataset</a:t>
                      </a:r>
                      <a:r>
                        <a:rPr lang="en-US" sz="1700">
                          <a:effectLst/>
                        </a:rPr>
                        <a:t>.</a:t>
                      </a:r>
                    </a:p>
                  </a:txBody>
                  <a:tcPr marL="116393" marR="116393" marT="58196" marB="58196"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3586163855"/>
                  </a:ext>
                </a:extLst>
              </a:tr>
              <a:tr h="640159">
                <a:tc>
                  <a:txBody>
                    <a:bodyPr/>
                    <a:lstStyle/>
                    <a:p>
                      <a:pPr fontAlgn="ctr"/>
                      <a:r>
                        <a:rPr lang="en-US" sz="1700" u="none" strike="noStrike">
                          <a:solidFill>
                            <a:srgbClr val="2980B9"/>
                          </a:solidFill>
                          <a:effectLst/>
                          <a:hlinkClick r:id="rId9" tooltip="mowl.datasets.builtin.FamilyDataset"/>
                        </a:rPr>
                        <a:t>FamilyDataset</a:t>
                      </a:r>
                      <a:r>
                        <a:rPr lang="en-US" sz="1700">
                          <a:effectLst/>
                        </a:rPr>
                        <a:t>([url])</a:t>
                      </a:r>
                    </a:p>
                  </a:txBody>
                  <a:tcPr marL="116393" marR="116393" marT="58196" marB="58196"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en-US" sz="1700" dirty="0">
                          <a:effectLst/>
                        </a:rPr>
                        <a:t>This dataset represents a family domain.</a:t>
                      </a:r>
                    </a:p>
                  </a:txBody>
                  <a:tcPr marL="116393" marR="116393" marT="58196" marB="58196"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1341210829"/>
                  </a:ext>
                </a:extLst>
              </a:tr>
            </a:tbl>
          </a:graphicData>
        </a:graphic>
      </p:graphicFrame>
    </p:spTree>
    <p:extLst>
      <p:ext uri="{BB962C8B-B14F-4D97-AF65-F5344CB8AC3E}">
        <p14:creationId xmlns:p14="http://schemas.microsoft.com/office/powerpoint/2010/main" val="30618711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Datasets</a:t>
            </a:r>
            <a:br>
              <a:rPr lang="en-US" dirty="0" smtClean="0"/>
            </a:br>
            <a:r>
              <a:rPr lang="en-US" dirty="0" smtClean="0"/>
              <a:t/>
            </a:r>
            <a:br>
              <a:rPr lang="en-US" dirty="0" smtClean="0"/>
            </a:br>
            <a:r>
              <a:rPr lang="en-US" i="1" dirty="0"/>
              <a:t>Class Inheritance Diagram</a:t>
            </a:r>
            <a:endParaRPr lang="el-GR" i="1" dirty="0"/>
          </a:p>
        </p:txBody>
      </p:sp>
      <p:pic>
        <p:nvPicPr>
          <p:cNvPr id="7170" name="Picture 2" descr="Inheritance diagram of mowl.datasets.builtin.ppi_yeast.PPIYeastDataset, mowl.datasets.builtin.ppi_yeast.PPIYeastSlimDataset, mowl.datasets.builtin.gda.GDADataset, mowl.datasets.builtin.gda.GDAHumanDataset, mowl.datasets.builtin.gda.GDAHumanELDataset, mowl.datasets.builtin.gda.GDAMouseDataset, mowl.datasets.builtin.gda.GDAMouseELDataset, mowl.datasets.builtin.family.FamilyDatase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6855" y="2529077"/>
            <a:ext cx="7315200" cy="179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3321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a:t>
            </a:r>
            <a:endParaRPr lang="el-GR" dirty="0"/>
          </a:p>
        </p:txBody>
      </p:sp>
      <p:sp>
        <p:nvSpPr>
          <p:cNvPr id="3" name="Content Placeholder 2"/>
          <p:cNvSpPr>
            <a:spLocks noGrp="1"/>
          </p:cNvSpPr>
          <p:nvPr>
            <p:ph idx="1"/>
          </p:nvPr>
        </p:nvSpPr>
        <p:spPr>
          <a:xfrm>
            <a:off x="4185414" y="3470656"/>
            <a:ext cx="6987708" cy="2437892"/>
          </a:xfrm>
          <a:ln w="3175">
            <a:solidFill>
              <a:schemeClr val="tx1"/>
            </a:solidFill>
          </a:ln>
        </p:spPr>
        <p:txBody>
          <a:bodyPr/>
          <a:lstStyle/>
          <a:p>
            <a:pPr marL="0" indent="0">
              <a:buNone/>
            </a:pPr>
            <a:r>
              <a:rPr lang="en-US" b="1" dirty="0">
                <a:solidFill>
                  <a:srgbClr val="008000"/>
                </a:solidFill>
              </a:rPr>
              <a:t>from</a:t>
            </a:r>
            <a:r>
              <a:rPr lang="en-US" dirty="0"/>
              <a:t> </a:t>
            </a:r>
            <a:r>
              <a:rPr lang="en-US" b="1" dirty="0" err="1">
                <a:solidFill>
                  <a:srgbClr val="0000FF"/>
                </a:solidFill>
              </a:rPr>
              <a:t>mowl.datasets.builtin</a:t>
            </a:r>
            <a:r>
              <a:rPr lang="en-US" dirty="0"/>
              <a:t> </a:t>
            </a:r>
            <a:r>
              <a:rPr lang="en-US" b="1" dirty="0">
                <a:solidFill>
                  <a:srgbClr val="008000"/>
                </a:solidFill>
              </a:rPr>
              <a:t>import</a:t>
            </a:r>
            <a:r>
              <a:rPr lang="en-US" dirty="0"/>
              <a:t> </a:t>
            </a:r>
            <a:r>
              <a:rPr lang="en-US" dirty="0" err="1"/>
              <a:t>PPIYeastSlimDataset</a:t>
            </a:r>
            <a:r>
              <a:rPr lang="en-US" dirty="0"/>
              <a:t> </a:t>
            </a:r>
            <a:endParaRPr lang="en-US" dirty="0" smtClean="0"/>
          </a:p>
          <a:p>
            <a:pPr marL="0" indent="0">
              <a:buNone/>
            </a:pPr>
            <a:r>
              <a:rPr lang="en-US" dirty="0" smtClean="0"/>
              <a:t>ds </a:t>
            </a:r>
            <a:r>
              <a:rPr lang="en-US" dirty="0"/>
              <a:t>= </a:t>
            </a:r>
            <a:r>
              <a:rPr lang="en-US" dirty="0" err="1"/>
              <a:t>PPIYeastSlimDataset</a:t>
            </a:r>
            <a:r>
              <a:rPr lang="en-US" dirty="0"/>
              <a:t>() </a:t>
            </a:r>
          </a:p>
          <a:p>
            <a:pPr marL="0" indent="0">
              <a:buNone/>
            </a:pPr>
            <a:r>
              <a:rPr lang="en-US" dirty="0" err="1" smtClean="0"/>
              <a:t>train_ontology</a:t>
            </a:r>
            <a:r>
              <a:rPr lang="en-US" dirty="0" smtClean="0"/>
              <a:t> </a:t>
            </a:r>
            <a:r>
              <a:rPr lang="en-US" dirty="0"/>
              <a:t>= </a:t>
            </a:r>
            <a:r>
              <a:rPr lang="en-US" dirty="0" err="1"/>
              <a:t>ds.ontology</a:t>
            </a:r>
            <a:r>
              <a:rPr lang="en-US" dirty="0"/>
              <a:t> </a:t>
            </a:r>
            <a:endParaRPr lang="en-US" dirty="0" smtClean="0"/>
          </a:p>
          <a:p>
            <a:pPr marL="0" indent="0">
              <a:buNone/>
            </a:pPr>
            <a:r>
              <a:rPr lang="en-US" dirty="0" err="1" smtClean="0"/>
              <a:t>valid_ontology</a:t>
            </a:r>
            <a:r>
              <a:rPr lang="en-US" dirty="0" smtClean="0"/>
              <a:t> </a:t>
            </a:r>
            <a:r>
              <a:rPr lang="en-US" dirty="0"/>
              <a:t>= </a:t>
            </a:r>
            <a:r>
              <a:rPr lang="en-US" dirty="0" err="1"/>
              <a:t>ds.validation</a:t>
            </a:r>
            <a:r>
              <a:rPr lang="en-US" dirty="0"/>
              <a:t> </a:t>
            </a:r>
            <a:endParaRPr lang="en-US" dirty="0" smtClean="0"/>
          </a:p>
          <a:p>
            <a:pPr marL="0" indent="0">
              <a:buNone/>
            </a:pPr>
            <a:r>
              <a:rPr lang="en-US" dirty="0" err="1" smtClean="0"/>
              <a:t>test_ontology</a:t>
            </a:r>
            <a:r>
              <a:rPr lang="en-US" dirty="0" smtClean="0"/>
              <a:t> </a:t>
            </a:r>
            <a:r>
              <a:rPr lang="en-US" dirty="0"/>
              <a:t>= </a:t>
            </a:r>
            <a:r>
              <a:rPr lang="en-US" dirty="0" err="1"/>
              <a:t>ds.testing</a:t>
            </a:r>
            <a:r>
              <a:rPr lang="en-US" dirty="0"/>
              <a:t> </a:t>
            </a:r>
          </a:p>
        </p:txBody>
      </p:sp>
      <p:sp>
        <p:nvSpPr>
          <p:cNvPr id="5" name="Content Placeholder 2"/>
          <p:cNvSpPr txBox="1">
            <a:spLocks/>
          </p:cNvSpPr>
          <p:nvPr/>
        </p:nvSpPr>
        <p:spPr>
          <a:xfrm>
            <a:off x="4021668" y="1016508"/>
            <a:ext cx="7315200" cy="2437892"/>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Dataset Composition: </a:t>
            </a:r>
            <a:r>
              <a:rPr lang="en-US" dirty="0" err="1"/>
              <a:t>mOWL</a:t>
            </a:r>
            <a:r>
              <a:rPr lang="en-US" dirty="0"/>
              <a:t> datasets consist of three ontologies: training, validation, and testing.</a:t>
            </a:r>
          </a:p>
          <a:p>
            <a:r>
              <a:rPr lang="en-US" dirty="0"/>
              <a:t>Supported Format: </a:t>
            </a:r>
            <a:r>
              <a:rPr lang="en-US" dirty="0" err="1"/>
              <a:t>mOWL</a:t>
            </a:r>
            <a:r>
              <a:rPr lang="en-US" dirty="0"/>
              <a:t> is designed to handle input in OWL format, allowing for the input of OWL ontologies.</a:t>
            </a:r>
          </a:p>
          <a:p>
            <a:r>
              <a:rPr lang="en-US" dirty="0"/>
              <a:t>Accessing Datasets: To access any of these datasets, use the provided method</a:t>
            </a:r>
            <a:r>
              <a:rPr lang="en-US" dirty="0" smtClean="0"/>
              <a:t>:</a:t>
            </a:r>
            <a:endParaRPr lang="en-US" dirty="0"/>
          </a:p>
        </p:txBody>
      </p:sp>
    </p:spTree>
    <p:extLst>
      <p:ext uri="{BB962C8B-B14F-4D97-AF65-F5344CB8AC3E}">
        <p14:creationId xmlns:p14="http://schemas.microsoft.com/office/powerpoint/2010/main" val="24893667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a:t>
            </a:r>
            <a:endParaRPr lang="el-GR" dirty="0"/>
          </a:p>
        </p:txBody>
      </p:sp>
      <p:sp>
        <p:nvSpPr>
          <p:cNvPr id="3" name="Content Placeholder 2"/>
          <p:cNvSpPr>
            <a:spLocks noGrp="1"/>
          </p:cNvSpPr>
          <p:nvPr>
            <p:ph idx="1"/>
          </p:nvPr>
        </p:nvSpPr>
        <p:spPr>
          <a:xfrm>
            <a:off x="4185414" y="2176272"/>
            <a:ext cx="6987708" cy="3220212"/>
          </a:xfrm>
          <a:ln w="3175">
            <a:solidFill>
              <a:schemeClr val="tx1"/>
            </a:solidFill>
          </a:ln>
        </p:spPr>
        <p:txBody>
          <a:bodyPr>
            <a:normAutofit/>
          </a:bodyPr>
          <a:lstStyle/>
          <a:p>
            <a:pPr marL="0" indent="0">
              <a:buNone/>
            </a:pPr>
            <a:r>
              <a:rPr lang="en-US" b="1" dirty="0">
                <a:solidFill>
                  <a:srgbClr val="008000"/>
                </a:solidFill>
              </a:rPr>
              <a:t>from</a:t>
            </a:r>
            <a:r>
              <a:rPr lang="en-US" dirty="0"/>
              <a:t> </a:t>
            </a:r>
            <a:r>
              <a:rPr lang="en-US" b="1" dirty="0" err="1" smtClean="0">
                <a:solidFill>
                  <a:srgbClr val="0000FF"/>
                </a:solidFill>
              </a:rPr>
              <a:t>mowl.datasets.base</a:t>
            </a:r>
            <a:r>
              <a:rPr lang="en-US" dirty="0" smtClean="0"/>
              <a:t> </a:t>
            </a:r>
            <a:r>
              <a:rPr lang="en-US" b="1" dirty="0">
                <a:solidFill>
                  <a:srgbClr val="008000"/>
                </a:solidFill>
              </a:rPr>
              <a:t>import</a:t>
            </a:r>
            <a:r>
              <a:rPr lang="en-US" dirty="0"/>
              <a:t> </a:t>
            </a:r>
            <a:r>
              <a:rPr lang="en-US" dirty="0" err="1" smtClean="0"/>
              <a:t>PathDataset</a:t>
            </a:r>
            <a:r>
              <a:rPr lang="en-US" dirty="0" smtClean="0"/>
              <a:t> </a:t>
            </a:r>
          </a:p>
          <a:p>
            <a:pPr marL="0" indent="0">
              <a:buNone/>
            </a:pPr>
            <a:r>
              <a:rPr lang="en-US" dirty="0" smtClean="0"/>
              <a:t>ds </a:t>
            </a:r>
            <a:r>
              <a:rPr lang="en-US" dirty="0"/>
              <a:t>= </a:t>
            </a:r>
            <a:r>
              <a:rPr lang="en-US" dirty="0" err="1" smtClean="0"/>
              <a:t>PathDataset</a:t>
            </a:r>
            <a:r>
              <a:rPr lang="en-US" dirty="0"/>
              <a:t>(</a:t>
            </a:r>
            <a:r>
              <a:rPr lang="en-US" dirty="0">
                <a:solidFill>
                  <a:srgbClr val="C00000"/>
                </a:solidFill>
              </a:rPr>
              <a:t>"</a:t>
            </a:r>
            <a:r>
              <a:rPr lang="en-US" dirty="0" err="1">
                <a:solidFill>
                  <a:srgbClr val="C00000"/>
                </a:solidFill>
              </a:rPr>
              <a:t>training_ontology.owl</a:t>
            </a:r>
            <a:r>
              <a:rPr lang="en-US" dirty="0">
                <a:solidFill>
                  <a:srgbClr val="C00000"/>
                </a:solidFill>
              </a:rPr>
              <a:t>"</a:t>
            </a:r>
            <a:r>
              <a:rPr lang="en-US" dirty="0"/>
              <a:t>,</a:t>
            </a:r>
          </a:p>
          <a:p>
            <a:pPr marL="0" indent="0">
              <a:buNone/>
            </a:pPr>
            <a:r>
              <a:rPr lang="en-US" dirty="0"/>
              <a:t>                 </a:t>
            </a:r>
            <a:r>
              <a:rPr lang="en-US" dirty="0" err="1"/>
              <a:t>validation_path</a:t>
            </a:r>
            <a:r>
              <a:rPr lang="en-US" dirty="0">
                <a:solidFill>
                  <a:schemeClr val="tx1"/>
                </a:solidFill>
              </a:rPr>
              <a:t>=</a:t>
            </a:r>
            <a:r>
              <a:rPr lang="en-US" dirty="0">
                <a:solidFill>
                  <a:srgbClr val="C00000"/>
                </a:solidFill>
              </a:rPr>
              <a:t>"</a:t>
            </a:r>
            <a:r>
              <a:rPr lang="en-US" dirty="0" err="1">
                <a:solidFill>
                  <a:srgbClr val="C00000"/>
                </a:solidFill>
              </a:rPr>
              <a:t>validation_ontology.owl</a:t>
            </a:r>
            <a:r>
              <a:rPr lang="en-US" dirty="0">
                <a:solidFill>
                  <a:srgbClr val="C00000"/>
                </a:solidFill>
              </a:rPr>
              <a:t>"</a:t>
            </a:r>
            <a:r>
              <a:rPr lang="en-US" dirty="0">
                <a:solidFill>
                  <a:schemeClr val="tx1"/>
                </a:solidFill>
              </a:rPr>
              <a:t>,</a:t>
            </a:r>
          </a:p>
          <a:p>
            <a:pPr marL="0" indent="0">
              <a:buNone/>
            </a:pPr>
            <a:r>
              <a:rPr lang="en-US" dirty="0"/>
              <a:t>                 </a:t>
            </a:r>
            <a:r>
              <a:rPr lang="en-US" dirty="0" err="1"/>
              <a:t>testing_path</a:t>
            </a:r>
            <a:r>
              <a:rPr lang="en-US" dirty="0">
                <a:solidFill>
                  <a:schemeClr val="tx1"/>
                </a:solidFill>
              </a:rPr>
              <a:t>=</a:t>
            </a:r>
            <a:r>
              <a:rPr lang="en-US" dirty="0">
                <a:solidFill>
                  <a:srgbClr val="C00000"/>
                </a:solidFill>
              </a:rPr>
              <a:t>"</a:t>
            </a:r>
            <a:r>
              <a:rPr lang="en-US" dirty="0" err="1">
                <a:solidFill>
                  <a:srgbClr val="C00000"/>
                </a:solidFill>
              </a:rPr>
              <a:t>testing_ontology.owl</a:t>
            </a:r>
            <a:r>
              <a:rPr lang="en-US" dirty="0">
                <a:solidFill>
                  <a:srgbClr val="C00000"/>
                </a:solidFill>
              </a:rPr>
              <a:t>"</a:t>
            </a:r>
            <a:r>
              <a:rPr lang="en-US" dirty="0"/>
              <a:t>) </a:t>
            </a:r>
            <a:endParaRPr lang="en-US" dirty="0" smtClean="0"/>
          </a:p>
          <a:p>
            <a:pPr marL="0" indent="0">
              <a:buNone/>
            </a:pPr>
            <a:endParaRPr lang="en-US" sz="900" dirty="0"/>
          </a:p>
          <a:p>
            <a:pPr marL="0" indent="0">
              <a:buNone/>
            </a:pPr>
            <a:r>
              <a:rPr lang="en-US" dirty="0" err="1"/>
              <a:t>training_axioms</a:t>
            </a:r>
            <a:r>
              <a:rPr lang="en-US" dirty="0"/>
              <a:t> = </a:t>
            </a:r>
            <a:r>
              <a:rPr lang="en-US" dirty="0" err="1"/>
              <a:t>ds.ontology.getAxioms</a:t>
            </a:r>
            <a:r>
              <a:rPr lang="en-US" dirty="0"/>
              <a:t>()</a:t>
            </a:r>
          </a:p>
          <a:p>
            <a:pPr marL="0" indent="0">
              <a:buNone/>
            </a:pPr>
            <a:r>
              <a:rPr lang="en-US" dirty="0" err="1"/>
              <a:t>validation_axiom</a:t>
            </a:r>
            <a:r>
              <a:rPr lang="en-US" dirty="0"/>
              <a:t> = </a:t>
            </a:r>
            <a:r>
              <a:rPr lang="en-US" dirty="0" err="1"/>
              <a:t>ds.validation.getAxioms</a:t>
            </a:r>
            <a:r>
              <a:rPr lang="en-US" dirty="0"/>
              <a:t>()</a:t>
            </a:r>
          </a:p>
          <a:p>
            <a:pPr marL="0" indent="0">
              <a:buNone/>
            </a:pPr>
            <a:r>
              <a:rPr lang="en-US" dirty="0" err="1"/>
              <a:t>testing_axioms</a:t>
            </a:r>
            <a:r>
              <a:rPr lang="en-US" dirty="0"/>
              <a:t> = </a:t>
            </a:r>
            <a:r>
              <a:rPr lang="en-US" dirty="0" err="1"/>
              <a:t>ds.testing.getAxioms</a:t>
            </a:r>
            <a:r>
              <a:rPr lang="en-US" dirty="0"/>
              <a:t>() </a:t>
            </a:r>
          </a:p>
        </p:txBody>
      </p:sp>
      <p:sp>
        <p:nvSpPr>
          <p:cNvPr id="5" name="Content Placeholder 2"/>
          <p:cNvSpPr txBox="1">
            <a:spLocks/>
          </p:cNvSpPr>
          <p:nvPr/>
        </p:nvSpPr>
        <p:spPr>
          <a:xfrm>
            <a:off x="4021668" y="1016508"/>
            <a:ext cx="7315200" cy="1159764"/>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smtClean="0"/>
              <a:t>In </a:t>
            </a:r>
            <a:r>
              <a:rPr lang="en-US" dirty="0"/>
              <a:t>case you have your own </a:t>
            </a:r>
            <a:r>
              <a:rPr lang="en-US" dirty="0">
                <a:hlinkClick r:id="rId2"/>
              </a:rPr>
              <a:t>training</a:t>
            </a:r>
            <a:r>
              <a:rPr lang="en-US" dirty="0"/>
              <a:t>, </a:t>
            </a:r>
            <a:r>
              <a:rPr lang="en-US" dirty="0">
                <a:hlinkClick r:id="rId3"/>
              </a:rPr>
              <a:t>validation</a:t>
            </a:r>
            <a:r>
              <a:rPr lang="en-US" dirty="0"/>
              <a:t> and </a:t>
            </a:r>
            <a:r>
              <a:rPr lang="en-US" dirty="0">
                <a:hlinkClick r:id="rId4"/>
              </a:rPr>
              <a:t>testing</a:t>
            </a:r>
            <a:r>
              <a:rPr lang="en-US" dirty="0"/>
              <a:t> ontologies, you can turn them easily to a </a:t>
            </a:r>
            <a:r>
              <a:rPr lang="en-US" dirty="0" err="1"/>
              <a:t>mOWL</a:t>
            </a:r>
            <a:r>
              <a:rPr lang="en-US" dirty="0"/>
              <a:t> dataset as follows</a:t>
            </a:r>
            <a:r>
              <a:rPr lang="en-US" dirty="0" smtClean="0"/>
              <a:t>:</a:t>
            </a:r>
            <a:endParaRPr lang="el-GR" dirty="0"/>
          </a:p>
        </p:txBody>
      </p:sp>
      <p:pic>
        <p:nvPicPr>
          <p:cNvPr id="12" name="Picture 11"/>
          <p:cNvPicPr>
            <a:picLocks noChangeAspect="1"/>
          </p:cNvPicPr>
          <p:nvPr/>
        </p:nvPicPr>
        <p:blipFill>
          <a:blip r:embed="rId5"/>
          <a:stretch>
            <a:fillRect/>
          </a:stretch>
        </p:blipFill>
        <p:spPr>
          <a:xfrm>
            <a:off x="4185414" y="5507736"/>
            <a:ext cx="6790843" cy="1161288"/>
          </a:xfrm>
          <a:prstGeom prst="rect">
            <a:avLst/>
          </a:prstGeom>
        </p:spPr>
      </p:pic>
    </p:spTree>
    <p:extLst>
      <p:ext uri="{BB962C8B-B14F-4D97-AF65-F5344CB8AC3E}">
        <p14:creationId xmlns:p14="http://schemas.microsoft.com/office/powerpoint/2010/main" val="32320002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OWLAPI &amp; </a:t>
            </a:r>
            <a:r>
              <a:rPr lang="en-US" dirty="0" err="1"/>
              <a:t>Reasoners</a:t>
            </a:r>
            <a:endParaRPr lang="el-GR" dirty="0"/>
          </a:p>
        </p:txBody>
      </p:sp>
      <p:sp>
        <p:nvSpPr>
          <p:cNvPr id="5" name="Content Placeholder 2"/>
          <p:cNvSpPr txBox="1">
            <a:spLocks/>
          </p:cNvSpPr>
          <p:nvPr/>
        </p:nvSpPr>
        <p:spPr>
          <a:xfrm>
            <a:off x="4021668" y="1016508"/>
            <a:ext cx="7315200" cy="1159764"/>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l-GR" dirty="0"/>
          </a:p>
        </p:txBody>
      </p:sp>
    </p:spTree>
    <p:extLst>
      <p:ext uri="{BB962C8B-B14F-4D97-AF65-F5344CB8AC3E}">
        <p14:creationId xmlns:p14="http://schemas.microsoft.com/office/powerpoint/2010/main" val="22432672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a:t>
            </a:r>
            <a:endParaRPr lang="el-GR" dirty="0"/>
          </a:p>
        </p:txBody>
      </p:sp>
      <p:sp>
        <p:nvSpPr>
          <p:cNvPr id="3" name="Content Placeholder 2"/>
          <p:cNvSpPr>
            <a:spLocks noGrp="1"/>
          </p:cNvSpPr>
          <p:nvPr>
            <p:ph idx="1"/>
          </p:nvPr>
        </p:nvSpPr>
        <p:spPr/>
        <p:txBody>
          <a:bodyPr/>
          <a:lstStyle/>
          <a:p>
            <a:r>
              <a:rPr lang="en-US" dirty="0"/>
              <a:t>Load ontology</a:t>
            </a:r>
          </a:p>
          <a:p>
            <a:r>
              <a:rPr lang="en-US" dirty="0"/>
              <a:t>Extract corpus (axioms or assertions)</a:t>
            </a:r>
          </a:p>
          <a:p>
            <a:r>
              <a:rPr lang="en-US" dirty="0"/>
              <a:t>Create a graph model using the corpus using Word2Vec</a:t>
            </a:r>
          </a:p>
          <a:p>
            <a:r>
              <a:rPr lang="en-US" dirty="0"/>
              <a:t>Project the ontology to edges (one for a training data set and for evaluation)</a:t>
            </a:r>
          </a:p>
          <a:p>
            <a:r>
              <a:rPr lang="en-US" dirty="0"/>
              <a:t>Apply the created model to the training dataset</a:t>
            </a:r>
          </a:p>
          <a:p>
            <a:r>
              <a:rPr lang="en-US" dirty="0"/>
              <a:t>Show accuracy metrics</a:t>
            </a:r>
          </a:p>
          <a:p>
            <a:endParaRPr lang="el-GR" dirty="0"/>
          </a:p>
        </p:txBody>
      </p:sp>
      <p:sp>
        <p:nvSpPr>
          <p:cNvPr id="5" name="Content Placeholder 2"/>
          <p:cNvSpPr txBox="1">
            <a:spLocks/>
          </p:cNvSpPr>
          <p:nvPr/>
        </p:nvSpPr>
        <p:spPr>
          <a:xfrm>
            <a:off x="4021668" y="1016508"/>
            <a:ext cx="7315200" cy="1159764"/>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l-GR" dirty="0"/>
          </a:p>
        </p:txBody>
      </p:sp>
    </p:spTree>
    <p:extLst>
      <p:ext uri="{BB962C8B-B14F-4D97-AF65-F5344CB8AC3E}">
        <p14:creationId xmlns:p14="http://schemas.microsoft.com/office/powerpoint/2010/main" val="34047701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 </a:t>
            </a:r>
            <a:r>
              <a:rPr lang="en-US" dirty="0" err="1" smtClean="0"/>
              <a:t>embeddings</a:t>
            </a:r>
            <a:endParaRPr lang="el-GR" dirty="0"/>
          </a:p>
        </p:txBody>
      </p:sp>
      <p:sp>
        <p:nvSpPr>
          <p:cNvPr id="3" name="Content Placeholder 2"/>
          <p:cNvSpPr>
            <a:spLocks noGrp="1"/>
          </p:cNvSpPr>
          <p:nvPr>
            <p:ph idx="1"/>
          </p:nvPr>
        </p:nvSpPr>
        <p:spPr/>
        <p:txBody>
          <a:bodyPr>
            <a:normAutofit/>
          </a:bodyPr>
          <a:lstStyle/>
          <a:p>
            <a:r>
              <a:rPr lang="en-US" dirty="0"/>
              <a:t>Run the </a:t>
            </a:r>
            <a:r>
              <a:rPr lang="en-US" dirty="0" err="1"/>
              <a:t>elembeddings</a:t>
            </a:r>
            <a:r>
              <a:rPr lang="en-US" dirty="0"/>
              <a:t> notebook </a:t>
            </a:r>
          </a:p>
        </p:txBody>
      </p:sp>
    </p:spTree>
    <p:extLst>
      <p:ext uri="{BB962C8B-B14F-4D97-AF65-F5344CB8AC3E}">
        <p14:creationId xmlns:p14="http://schemas.microsoft.com/office/powerpoint/2010/main" val="2711856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err="1" smtClean="0"/>
              <a:t>mOWL</a:t>
            </a:r>
            <a:r>
              <a:rPr lang="en-US" dirty="0" smtClean="0"/>
              <a:t> &amp; Use Cases</a:t>
            </a:r>
            <a:endParaRPr lang="el-GR" dirty="0"/>
          </a:p>
        </p:txBody>
      </p:sp>
      <p:sp>
        <p:nvSpPr>
          <p:cNvPr id="6" name="Subtitle 5"/>
          <p:cNvSpPr>
            <a:spLocks noGrp="1"/>
          </p:cNvSpPr>
          <p:nvPr>
            <p:ph type="subTitle" idx="1"/>
          </p:nvPr>
        </p:nvSpPr>
        <p:spPr/>
        <p:txBody>
          <a:bodyPr/>
          <a:lstStyle/>
          <a:p>
            <a:endParaRPr lang="el-GR"/>
          </a:p>
        </p:txBody>
      </p:sp>
    </p:spTree>
    <p:extLst>
      <p:ext uri="{BB962C8B-B14F-4D97-AF65-F5344CB8AC3E}">
        <p14:creationId xmlns:p14="http://schemas.microsoft.com/office/powerpoint/2010/main" val="25394116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l-GR" dirty="0"/>
          </a:p>
        </p:txBody>
      </p:sp>
      <p:sp>
        <p:nvSpPr>
          <p:cNvPr id="3" name="Content Placeholder 2"/>
          <p:cNvSpPr>
            <a:spLocks noGrp="1"/>
          </p:cNvSpPr>
          <p:nvPr>
            <p:ph idx="1"/>
          </p:nvPr>
        </p:nvSpPr>
        <p:spPr/>
        <p:txBody>
          <a:bodyPr>
            <a:normAutofit/>
          </a:bodyPr>
          <a:lstStyle/>
          <a:p>
            <a:r>
              <a:rPr lang="en-US" dirty="0" err="1"/>
              <a:t>mOWL</a:t>
            </a:r>
            <a:r>
              <a:rPr lang="en-US" dirty="0"/>
              <a:t> Demonstrations:</a:t>
            </a:r>
          </a:p>
          <a:p>
            <a:pPr lvl="1"/>
            <a:r>
              <a:rPr lang="en-US" dirty="0"/>
              <a:t>Knowledge-based prediction of protein-protein interactions using the Gene Ontology.</a:t>
            </a:r>
          </a:p>
          <a:p>
            <a:pPr lvl="1"/>
            <a:r>
              <a:rPr lang="en-US" dirty="0"/>
              <a:t>Gene-disease associations prediction using phenotype ontologies.</a:t>
            </a:r>
          </a:p>
          <a:p>
            <a:r>
              <a:rPr lang="en-US" dirty="0"/>
              <a:t>Practical Example:</a:t>
            </a:r>
          </a:p>
          <a:p>
            <a:pPr lvl="1"/>
            <a:r>
              <a:rPr lang="en-US" dirty="0"/>
              <a:t>Predicting gene-disease associations based on phenotypic similarity.</a:t>
            </a:r>
          </a:p>
          <a:p>
            <a:pPr lvl="2"/>
            <a:r>
              <a:rPr lang="en-US" dirty="0"/>
              <a:t>Utilizes available data sources to learn and infer associations.</a:t>
            </a:r>
          </a:p>
          <a:p>
            <a:pPr lvl="2"/>
            <a:r>
              <a:rPr lang="en-US" dirty="0"/>
              <a:t>Example: Diagnosis of diseases based on phenotypic similarity.</a:t>
            </a:r>
          </a:p>
          <a:p>
            <a:r>
              <a:rPr lang="en-US" dirty="0"/>
              <a:t>Other Applications:</a:t>
            </a:r>
          </a:p>
          <a:p>
            <a:pPr lvl="1"/>
            <a:r>
              <a:rPr lang="en-US" dirty="0"/>
              <a:t>Predicting protein-protein interactions based on functional similarity.</a:t>
            </a:r>
          </a:p>
          <a:p>
            <a:pPr lvl="1"/>
            <a:r>
              <a:rPr lang="en-US" dirty="0"/>
              <a:t>Predicting causative variants.</a:t>
            </a:r>
          </a:p>
          <a:p>
            <a:pPr lvl="1"/>
            <a:r>
              <a:rPr lang="en-US" dirty="0"/>
              <a:t>Predicting drug-target </a:t>
            </a:r>
            <a:r>
              <a:rPr lang="en-US" dirty="0" smtClean="0"/>
              <a:t>interactions, etc.</a:t>
            </a:r>
            <a:endParaRPr lang="en-US" dirty="0"/>
          </a:p>
        </p:txBody>
      </p:sp>
    </p:spTree>
    <p:extLst>
      <p:ext uri="{BB962C8B-B14F-4D97-AF65-F5344CB8AC3E}">
        <p14:creationId xmlns:p14="http://schemas.microsoft.com/office/powerpoint/2010/main" val="25842998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l-GR" dirty="0"/>
          </a:p>
        </p:txBody>
      </p:sp>
      <p:pic>
        <p:nvPicPr>
          <p:cNvPr id="4" name="Picture 3"/>
          <p:cNvPicPr>
            <a:picLocks noChangeAspect="1"/>
          </p:cNvPicPr>
          <p:nvPr/>
        </p:nvPicPr>
        <p:blipFill>
          <a:blip r:embed="rId2"/>
          <a:stretch>
            <a:fillRect/>
          </a:stretch>
        </p:blipFill>
        <p:spPr>
          <a:xfrm>
            <a:off x="3622913" y="1982443"/>
            <a:ext cx="7807909" cy="3195845"/>
          </a:xfrm>
          <a:prstGeom prst="rect">
            <a:avLst/>
          </a:prstGeom>
        </p:spPr>
      </p:pic>
    </p:spTree>
    <p:extLst>
      <p:ext uri="{BB962C8B-B14F-4D97-AF65-F5344CB8AC3E}">
        <p14:creationId xmlns:p14="http://schemas.microsoft.com/office/powerpoint/2010/main" val="2103103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l-GR" dirty="0"/>
          </a:p>
        </p:txBody>
      </p:sp>
      <p:sp>
        <p:nvSpPr>
          <p:cNvPr id="3" name="Content Placeholder 2"/>
          <p:cNvSpPr>
            <a:spLocks noGrp="1"/>
          </p:cNvSpPr>
          <p:nvPr>
            <p:ph idx="1"/>
          </p:nvPr>
        </p:nvSpPr>
        <p:spPr>
          <a:xfrm>
            <a:off x="3869268" y="864108"/>
            <a:ext cx="7315200" cy="2560320"/>
          </a:xfrm>
        </p:spPr>
        <p:txBody>
          <a:bodyPr/>
          <a:lstStyle/>
          <a:p>
            <a:r>
              <a:rPr lang="en-US" dirty="0"/>
              <a:t>Developed as a Python package for ease of use.</a:t>
            </a:r>
          </a:p>
          <a:p>
            <a:r>
              <a:rPr lang="en-US" dirty="0"/>
              <a:t>Interfaces with the OWL API for ontology processing and automated reasoning.</a:t>
            </a:r>
          </a:p>
          <a:p>
            <a:r>
              <a:rPr lang="en-US" dirty="0"/>
              <a:t>Utilizes </a:t>
            </a:r>
            <a:r>
              <a:rPr lang="en-US" dirty="0" err="1"/>
              <a:t>JPype</a:t>
            </a:r>
            <a:r>
              <a:rPr lang="en-US" dirty="0"/>
              <a:t> to bind Python and the Java Virtual Machine, facilitating access to Java classes and methods from Python.</a:t>
            </a:r>
          </a:p>
          <a:p>
            <a:r>
              <a:rPr lang="en-US" dirty="0"/>
              <a:t>Provides access to the entire OWL API through a Python interface</a:t>
            </a:r>
            <a:r>
              <a:rPr lang="en-US" dirty="0" smtClean="0"/>
              <a:t>.</a:t>
            </a:r>
            <a:endParaRPr lang="en-US" dirty="0"/>
          </a:p>
        </p:txBody>
      </p:sp>
      <p:pic>
        <p:nvPicPr>
          <p:cNvPr id="3074" name="Picture 2" descr="_images/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143" y="3424428"/>
            <a:ext cx="7791450" cy="2895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72271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l-GR" dirty="0"/>
          </a:p>
        </p:txBody>
      </p:sp>
      <p:pic>
        <p:nvPicPr>
          <p:cNvPr id="5" name="Picture 4"/>
          <p:cNvPicPr>
            <a:picLocks noChangeAspect="1"/>
          </p:cNvPicPr>
          <p:nvPr/>
        </p:nvPicPr>
        <p:blipFill>
          <a:blip r:embed="rId3"/>
          <a:stretch>
            <a:fillRect/>
          </a:stretch>
        </p:blipFill>
        <p:spPr>
          <a:xfrm>
            <a:off x="3835891" y="1897883"/>
            <a:ext cx="7381953" cy="3053090"/>
          </a:xfrm>
          <a:prstGeom prst="rect">
            <a:avLst/>
          </a:prstGeom>
        </p:spPr>
      </p:pic>
    </p:spTree>
    <p:extLst>
      <p:ext uri="{BB962C8B-B14F-4D97-AF65-F5344CB8AC3E}">
        <p14:creationId xmlns:p14="http://schemas.microsoft.com/office/powerpoint/2010/main" val="33669590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 </a:t>
            </a:r>
            <a:br>
              <a:rPr lang="en-US" dirty="0" smtClean="0"/>
            </a:br>
            <a:r>
              <a:rPr lang="en-US" dirty="0" smtClean="0"/>
              <a:t>Phenotypic similarity</a:t>
            </a:r>
            <a:endParaRPr lang="el-GR" dirty="0"/>
          </a:p>
        </p:txBody>
      </p:sp>
      <p:sp>
        <p:nvSpPr>
          <p:cNvPr id="3" name="Content Placeholder 2"/>
          <p:cNvSpPr>
            <a:spLocks noGrp="1"/>
          </p:cNvSpPr>
          <p:nvPr>
            <p:ph idx="1"/>
          </p:nvPr>
        </p:nvSpPr>
        <p:spPr/>
        <p:txBody>
          <a:bodyPr>
            <a:normAutofit/>
          </a:bodyPr>
          <a:lstStyle/>
          <a:p>
            <a:endParaRPr lang="en-US" dirty="0"/>
          </a:p>
        </p:txBody>
      </p:sp>
      <p:pic>
        <p:nvPicPr>
          <p:cNvPr id="4" name="Picture 3"/>
          <p:cNvPicPr>
            <a:picLocks noChangeAspect="1"/>
          </p:cNvPicPr>
          <p:nvPr/>
        </p:nvPicPr>
        <p:blipFill>
          <a:blip r:embed="rId3"/>
          <a:stretch>
            <a:fillRect/>
          </a:stretch>
        </p:blipFill>
        <p:spPr>
          <a:xfrm>
            <a:off x="4147046" y="987993"/>
            <a:ext cx="6759644" cy="4872869"/>
          </a:xfrm>
          <a:prstGeom prst="rect">
            <a:avLst/>
          </a:prstGeom>
        </p:spPr>
      </p:pic>
    </p:spTree>
    <p:extLst>
      <p:ext uri="{BB962C8B-B14F-4D97-AF65-F5344CB8AC3E}">
        <p14:creationId xmlns:p14="http://schemas.microsoft.com/office/powerpoint/2010/main" val="3838576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 </a:t>
            </a:r>
            <a:br>
              <a:rPr lang="en-US" dirty="0" smtClean="0"/>
            </a:br>
            <a:r>
              <a:rPr lang="en-US" dirty="0" smtClean="0"/>
              <a:t>Phenotypic similarity</a:t>
            </a:r>
            <a:endParaRPr lang="el-GR" dirty="0"/>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imgEffect>
                  </a14:imgLayer>
                </a14:imgProps>
              </a:ext>
            </a:extLst>
          </a:blip>
          <a:stretch>
            <a:fillRect/>
          </a:stretch>
        </p:blipFill>
        <p:spPr>
          <a:xfrm>
            <a:off x="3447774" y="2011432"/>
            <a:ext cx="8349974" cy="3109645"/>
          </a:xfrm>
          <a:prstGeom prst="rect">
            <a:avLst/>
          </a:prstGeom>
        </p:spPr>
      </p:pic>
      <p:sp>
        <p:nvSpPr>
          <p:cNvPr id="7" name="Content Placeholder 6"/>
          <p:cNvSpPr>
            <a:spLocks noGrp="1"/>
          </p:cNvSpPr>
          <p:nvPr>
            <p:ph idx="1"/>
          </p:nvPr>
        </p:nvSpPr>
        <p:spPr>
          <a:xfrm>
            <a:off x="3869268" y="864108"/>
            <a:ext cx="7315200" cy="895118"/>
          </a:xfrm>
        </p:spPr>
        <p:txBody>
          <a:bodyPr/>
          <a:lstStyle/>
          <a:p>
            <a:r>
              <a:rPr lang="en-US" dirty="0"/>
              <a:t>Converting knowledge axioms in phenotype ontologies to knowledge graph </a:t>
            </a:r>
            <a:endParaRPr lang="el-GR" dirty="0"/>
          </a:p>
        </p:txBody>
      </p:sp>
    </p:spTree>
    <p:extLst>
      <p:ext uri="{BB962C8B-B14F-4D97-AF65-F5344CB8AC3E}">
        <p14:creationId xmlns:p14="http://schemas.microsoft.com/office/powerpoint/2010/main" val="27225216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 </a:t>
            </a:r>
            <a:br>
              <a:rPr lang="en-US" dirty="0" smtClean="0"/>
            </a:br>
            <a:r>
              <a:rPr lang="en-US" spc="5" dirty="0"/>
              <a:t>Calculating</a:t>
            </a:r>
            <a:r>
              <a:rPr lang="en-US" spc="-10" dirty="0"/>
              <a:t> </a:t>
            </a:r>
            <a:r>
              <a:rPr lang="en-US" spc="5" dirty="0"/>
              <a:t>Phenotypic</a:t>
            </a:r>
            <a:r>
              <a:rPr lang="en-US" spc="-15" dirty="0"/>
              <a:t> </a:t>
            </a:r>
            <a:r>
              <a:rPr lang="en-US" dirty="0"/>
              <a:t>Similarity</a:t>
            </a:r>
            <a:r>
              <a:rPr lang="en-US" spc="-100" dirty="0"/>
              <a:t> </a:t>
            </a:r>
            <a:r>
              <a:rPr lang="en-US" spc="5" dirty="0"/>
              <a:t>Approaches</a:t>
            </a:r>
            <a:endParaRPr lang="el-GR" dirty="0"/>
          </a:p>
        </p:txBody>
      </p:sp>
      <p:sp>
        <p:nvSpPr>
          <p:cNvPr id="7" name="Content Placeholder 6"/>
          <p:cNvSpPr>
            <a:spLocks noGrp="1"/>
          </p:cNvSpPr>
          <p:nvPr>
            <p:ph idx="1"/>
          </p:nvPr>
        </p:nvSpPr>
        <p:spPr>
          <a:xfrm>
            <a:off x="3869268" y="864108"/>
            <a:ext cx="7315200" cy="895118"/>
          </a:xfrm>
        </p:spPr>
        <p:txBody>
          <a:bodyPr>
            <a:normAutofit/>
          </a:bodyPr>
          <a:lstStyle/>
          <a:p>
            <a:pPr marL="297815" indent="-285750">
              <a:lnSpc>
                <a:spcPct val="100000"/>
              </a:lnSpc>
              <a:spcBef>
                <a:spcPts val="535"/>
              </a:spcBef>
              <a:tabLst>
                <a:tab pos="379095" algn="l"/>
                <a:tab pos="379730" algn="l"/>
              </a:tabLst>
            </a:pPr>
            <a:r>
              <a:rPr lang="en-US" spc="-5" dirty="0">
                <a:cs typeface="Arial MT"/>
              </a:rPr>
              <a:t>Unsupervise</a:t>
            </a:r>
            <a:r>
              <a:rPr lang="en-US" dirty="0">
                <a:cs typeface="Arial MT"/>
              </a:rPr>
              <a:t>d</a:t>
            </a:r>
            <a:r>
              <a:rPr lang="en-US" spc="-105" dirty="0">
                <a:cs typeface="Arial MT"/>
              </a:rPr>
              <a:t> </a:t>
            </a:r>
            <a:r>
              <a:rPr lang="en-US" spc="-5" dirty="0">
                <a:cs typeface="Arial MT"/>
              </a:rPr>
              <a:t>Approach</a:t>
            </a:r>
            <a:endParaRPr lang="en-US" dirty="0">
              <a:cs typeface="Arial MT"/>
            </a:endParaRPr>
          </a:p>
          <a:p>
            <a:pPr marL="785494" lvl="1" indent="-285750">
              <a:lnSpc>
                <a:spcPct val="100000"/>
              </a:lnSpc>
              <a:spcBef>
                <a:spcPts val="340"/>
              </a:spcBef>
              <a:tabLst>
                <a:tab pos="836294" algn="l"/>
                <a:tab pos="836930" algn="l"/>
              </a:tabLst>
            </a:pPr>
            <a:r>
              <a:rPr lang="en-US" sz="1600" spc="-5" dirty="0">
                <a:cs typeface="Arial MT"/>
              </a:rPr>
              <a:t>Cosine</a:t>
            </a:r>
            <a:r>
              <a:rPr lang="en-US" sz="1600" spc="-50" dirty="0">
                <a:cs typeface="Arial MT"/>
              </a:rPr>
              <a:t> </a:t>
            </a:r>
            <a:r>
              <a:rPr lang="en-US" sz="1600" dirty="0">
                <a:cs typeface="Arial MT"/>
              </a:rPr>
              <a:t>similarity</a:t>
            </a:r>
          </a:p>
        </p:txBody>
      </p:sp>
      <p:pic>
        <p:nvPicPr>
          <p:cNvPr id="3" name="Picture 2"/>
          <p:cNvPicPr>
            <a:picLocks noChangeAspect="1"/>
          </p:cNvPicPr>
          <p:nvPr/>
        </p:nvPicPr>
        <p:blipFill>
          <a:blip r:embed="rId3"/>
          <a:stretch>
            <a:fillRect/>
          </a:stretch>
        </p:blipFill>
        <p:spPr>
          <a:xfrm>
            <a:off x="3754968" y="3424428"/>
            <a:ext cx="4971850" cy="3060205"/>
          </a:xfrm>
          <a:prstGeom prst="rect">
            <a:avLst/>
          </a:prstGeom>
        </p:spPr>
      </p:pic>
      <p:pic>
        <p:nvPicPr>
          <p:cNvPr id="4" name="Picture 3"/>
          <p:cNvPicPr>
            <a:picLocks noChangeAspect="1"/>
          </p:cNvPicPr>
          <p:nvPr/>
        </p:nvPicPr>
        <p:blipFill>
          <a:blip r:embed="rId4"/>
          <a:stretch>
            <a:fillRect/>
          </a:stretch>
        </p:blipFill>
        <p:spPr>
          <a:xfrm>
            <a:off x="7211434" y="864108"/>
            <a:ext cx="4368501" cy="2983949"/>
          </a:xfrm>
          <a:prstGeom prst="rect">
            <a:avLst/>
          </a:prstGeom>
        </p:spPr>
      </p:pic>
    </p:spTree>
    <p:extLst>
      <p:ext uri="{BB962C8B-B14F-4D97-AF65-F5344CB8AC3E}">
        <p14:creationId xmlns:p14="http://schemas.microsoft.com/office/powerpoint/2010/main" val="9708904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 </a:t>
            </a:r>
            <a:br>
              <a:rPr lang="en-US" dirty="0" smtClean="0"/>
            </a:br>
            <a:r>
              <a:rPr lang="en-US" spc="5" dirty="0"/>
              <a:t>Calculating</a:t>
            </a:r>
            <a:r>
              <a:rPr lang="en-US" spc="-10" dirty="0"/>
              <a:t> </a:t>
            </a:r>
            <a:r>
              <a:rPr lang="en-US" spc="5" dirty="0"/>
              <a:t>Phenotypic</a:t>
            </a:r>
            <a:r>
              <a:rPr lang="en-US" spc="-15" dirty="0"/>
              <a:t> </a:t>
            </a:r>
            <a:r>
              <a:rPr lang="en-US" dirty="0"/>
              <a:t>Similarity</a:t>
            </a:r>
            <a:r>
              <a:rPr lang="en-US" spc="-100" dirty="0"/>
              <a:t> </a:t>
            </a:r>
            <a:r>
              <a:rPr lang="en-US" spc="5" dirty="0"/>
              <a:t>Approaches</a:t>
            </a:r>
            <a:endParaRPr lang="el-GR" dirty="0"/>
          </a:p>
        </p:txBody>
      </p:sp>
      <p:sp>
        <p:nvSpPr>
          <p:cNvPr id="7" name="Content Placeholder 6"/>
          <p:cNvSpPr>
            <a:spLocks noGrp="1"/>
          </p:cNvSpPr>
          <p:nvPr>
            <p:ph idx="1"/>
          </p:nvPr>
        </p:nvSpPr>
        <p:spPr>
          <a:xfrm>
            <a:off x="3513668" y="2032508"/>
            <a:ext cx="3456944" cy="895118"/>
          </a:xfrm>
        </p:spPr>
        <p:txBody>
          <a:bodyPr>
            <a:noAutofit/>
          </a:bodyPr>
          <a:lstStyle/>
          <a:p>
            <a:pPr marL="354965" indent="-342900">
              <a:lnSpc>
                <a:spcPct val="100000"/>
              </a:lnSpc>
              <a:spcBef>
                <a:spcPts val="535"/>
              </a:spcBef>
              <a:tabLst>
                <a:tab pos="379095" algn="l"/>
                <a:tab pos="379730" algn="l"/>
              </a:tabLst>
            </a:pPr>
            <a:r>
              <a:rPr lang="en-US" spc="-25" dirty="0">
                <a:cs typeface="Arial MT"/>
              </a:rPr>
              <a:t>Supervised </a:t>
            </a:r>
            <a:r>
              <a:rPr lang="en-US" spc="-25" dirty="0" smtClean="0">
                <a:cs typeface="Arial MT"/>
              </a:rPr>
              <a:t>Approach: MLP</a:t>
            </a:r>
            <a:endParaRPr lang="en-US" spc="-25" dirty="0">
              <a:cs typeface="Arial MT"/>
            </a:endParaRPr>
          </a:p>
          <a:p>
            <a:pPr marL="857885" lvl="1" indent="-342900">
              <a:lnSpc>
                <a:spcPct val="100000"/>
              </a:lnSpc>
              <a:spcBef>
                <a:spcPts val="535"/>
              </a:spcBef>
              <a:tabLst>
                <a:tab pos="379095" algn="l"/>
                <a:tab pos="379730" algn="l"/>
              </a:tabLst>
            </a:pPr>
            <a:r>
              <a:rPr lang="en-US" spc="-25" dirty="0">
                <a:cs typeface="Arial MT"/>
              </a:rPr>
              <a:t>Train/Test split</a:t>
            </a:r>
          </a:p>
          <a:p>
            <a:pPr marL="857885" lvl="1" indent="-342900">
              <a:lnSpc>
                <a:spcPct val="100000"/>
              </a:lnSpc>
              <a:spcBef>
                <a:spcPts val="535"/>
              </a:spcBef>
              <a:tabLst>
                <a:tab pos="379095" algn="l"/>
                <a:tab pos="379730" algn="l"/>
              </a:tabLst>
            </a:pPr>
            <a:r>
              <a:rPr lang="en-US" spc="-25" dirty="0">
                <a:cs typeface="Arial MT"/>
              </a:rPr>
              <a:t>10-fold cross validation  </a:t>
            </a:r>
            <a:endParaRPr lang="en-US" spc="-25" dirty="0" smtClean="0">
              <a:cs typeface="Arial MT"/>
            </a:endParaRPr>
          </a:p>
          <a:p>
            <a:pPr marL="857885" lvl="1" indent="-342900">
              <a:lnSpc>
                <a:spcPct val="100000"/>
              </a:lnSpc>
              <a:spcBef>
                <a:spcPts val="535"/>
              </a:spcBef>
              <a:tabLst>
                <a:tab pos="379095" algn="l"/>
                <a:tab pos="379730" algn="l"/>
              </a:tabLst>
            </a:pPr>
            <a:r>
              <a:rPr lang="en-US" spc="-25" dirty="0" smtClean="0">
                <a:cs typeface="Arial MT"/>
              </a:rPr>
              <a:t>Stratified </a:t>
            </a:r>
            <a:r>
              <a:rPr lang="en-US" spc="-25" dirty="0">
                <a:cs typeface="Arial MT"/>
              </a:rPr>
              <a:t>by disease</a:t>
            </a:r>
          </a:p>
          <a:p>
            <a:pPr marL="785494" lvl="1" indent="-285750">
              <a:lnSpc>
                <a:spcPct val="100000"/>
              </a:lnSpc>
              <a:spcBef>
                <a:spcPts val="340"/>
              </a:spcBef>
              <a:tabLst>
                <a:tab pos="836294" algn="l"/>
                <a:tab pos="836930" algn="l"/>
              </a:tabLst>
            </a:pPr>
            <a:endParaRPr lang="en-US" sz="1600" dirty="0">
              <a:cs typeface="Arial MT"/>
            </a:endParaRPr>
          </a:p>
        </p:txBody>
      </p:sp>
      <p:pic>
        <p:nvPicPr>
          <p:cNvPr id="6" name="object 5"/>
          <p:cNvPicPr/>
          <p:nvPr/>
        </p:nvPicPr>
        <p:blipFill>
          <a:blip r:embed="rId3" cstate="print"/>
          <a:stretch>
            <a:fillRect/>
          </a:stretch>
        </p:blipFill>
        <p:spPr>
          <a:xfrm>
            <a:off x="6970612" y="1568726"/>
            <a:ext cx="4637188" cy="4508950"/>
          </a:xfrm>
          <a:prstGeom prst="rect">
            <a:avLst/>
          </a:prstGeom>
        </p:spPr>
      </p:pic>
    </p:spTree>
    <p:extLst>
      <p:ext uri="{BB962C8B-B14F-4D97-AF65-F5344CB8AC3E}">
        <p14:creationId xmlns:p14="http://schemas.microsoft.com/office/powerpoint/2010/main" val="32875884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 </a:t>
            </a:r>
            <a:br>
              <a:rPr lang="en-US" dirty="0" smtClean="0"/>
            </a:br>
            <a:r>
              <a:rPr lang="en-US" spc="5" dirty="0"/>
              <a:t>Calculating</a:t>
            </a:r>
            <a:r>
              <a:rPr lang="en-US" spc="-10" dirty="0"/>
              <a:t> </a:t>
            </a:r>
            <a:r>
              <a:rPr lang="en-US" spc="5" dirty="0"/>
              <a:t>Phenotypic</a:t>
            </a:r>
            <a:r>
              <a:rPr lang="en-US" spc="-15" dirty="0"/>
              <a:t> </a:t>
            </a:r>
            <a:r>
              <a:rPr lang="en-US" dirty="0"/>
              <a:t>Similarity</a:t>
            </a:r>
            <a:r>
              <a:rPr lang="en-US" spc="-100" dirty="0"/>
              <a:t> </a:t>
            </a:r>
            <a:r>
              <a:rPr lang="en-US" spc="5" dirty="0"/>
              <a:t>Approaches</a:t>
            </a:r>
            <a:endParaRPr lang="el-GR" dirty="0"/>
          </a:p>
        </p:txBody>
      </p:sp>
      <p:pic>
        <p:nvPicPr>
          <p:cNvPr id="3" name="Picture 2"/>
          <p:cNvPicPr>
            <a:picLocks noChangeAspect="1"/>
          </p:cNvPicPr>
          <p:nvPr/>
        </p:nvPicPr>
        <p:blipFill>
          <a:blip r:embed="rId3"/>
          <a:stretch>
            <a:fillRect/>
          </a:stretch>
        </p:blipFill>
        <p:spPr>
          <a:xfrm>
            <a:off x="4693180" y="905065"/>
            <a:ext cx="5819775" cy="5038725"/>
          </a:xfrm>
          <a:prstGeom prst="rect">
            <a:avLst/>
          </a:prstGeom>
        </p:spPr>
      </p:pic>
    </p:spTree>
    <p:extLst>
      <p:ext uri="{BB962C8B-B14F-4D97-AF65-F5344CB8AC3E}">
        <p14:creationId xmlns:p14="http://schemas.microsoft.com/office/powerpoint/2010/main" val="31120522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 </a:t>
            </a:r>
            <a:br>
              <a:rPr lang="en-US" dirty="0" smtClean="0"/>
            </a:br>
            <a:r>
              <a:rPr lang="en-US" spc="5" dirty="0"/>
              <a:t>Calculating</a:t>
            </a:r>
            <a:r>
              <a:rPr lang="en-US" spc="-10" dirty="0"/>
              <a:t> </a:t>
            </a:r>
            <a:r>
              <a:rPr lang="en-US" spc="5" dirty="0"/>
              <a:t>Phenotypic</a:t>
            </a:r>
            <a:r>
              <a:rPr lang="en-US" spc="-15" dirty="0"/>
              <a:t> </a:t>
            </a:r>
            <a:r>
              <a:rPr lang="en-US" dirty="0"/>
              <a:t>Similarity</a:t>
            </a:r>
            <a:r>
              <a:rPr lang="en-US" spc="-100" dirty="0"/>
              <a:t> </a:t>
            </a:r>
            <a:r>
              <a:rPr lang="en-US" spc="5" dirty="0"/>
              <a:t>Approaches</a:t>
            </a:r>
            <a:endParaRPr lang="el-GR" dirty="0"/>
          </a:p>
        </p:txBody>
      </p:sp>
      <p:sp>
        <p:nvSpPr>
          <p:cNvPr id="4" name="Content Placeholder 3"/>
          <p:cNvSpPr>
            <a:spLocks noGrp="1"/>
          </p:cNvSpPr>
          <p:nvPr>
            <p:ph idx="1"/>
          </p:nvPr>
        </p:nvSpPr>
        <p:spPr>
          <a:xfrm>
            <a:off x="3585636" y="864108"/>
            <a:ext cx="2569632" cy="5120640"/>
          </a:xfrm>
        </p:spPr>
        <p:txBody>
          <a:bodyPr>
            <a:normAutofit/>
          </a:bodyPr>
          <a:lstStyle/>
          <a:p>
            <a:pPr marL="297815" indent="-285750">
              <a:lnSpc>
                <a:spcPct val="100000"/>
              </a:lnSpc>
              <a:spcBef>
                <a:spcPts val="535"/>
              </a:spcBef>
              <a:tabLst>
                <a:tab pos="379095" algn="l"/>
                <a:tab pos="379730" algn="l"/>
              </a:tabLst>
            </a:pPr>
            <a:r>
              <a:rPr lang="en-US" spc="-5" dirty="0">
                <a:cs typeface="Arial MT"/>
              </a:rPr>
              <a:t>Supervise</a:t>
            </a:r>
            <a:r>
              <a:rPr lang="en-US" dirty="0">
                <a:cs typeface="Arial MT"/>
              </a:rPr>
              <a:t>d</a:t>
            </a:r>
            <a:r>
              <a:rPr lang="en-US" spc="-105" dirty="0">
                <a:cs typeface="Arial MT"/>
              </a:rPr>
              <a:t> </a:t>
            </a:r>
            <a:r>
              <a:rPr lang="en-US" spc="-5" dirty="0">
                <a:cs typeface="Arial MT"/>
              </a:rPr>
              <a:t>Approach</a:t>
            </a:r>
            <a:endParaRPr lang="en-US" dirty="0">
              <a:cs typeface="Arial MT"/>
            </a:endParaRPr>
          </a:p>
          <a:p>
            <a:pPr marL="785494" lvl="1" indent="-285750">
              <a:lnSpc>
                <a:spcPct val="100000"/>
              </a:lnSpc>
              <a:spcBef>
                <a:spcPts val="340"/>
              </a:spcBef>
              <a:tabLst>
                <a:tab pos="836294" algn="l"/>
                <a:tab pos="836930" algn="l"/>
              </a:tabLst>
            </a:pPr>
            <a:r>
              <a:rPr lang="en-US" sz="2000" dirty="0">
                <a:cs typeface="Arial MT"/>
              </a:rPr>
              <a:t>MLP</a:t>
            </a:r>
          </a:p>
          <a:p>
            <a:pPr marL="785495" lvl="1" indent="-285750">
              <a:lnSpc>
                <a:spcPct val="100000"/>
              </a:lnSpc>
              <a:spcBef>
                <a:spcPts val="254"/>
              </a:spcBef>
              <a:tabLst>
                <a:tab pos="1293495" algn="l"/>
                <a:tab pos="1294130" algn="l"/>
              </a:tabLst>
            </a:pPr>
            <a:r>
              <a:rPr lang="en-US" sz="2000" spc="-25" dirty="0" smtClean="0">
                <a:cs typeface="Arial MT"/>
              </a:rPr>
              <a:t>Positives</a:t>
            </a:r>
          </a:p>
          <a:p>
            <a:pPr marL="785495" lvl="1" indent="-285750">
              <a:lnSpc>
                <a:spcPct val="100000"/>
              </a:lnSpc>
              <a:spcBef>
                <a:spcPts val="254"/>
              </a:spcBef>
              <a:tabLst>
                <a:tab pos="1293495" algn="l"/>
                <a:tab pos="1294130" algn="l"/>
              </a:tabLst>
            </a:pPr>
            <a:r>
              <a:rPr lang="en-US" sz="2000" spc="-25" dirty="0" smtClean="0">
                <a:cs typeface="Arial MT"/>
              </a:rPr>
              <a:t>Negatives</a:t>
            </a:r>
            <a:endParaRPr lang="en-US" sz="2000" spc="-25" dirty="0">
              <a:cs typeface="Arial MT"/>
            </a:endParaRPr>
          </a:p>
          <a:p>
            <a:endParaRPr lang="el-GR" dirty="0"/>
          </a:p>
        </p:txBody>
      </p:sp>
      <p:pic>
        <p:nvPicPr>
          <p:cNvPr id="5" name="Picture 4"/>
          <p:cNvPicPr>
            <a:picLocks noChangeAspect="1"/>
          </p:cNvPicPr>
          <p:nvPr/>
        </p:nvPicPr>
        <p:blipFill>
          <a:blip r:embed="rId3"/>
          <a:stretch>
            <a:fillRect/>
          </a:stretch>
        </p:blipFill>
        <p:spPr>
          <a:xfrm>
            <a:off x="6155268" y="2143620"/>
            <a:ext cx="5638800" cy="3581400"/>
          </a:xfrm>
          <a:prstGeom prst="rect">
            <a:avLst/>
          </a:prstGeom>
        </p:spPr>
      </p:pic>
    </p:spTree>
    <p:extLst>
      <p:ext uri="{BB962C8B-B14F-4D97-AF65-F5344CB8AC3E}">
        <p14:creationId xmlns:p14="http://schemas.microsoft.com/office/powerpoint/2010/main" val="41238843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 </a:t>
            </a:r>
            <a:br>
              <a:rPr lang="en-US" dirty="0" smtClean="0"/>
            </a:br>
            <a:r>
              <a:rPr lang="en-US" spc="5" dirty="0"/>
              <a:t>Calculating</a:t>
            </a:r>
            <a:r>
              <a:rPr lang="en-US" spc="-10" dirty="0"/>
              <a:t> </a:t>
            </a:r>
            <a:r>
              <a:rPr lang="en-US" spc="5" dirty="0"/>
              <a:t>Phenotypic</a:t>
            </a:r>
            <a:r>
              <a:rPr lang="en-US" spc="-15" dirty="0"/>
              <a:t> </a:t>
            </a:r>
            <a:r>
              <a:rPr lang="en-US" dirty="0"/>
              <a:t>Similarity</a:t>
            </a:r>
            <a:r>
              <a:rPr lang="en-US" spc="-100" dirty="0"/>
              <a:t> </a:t>
            </a:r>
            <a:r>
              <a:rPr lang="en-US" spc="5" dirty="0"/>
              <a:t>Approaches</a:t>
            </a:r>
            <a:endParaRPr lang="el-GR" dirty="0"/>
          </a:p>
        </p:txBody>
      </p:sp>
      <p:pic>
        <p:nvPicPr>
          <p:cNvPr id="43" name="Picture 42"/>
          <p:cNvPicPr>
            <a:picLocks noChangeAspect="1"/>
          </p:cNvPicPr>
          <p:nvPr/>
        </p:nvPicPr>
        <p:blipFill>
          <a:blip r:embed="rId3"/>
          <a:stretch>
            <a:fillRect/>
          </a:stretch>
        </p:blipFill>
        <p:spPr>
          <a:xfrm>
            <a:off x="3639073" y="1176337"/>
            <a:ext cx="8181451" cy="4538663"/>
          </a:xfrm>
          <a:prstGeom prst="rect">
            <a:avLst/>
          </a:prstGeom>
        </p:spPr>
      </p:pic>
    </p:spTree>
    <p:extLst>
      <p:ext uri="{BB962C8B-B14F-4D97-AF65-F5344CB8AC3E}">
        <p14:creationId xmlns:p14="http://schemas.microsoft.com/office/powerpoint/2010/main" val="17209504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 </a:t>
            </a:r>
            <a:br>
              <a:rPr lang="en-US" dirty="0" smtClean="0"/>
            </a:br>
            <a:r>
              <a:rPr lang="en-US" dirty="0" smtClean="0"/>
              <a:t>Dataset</a:t>
            </a:r>
            <a:endParaRPr lang="el-GR" dirty="0"/>
          </a:p>
        </p:txBody>
      </p:sp>
      <p:sp>
        <p:nvSpPr>
          <p:cNvPr id="7" name="Content Placeholder 6"/>
          <p:cNvSpPr>
            <a:spLocks noGrp="1"/>
          </p:cNvSpPr>
          <p:nvPr>
            <p:ph idx="1"/>
          </p:nvPr>
        </p:nvSpPr>
        <p:spPr>
          <a:xfrm>
            <a:off x="3869268" y="864108"/>
            <a:ext cx="7315200" cy="5099370"/>
          </a:xfrm>
        </p:spPr>
        <p:txBody>
          <a:bodyPr>
            <a:normAutofit lnSpcReduction="10000"/>
          </a:bodyPr>
          <a:lstStyle/>
          <a:p>
            <a:r>
              <a:rPr lang="en-US" dirty="0"/>
              <a:t>Diseases Phenotypes:</a:t>
            </a:r>
          </a:p>
          <a:p>
            <a:pPr lvl="1"/>
            <a:r>
              <a:rPr lang="en-US" dirty="0"/>
              <a:t>Obtained from HPO annotations for rare diseases document (</a:t>
            </a:r>
            <a:r>
              <a:rPr lang="en-US" dirty="0" err="1"/>
              <a:t>phenotype.hpoa</a:t>
            </a:r>
            <a:r>
              <a:rPr lang="en-US" dirty="0"/>
              <a:t>).</a:t>
            </a:r>
          </a:p>
          <a:p>
            <a:r>
              <a:rPr lang="en-US" dirty="0"/>
              <a:t>Genes Phenotypes:</a:t>
            </a:r>
          </a:p>
          <a:p>
            <a:pPr lvl="1"/>
            <a:r>
              <a:rPr lang="en-US" dirty="0"/>
              <a:t>Downloaded from Mouse/Human </a:t>
            </a:r>
            <a:r>
              <a:rPr lang="en-US" dirty="0" err="1"/>
              <a:t>Ortholog</a:t>
            </a:r>
            <a:r>
              <a:rPr lang="en-US" dirty="0"/>
              <a:t> with Phenotype Annotations from HPO database (</a:t>
            </a:r>
            <a:r>
              <a:rPr lang="en-US" dirty="0" err="1"/>
              <a:t>HMD_HumanPhenotype.rpt</a:t>
            </a:r>
            <a:r>
              <a:rPr lang="en-US" dirty="0"/>
              <a:t>).</a:t>
            </a:r>
          </a:p>
          <a:p>
            <a:r>
              <a:rPr lang="en-US" dirty="0"/>
              <a:t>Gene-Disease Associations:</a:t>
            </a:r>
          </a:p>
          <a:p>
            <a:pPr lvl="1"/>
            <a:r>
              <a:rPr lang="en-US" dirty="0"/>
              <a:t>Retrieved from Associations of Mouse Genes with DO Diseases file (</a:t>
            </a:r>
            <a:r>
              <a:rPr lang="en-US" dirty="0" err="1"/>
              <a:t>MGI_DO.rpt</a:t>
            </a:r>
            <a:r>
              <a:rPr lang="en-US" dirty="0"/>
              <a:t>).</a:t>
            </a:r>
          </a:p>
          <a:p>
            <a:r>
              <a:rPr lang="en-US" dirty="0"/>
              <a:t>Objective:</a:t>
            </a:r>
          </a:p>
          <a:p>
            <a:pPr lvl="1"/>
            <a:r>
              <a:rPr lang="en-US" dirty="0"/>
              <a:t>Allowing similar phenotypes from the same or different organism ontologies to be logically defined in similar form.</a:t>
            </a:r>
          </a:p>
          <a:p>
            <a:r>
              <a:rPr lang="en-US" dirty="0"/>
              <a:t>Utilization of Cross-Species Phenotype Ontologies:</a:t>
            </a:r>
          </a:p>
          <a:p>
            <a:pPr lvl="1"/>
            <a:r>
              <a:rPr lang="en-US" dirty="0" err="1"/>
              <a:t>PhenomeNet</a:t>
            </a:r>
            <a:r>
              <a:rPr lang="en-US" dirty="0"/>
              <a:t>-Extension (</a:t>
            </a:r>
            <a:r>
              <a:rPr lang="en-US" dirty="0" err="1"/>
              <a:t>Pheno</a:t>
            </a:r>
            <a:r>
              <a:rPr lang="en-US" dirty="0"/>
              <a:t>-e) and </a:t>
            </a:r>
            <a:r>
              <a:rPr lang="en-US" dirty="0" err="1"/>
              <a:t>uPheno</a:t>
            </a:r>
            <a:r>
              <a:rPr lang="en-US" dirty="0"/>
              <a:t>.</a:t>
            </a:r>
          </a:p>
          <a:p>
            <a:pPr lvl="1"/>
            <a:r>
              <a:rPr lang="en-US" dirty="0"/>
              <a:t>Aim to logically define similar phenotypes across different organism ontologies.</a:t>
            </a:r>
          </a:p>
        </p:txBody>
      </p:sp>
    </p:spTree>
    <p:extLst>
      <p:ext uri="{BB962C8B-B14F-4D97-AF65-F5344CB8AC3E}">
        <p14:creationId xmlns:p14="http://schemas.microsoft.com/office/powerpoint/2010/main" val="7607679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 </a:t>
            </a:r>
            <a:br>
              <a:rPr lang="en-US" dirty="0" smtClean="0"/>
            </a:br>
            <a:r>
              <a:rPr lang="en-US" dirty="0" err="1" smtClean="0"/>
              <a:t>mOWL</a:t>
            </a:r>
            <a:endParaRPr lang="el-GR" dirty="0"/>
          </a:p>
        </p:txBody>
      </p:sp>
      <p:sp>
        <p:nvSpPr>
          <p:cNvPr id="7" name="Content Placeholder 6"/>
          <p:cNvSpPr>
            <a:spLocks noGrp="1"/>
          </p:cNvSpPr>
          <p:nvPr>
            <p:ph idx="1"/>
          </p:nvPr>
        </p:nvSpPr>
        <p:spPr>
          <a:xfrm>
            <a:off x="3869268" y="864108"/>
            <a:ext cx="7315200" cy="2087814"/>
          </a:xfrm>
        </p:spPr>
        <p:txBody>
          <a:bodyPr>
            <a:normAutofit/>
          </a:bodyPr>
          <a:lstStyle/>
          <a:p>
            <a:r>
              <a:rPr lang="en-US" dirty="0" err="1" smtClean="0"/>
              <a:t>mOWL</a:t>
            </a:r>
            <a:r>
              <a:rPr lang="en-US" dirty="0" smtClean="0"/>
              <a:t> </a:t>
            </a:r>
            <a:r>
              <a:rPr lang="en-US" dirty="0"/>
              <a:t>is designed to handle input in OWL </a:t>
            </a:r>
            <a:r>
              <a:rPr lang="en-US" dirty="0" smtClean="0"/>
              <a:t>format </a:t>
            </a:r>
          </a:p>
          <a:p>
            <a:r>
              <a:rPr lang="en-US" dirty="0" smtClean="0"/>
              <a:t>allows input of OWL ontologies</a:t>
            </a:r>
            <a:endParaRPr lang="el-GR" dirty="0" smtClean="0"/>
          </a:p>
          <a:p>
            <a:r>
              <a:rPr lang="en-US" dirty="0" err="1" smtClean="0"/>
              <a:t>mOWL</a:t>
            </a:r>
            <a:r>
              <a:rPr lang="en-US" dirty="0" smtClean="0"/>
              <a:t> </a:t>
            </a:r>
            <a:r>
              <a:rPr lang="en-US" dirty="0"/>
              <a:t>dataset contains 3 ontologies: training, validation and testing. </a:t>
            </a:r>
            <a:endParaRPr lang="el-GR" dirty="0"/>
          </a:p>
        </p:txBody>
      </p:sp>
      <p:pic>
        <p:nvPicPr>
          <p:cNvPr id="3" name="Picture 2"/>
          <p:cNvPicPr>
            <a:picLocks noChangeAspect="1"/>
          </p:cNvPicPr>
          <p:nvPr/>
        </p:nvPicPr>
        <p:blipFill>
          <a:blip r:embed="rId3"/>
          <a:stretch>
            <a:fillRect/>
          </a:stretch>
        </p:blipFill>
        <p:spPr>
          <a:xfrm>
            <a:off x="3514885" y="2812223"/>
            <a:ext cx="8266484" cy="1958008"/>
          </a:xfrm>
          <a:prstGeom prst="rect">
            <a:avLst/>
          </a:prstGeom>
        </p:spPr>
      </p:pic>
      <p:sp>
        <p:nvSpPr>
          <p:cNvPr id="4" name="Rectangle 3"/>
          <p:cNvSpPr/>
          <p:nvPr/>
        </p:nvSpPr>
        <p:spPr>
          <a:xfrm>
            <a:off x="3928902" y="4900037"/>
            <a:ext cx="7195931" cy="1077218"/>
          </a:xfrm>
          <a:prstGeom prst="rect">
            <a:avLst/>
          </a:prstGeom>
        </p:spPr>
        <p:txBody>
          <a:bodyPr wrap="square">
            <a:spAutoFit/>
          </a:bodyPr>
          <a:lstStyle/>
          <a:p>
            <a:pPr marL="182880" indent="-182880" defTabSz="914400">
              <a:lnSpc>
                <a:spcPct val="90000"/>
              </a:lnSpc>
              <a:spcBef>
                <a:spcPts val="1200"/>
              </a:spcBef>
              <a:buClr>
                <a:schemeClr val="accent1"/>
              </a:buClr>
              <a:buFont typeface="Wingdings 2" pitchFamily="18" charset="2"/>
              <a:buChar char=""/>
            </a:pPr>
            <a:r>
              <a:rPr lang="en-US" sz="2000" dirty="0">
                <a:solidFill>
                  <a:schemeClr val="tx1">
                    <a:lumMod val="65000"/>
                    <a:lumOff val="35000"/>
                  </a:schemeClr>
                </a:solidFill>
              </a:rPr>
              <a:t>Associations for human and mouse </a:t>
            </a:r>
            <a:r>
              <a:rPr lang="en-US" sz="2000" dirty="0" smtClean="0">
                <a:solidFill>
                  <a:schemeClr val="tx1">
                    <a:lumMod val="65000"/>
                    <a:lumOff val="35000"/>
                  </a:schemeClr>
                </a:solidFill>
              </a:rPr>
              <a:t>extracted</a:t>
            </a:r>
          </a:p>
          <a:p>
            <a:pPr marL="182880" indent="-182880" defTabSz="914400">
              <a:lnSpc>
                <a:spcPct val="90000"/>
              </a:lnSpc>
              <a:spcBef>
                <a:spcPts val="1200"/>
              </a:spcBef>
              <a:buClr>
                <a:schemeClr val="accent1"/>
              </a:buClr>
              <a:buFont typeface="Wingdings 2" pitchFamily="18" charset="2"/>
              <a:buChar char=""/>
            </a:pPr>
            <a:r>
              <a:rPr lang="en-US" sz="2000" dirty="0" smtClean="0">
                <a:solidFill>
                  <a:schemeClr val="tx1">
                    <a:lumMod val="65000"/>
                    <a:lumOff val="35000"/>
                  </a:schemeClr>
                </a:solidFill>
              </a:rPr>
              <a:t>randomly </a:t>
            </a:r>
            <a:r>
              <a:rPr lang="en-US" sz="2000" dirty="0">
                <a:solidFill>
                  <a:schemeClr val="tx1">
                    <a:lumMod val="65000"/>
                    <a:lumOff val="35000"/>
                  </a:schemeClr>
                </a:solidFill>
              </a:rPr>
              <a:t>split 80:10:10, added to the training ontology and created the validation and testing ontologies</a:t>
            </a:r>
            <a:endParaRPr lang="el-GR" sz="2000" dirty="0">
              <a:solidFill>
                <a:schemeClr val="tx1">
                  <a:lumMod val="65000"/>
                  <a:lumOff val="35000"/>
                </a:schemeClr>
              </a:solidFill>
            </a:endParaRPr>
          </a:p>
        </p:txBody>
      </p:sp>
    </p:spTree>
    <p:extLst>
      <p:ext uri="{BB962C8B-B14F-4D97-AF65-F5344CB8AC3E}">
        <p14:creationId xmlns:p14="http://schemas.microsoft.com/office/powerpoint/2010/main" val="3876142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l-GR" dirty="0"/>
          </a:p>
        </p:txBody>
      </p:sp>
      <p:sp>
        <p:nvSpPr>
          <p:cNvPr id="3" name="Content Placeholder 2"/>
          <p:cNvSpPr>
            <a:spLocks noGrp="1"/>
          </p:cNvSpPr>
          <p:nvPr>
            <p:ph idx="1"/>
          </p:nvPr>
        </p:nvSpPr>
        <p:spPr/>
        <p:txBody>
          <a:bodyPr/>
          <a:lstStyle/>
          <a:p>
            <a:r>
              <a:rPr lang="en-US" dirty="0" err="1" smtClean="0"/>
              <a:t>mOWL</a:t>
            </a:r>
            <a:r>
              <a:rPr lang="en-US" dirty="0" smtClean="0"/>
              <a:t> </a:t>
            </a:r>
            <a:r>
              <a:rPr lang="en-US" dirty="0"/>
              <a:t>runs on Linux and MAC OS X systems. </a:t>
            </a:r>
            <a:endParaRPr lang="en-US" dirty="0" smtClean="0"/>
          </a:p>
          <a:p>
            <a:pPr lvl="1"/>
            <a:r>
              <a:rPr lang="en-US" dirty="0" smtClean="0"/>
              <a:t>It </a:t>
            </a:r>
            <a:r>
              <a:rPr lang="en-US" dirty="0"/>
              <a:t>has not been tested on Windows, and compatibility issues may arise due to Java compatibility.</a:t>
            </a:r>
            <a:endParaRPr lang="en-US" dirty="0" smtClean="0"/>
          </a:p>
          <a:p>
            <a:r>
              <a:rPr lang="en-US" dirty="0"/>
              <a:t>JDK version 17</a:t>
            </a:r>
          </a:p>
          <a:p>
            <a:r>
              <a:rPr lang="en-US" dirty="0"/>
              <a:t>Python version 3.8, 3.9, 3.10, 3.11</a:t>
            </a:r>
          </a:p>
          <a:p>
            <a:r>
              <a:rPr lang="en-US" dirty="0" err="1"/>
              <a:t>Conda</a:t>
            </a:r>
            <a:r>
              <a:rPr lang="en-US" dirty="0"/>
              <a:t> version &gt;= </a:t>
            </a:r>
            <a:r>
              <a:rPr lang="en-US" dirty="0" smtClean="0"/>
              <a:t>4.x.x</a:t>
            </a:r>
          </a:p>
          <a:p>
            <a:r>
              <a:rPr lang="en-US" dirty="0" smtClean="0"/>
              <a:t>Python requirements</a:t>
            </a:r>
          </a:p>
          <a:p>
            <a:pPr lvl="1"/>
            <a:r>
              <a:rPr lang="en-US" dirty="0" err="1"/>
              <a:t>Gensim</a:t>
            </a:r>
            <a:r>
              <a:rPr lang="en-US" dirty="0"/>
              <a:t> &gt;= 4.x.x</a:t>
            </a:r>
          </a:p>
          <a:p>
            <a:pPr lvl="1"/>
            <a:r>
              <a:rPr lang="en-US" dirty="0" err="1"/>
              <a:t>PyTorch</a:t>
            </a:r>
            <a:r>
              <a:rPr lang="en-US" dirty="0"/>
              <a:t> &gt;= 1.12.x</a:t>
            </a:r>
          </a:p>
          <a:p>
            <a:pPr lvl="1"/>
            <a:r>
              <a:rPr lang="en-US" dirty="0" err="1"/>
              <a:t>PyKEEN</a:t>
            </a:r>
            <a:r>
              <a:rPr lang="en-US" dirty="0"/>
              <a:t> &gt;= 1.10.1</a:t>
            </a:r>
          </a:p>
          <a:p>
            <a:pPr lvl="1"/>
            <a:endParaRPr lang="en-US" dirty="0"/>
          </a:p>
        </p:txBody>
      </p:sp>
    </p:spTree>
    <p:extLst>
      <p:ext uri="{BB962C8B-B14F-4D97-AF65-F5344CB8AC3E}">
        <p14:creationId xmlns:p14="http://schemas.microsoft.com/office/powerpoint/2010/main" val="266254502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 </a:t>
            </a:r>
            <a:br>
              <a:rPr lang="en-US" dirty="0" smtClean="0"/>
            </a:br>
            <a:r>
              <a:rPr lang="en-US" dirty="0" err="1" smtClean="0"/>
              <a:t>mOWL</a:t>
            </a:r>
            <a:r>
              <a:rPr lang="en-US" dirty="0" smtClean="0"/>
              <a:t> prediction methods</a:t>
            </a:r>
            <a:endParaRPr lang="el-GR" dirty="0"/>
          </a:p>
        </p:txBody>
      </p:sp>
      <p:sp>
        <p:nvSpPr>
          <p:cNvPr id="7" name="Content Placeholder 6"/>
          <p:cNvSpPr>
            <a:spLocks noGrp="1"/>
          </p:cNvSpPr>
          <p:nvPr>
            <p:ph idx="1"/>
          </p:nvPr>
        </p:nvSpPr>
        <p:spPr>
          <a:xfrm>
            <a:off x="3869268" y="864108"/>
            <a:ext cx="7315200" cy="4860912"/>
          </a:xfrm>
        </p:spPr>
        <p:txBody>
          <a:bodyPr/>
          <a:lstStyle/>
          <a:p>
            <a:r>
              <a:rPr lang="en-US" dirty="0"/>
              <a:t>Utilize </a:t>
            </a:r>
            <a:r>
              <a:rPr lang="en-US" dirty="0" err="1"/>
              <a:t>mOWL</a:t>
            </a:r>
            <a:r>
              <a:rPr lang="en-US" dirty="0"/>
              <a:t> to generate representation from the ontology graph</a:t>
            </a:r>
            <a:r>
              <a:rPr lang="en-US" dirty="0" smtClean="0"/>
              <a:t>.</a:t>
            </a:r>
            <a:endParaRPr lang="el-GR" dirty="0" smtClean="0"/>
          </a:p>
          <a:p>
            <a:r>
              <a:rPr lang="en-US" dirty="0"/>
              <a:t>Obtain </a:t>
            </a:r>
            <a:r>
              <a:rPr lang="en-US" dirty="0" err="1"/>
              <a:t>embeddings</a:t>
            </a:r>
            <a:r>
              <a:rPr lang="en-US" dirty="0"/>
              <a:t> for genes and diseases using various </a:t>
            </a:r>
            <a:r>
              <a:rPr lang="en-US" dirty="0" err="1"/>
              <a:t>methods:Syntactic</a:t>
            </a:r>
            <a:r>
              <a:rPr lang="en-US" dirty="0"/>
              <a:t> </a:t>
            </a:r>
            <a:r>
              <a:rPr lang="en-US" dirty="0" err="1"/>
              <a:t>Embeddings</a:t>
            </a:r>
            <a:r>
              <a:rPr lang="en-US" dirty="0"/>
              <a:t>:</a:t>
            </a:r>
          </a:p>
          <a:p>
            <a:pPr lvl="1"/>
            <a:r>
              <a:rPr lang="en-US" dirty="0"/>
              <a:t>Onto2Vec</a:t>
            </a:r>
          </a:p>
          <a:p>
            <a:pPr lvl="1"/>
            <a:r>
              <a:rPr lang="en-US" dirty="0"/>
              <a:t>OPA2Vec</a:t>
            </a:r>
          </a:p>
          <a:p>
            <a:r>
              <a:rPr lang="en-US" dirty="0"/>
              <a:t>Graph-based </a:t>
            </a:r>
            <a:r>
              <a:rPr lang="en-US" dirty="0" err="1"/>
              <a:t>Embeddings</a:t>
            </a:r>
            <a:r>
              <a:rPr lang="en-US" dirty="0"/>
              <a:t>:</a:t>
            </a:r>
          </a:p>
          <a:p>
            <a:pPr lvl="1"/>
            <a:r>
              <a:rPr lang="en-US" dirty="0"/>
              <a:t>DL2Vec</a:t>
            </a:r>
          </a:p>
          <a:p>
            <a:pPr lvl="1"/>
            <a:r>
              <a:rPr lang="en-US" dirty="0" smtClean="0"/>
              <a:t>OWL2Vec</a:t>
            </a:r>
            <a:endParaRPr lang="el-GR" dirty="0" smtClean="0"/>
          </a:p>
          <a:p>
            <a:endParaRPr lang="el-GR" dirty="0"/>
          </a:p>
        </p:txBody>
      </p:sp>
      <p:pic>
        <p:nvPicPr>
          <p:cNvPr id="5" name="Picture 4"/>
          <p:cNvPicPr>
            <a:picLocks noChangeAspect="1"/>
          </p:cNvPicPr>
          <p:nvPr/>
        </p:nvPicPr>
        <p:blipFill>
          <a:blip r:embed="rId3"/>
          <a:stretch>
            <a:fillRect/>
          </a:stretch>
        </p:blipFill>
        <p:spPr>
          <a:xfrm>
            <a:off x="8705712" y="2174715"/>
            <a:ext cx="3016940" cy="4338970"/>
          </a:xfrm>
          <a:prstGeom prst="rect">
            <a:avLst/>
          </a:prstGeom>
        </p:spPr>
      </p:pic>
    </p:spTree>
    <p:extLst>
      <p:ext uri="{BB962C8B-B14F-4D97-AF65-F5344CB8AC3E}">
        <p14:creationId xmlns:p14="http://schemas.microsoft.com/office/powerpoint/2010/main" val="25526079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 </a:t>
            </a:r>
            <a:br>
              <a:rPr lang="en-US" dirty="0" smtClean="0"/>
            </a:br>
            <a:r>
              <a:rPr lang="en-US" dirty="0" err="1" smtClean="0"/>
              <a:t>mOWL</a:t>
            </a:r>
            <a:r>
              <a:rPr lang="en-US" dirty="0"/>
              <a:t> Graph-based Methods: Generate </a:t>
            </a:r>
            <a:r>
              <a:rPr lang="en-US" dirty="0" err="1"/>
              <a:t>Embeddings</a:t>
            </a:r>
            <a:endParaRPr lang="el-GR" dirty="0"/>
          </a:p>
        </p:txBody>
      </p:sp>
      <p:sp>
        <p:nvSpPr>
          <p:cNvPr id="7" name="Content Placeholder 6"/>
          <p:cNvSpPr>
            <a:spLocks noGrp="1"/>
          </p:cNvSpPr>
          <p:nvPr>
            <p:ph idx="1"/>
          </p:nvPr>
        </p:nvSpPr>
        <p:spPr>
          <a:xfrm>
            <a:off x="3869268" y="864108"/>
            <a:ext cx="7315200" cy="5129188"/>
          </a:xfrm>
        </p:spPr>
        <p:txBody>
          <a:bodyPr/>
          <a:lstStyle/>
          <a:p>
            <a:r>
              <a:rPr lang="el-GR" dirty="0" smtClean="0"/>
              <a:t>Ο</a:t>
            </a:r>
            <a:r>
              <a:rPr lang="en-US" dirty="0" err="1" smtClean="0"/>
              <a:t>ntology</a:t>
            </a:r>
            <a:r>
              <a:rPr lang="en-US" dirty="0" smtClean="0"/>
              <a:t> </a:t>
            </a:r>
            <a:r>
              <a:rPr lang="en-US" dirty="0"/>
              <a:t>Projection:</a:t>
            </a:r>
          </a:p>
          <a:p>
            <a:pPr lvl="1"/>
            <a:r>
              <a:rPr lang="en-US" dirty="0"/>
              <a:t>Utilize DL2Vec/OWL2Vec Projector class to project the ontology.</a:t>
            </a:r>
          </a:p>
          <a:p>
            <a:pPr lvl="1"/>
            <a:r>
              <a:rPr lang="en-US" dirty="0"/>
              <a:t>Specify the rules used for projection.</a:t>
            </a:r>
          </a:p>
          <a:p>
            <a:pPr lvl="1"/>
            <a:r>
              <a:rPr lang="en-US" dirty="0"/>
              <a:t>Outcome: </a:t>
            </a:r>
            <a:r>
              <a:rPr lang="en-US" dirty="0" err="1"/>
              <a:t>Edgelist</a:t>
            </a:r>
            <a:r>
              <a:rPr lang="en-US" dirty="0"/>
              <a:t> representing the projected ontology.</a:t>
            </a:r>
          </a:p>
          <a:p>
            <a:r>
              <a:rPr lang="en-US" dirty="0"/>
              <a:t>Generating Random Walks:</a:t>
            </a:r>
          </a:p>
          <a:p>
            <a:pPr lvl="1"/>
            <a:r>
              <a:rPr lang="en-US" dirty="0"/>
              <a:t>Use </a:t>
            </a:r>
            <a:r>
              <a:rPr lang="en-US" dirty="0" err="1"/>
              <a:t>DeepWalk</a:t>
            </a:r>
            <a:r>
              <a:rPr lang="en-US" dirty="0"/>
              <a:t> to generate random walks.</a:t>
            </a:r>
          </a:p>
          <a:p>
            <a:r>
              <a:rPr lang="en-US" dirty="0"/>
              <a:t>Training the Word2Vec Model:</a:t>
            </a:r>
          </a:p>
          <a:p>
            <a:pPr lvl="1"/>
            <a:r>
              <a:rPr lang="en-US" dirty="0"/>
              <a:t>Utilize the </a:t>
            </a:r>
            <a:r>
              <a:rPr lang="en-US" dirty="0" err="1"/>
              <a:t>Gensim</a:t>
            </a:r>
            <a:r>
              <a:rPr lang="en-US" dirty="0"/>
              <a:t> library to train the Word2Vec model.</a:t>
            </a:r>
          </a:p>
        </p:txBody>
      </p:sp>
    </p:spTree>
    <p:extLst>
      <p:ext uri="{BB962C8B-B14F-4D97-AF65-F5344CB8AC3E}">
        <p14:creationId xmlns:p14="http://schemas.microsoft.com/office/powerpoint/2010/main" val="25252258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 </a:t>
            </a:r>
            <a:br>
              <a:rPr lang="en-US" dirty="0" smtClean="0"/>
            </a:br>
            <a:r>
              <a:rPr lang="en-US" dirty="0" err="1" smtClean="0"/>
              <a:t>mOWL</a:t>
            </a:r>
            <a:r>
              <a:rPr lang="en-US" dirty="0"/>
              <a:t> Syntactic </a:t>
            </a:r>
            <a:r>
              <a:rPr lang="en-US" dirty="0" smtClean="0"/>
              <a:t>models</a:t>
            </a:r>
            <a:endParaRPr lang="el-GR" dirty="0"/>
          </a:p>
        </p:txBody>
      </p:sp>
      <p:sp>
        <p:nvSpPr>
          <p:cNvPr id="7" name="Content Placeholder 6"/>
          <p:cNvSpPr>
            <a:spLocks noGrp="1"/>
          </p:cNvSpPr>
          <p:nvPr>
            <p:ph idx="1"/>
          </p:nvPr>
        </p:nvSpPr>
        <p:spPr>
          <a:xfrm>
            <a:off x="3869268" y="864108"/>
            <a:ext cx="7315200" cy="5129188"/>
          </a:xfrm>
        </p:spPr>
        <p:txBody>
          <a:bodyPr/>
          <a:lstStyle/>
          <a:p>
            <a:r>
              <a:rPr lang="en-US" dirty="0"/>
              <a:t>The </a:t>
            </a:r>
            <a:r>
              <a:rPr lang="en-US" dirty="0" err="1"/>
              <a:t>Reasoner</a:t>
            </a:r>
            <a:r>
              <a:rPr lang="en-US" dirty="0"/>
              <a:t>:</a:t>
            </a:r>
          </a:p>
          <a:p>
            <a:pPr lvl="1"/>
            <a:r>
              <a:rPr lang="en-US" dirty="0"/>
              <a:t>Utilized for inferring new axioms.</a:t>
            </a:r>
          </a:p>
          <a:p>
            <a:pPr lvl="1"/>
            <a:r>
              <a:rPr lang="en-US" dirty="0"/>
              <a:t>Example: ELK </a:t>
            </a:r>
            <a:r>
              <a:rPr lang="en-US" dirty="0" err="1"/>
              <a:t>reasoner</a:t>
            </a:r>
            <a:r>
              <a:rPr lang="en-US" dirty="0"/>
              <a:t> used by Onto2Vec/OPA2vec.</a:t>
            </a:r>
          </a:p>
          <a:p>
            <a:r>
              <a:rPr lang="en-US" dirty="0"/>
              <a:t>The Corpus Generator:</a:t>
            </a:r>
          </a:p>
          <a:p>
            <a:pPr lvl="1"/>
            <a:r>
              <a:rPr lang="en-US" dirty="0"/>
              <a:t>Responsible for generating the corpus.</a:t>
            </a:r>
          </a:p>
          <a:p>
            <a:pPr lvl="1"/>
            <a:r>
              <a:rPr lang="en-US" dirty="0"/>
              <a:t>Contains inferred axioms and other ontology information.</a:t>
            </a:r>
          </a:p>
          <a:p>
            <a:r>
              <a:rPr lang="en-US" dirty="0"/>
              <a:t>The Word2Vec Model:</a:t>
            </a:r>
          </a:p>
          <a:p>
            <a:pPr lvl="1"/>
            <a:r>
              <a:rPr lang="en-US" dirty="0"/>
              <a:t>Trained on the generated corpus.</a:t>
            </a:r>
          </a:p>
        </p:txBody>
      </p:sp>
    </p:spTree>
    <p:extLst>
      <p:ext uri="{BB962C8B-B14F-4D97-AF65-F5344CB8AC3E}">
        <p14:creationId xmlns:p14="http://schemas.microsoft.com/office/powerpoint/2010/main" val="4151632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 </a:t>
            </a:r>
            <a:br>
              <a:rPr lang="en-US" dirty="0" smtClean="0"/>
            </a:br>
            <a:r>
              <a:rPr lang="en-US" dirty="0"/>
              <a:t>Prediction the causative variants</a:t>
            </a:r>
            <a:endParaRPr lang="el-GR" dirty="0"/>
          </a:p>
        </p:txBody>
      </p:sp>
      <p:sp>
        <p:nvSpPr>
          <p:cNvPr id="7" name="Content Placeholder 6"/>
          <p:cNvSpPr>
            <a:spLocks noGrp="1"/>
          </p:cNvSpPr>
          <p:nvPr>
            <p:ph idx="1"/>
          </p:nvPr>
        </p:nvSpPr>
        <p:spPr>
          <a:xfrm>
            <a:off x="3869267" y="3150108"/>
            <a:ext cx="7757189" cy="2694101"/>
          </a:xfrm>
        </p:spPr>
        <p:txBody>
          <a:bodyPr/>
          <a:lstStyle/>
          <a:p>
            <a:pPr marL="0" indent="0">
              <a:buNone/>
            </a:pPr>
            <a:r>
              <a:rPr lang="en-US" dirty="0" smtClean="0"/>
              <a:t>Determine </a:t>
            </a:r>
            <a:r>
              <a:rPr lang="en-US" dirty="0"/>
              <a:t>which variants identified using Whole-exome Sequencing (WES) or Whole-genome sequencing (WGS) are most likely </a:t>
            </a:r>
            <a:r>
              <a:rPr lang="en-US" dirty="0" smtClean="0"/>
              <a:t>to:</a:t>
            </a:r>
          </a:p>
          <a:p>
            <a:pPr lvl="1"/>
            <a:r>
              <a:rPr lang="en-US" dirty="0" smtClean="0"/>
              <a:t>damage </a:t>
            </a:r>
            <a:r>
              <a:rPr lang="en-US" dirty="0"/>
              <a:t>gene function and </a:t>
            </a:r>
            <a:endParaRPr lang="en-US" dirty="0" smtClean="0"/>
          </a:p>
          <a:p>
            <a:pPr lvl="1"/>
            <a:r>
              <a:rPr lang="en-US" dirty="0" smtClean="0"/>
              <a:t>underlie </a:t>
            </a:r>
            <a:r>
              <a:rPr lang="en-US" dirty="0"/>
              <a:t>the disease phenotype</a:t>
            </a:r>
          </a:p>
        </p:txBody>
      </p:sp>
      <p:pic>
        <p:nvPicPr>
          <p:cNvPr id="4" name="Picture 3"/>
          <p:cNvPicPr>
            <a:picLocks noChangeAspect="1"/>
          </p:cNvPicPr>
          <p:nvPr/>
        </p:nvPicPr>
        <p:blipFill>
          <a:blip r:embed="rId3"/>
          <a:stretch>
            <a:fillRect/>
          </a:stretch>
        </p:blipFill>
        <p:spPr>
          <a:xfrm>
            <a:off x="3710242" y="814784"/>
            <a:ext cx="7916215" cy="1919495"/>
          </a:xfrm>
          <a:prstGeom prst="rect">
            <a:avLst/>
          </a:prstGeom>
        </p:spPr>
      </p:pic>
    </p:spTree>
    <p:extLst>
      <p:ext uri="{BB962C8B-B14F-4D97-AF65-F5344CB8AC3E}">
        <p14:creationId xmlns:p14="http://schemas.microsoft.com/office/powerpoint/2010/main" val="26199053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 </a:t>
            </a:r>
            <a:br>
              <a:rPr lang="en-US" dirty="0" smtClean="0"/>
            </a:br>
            <a:r>
              <a:rPr lang="en-US" dirty="0"/>
              <a:t>Prediction the causative variants</a:t>
            </a:r>
            <a:endParaRPr lang="el-GR" dirty="0"/>
          </a:p>
        </p:txBody>
      </p:sp>
      <p:sp>
        <p:nvSpPr>
          <p:cNvPr id="7" name="Content Placeholder 6"/>
          <p:cNvSpPr>
            <a:spLocks noGrp="1"/>
          </p:cNvSpPr>
          <p:nvPr>
            <p:ph sz="half" idx="1"/>
          </p:nvPr>
        </p:nvSpPr>
        <p:spPr/>
        <p:txBody>
          <a:bodyPr/>
          <a:lstStyle/>
          <a:p>
            <a:r>
              <a:rPr lang="en-US" dirty="0"/>
              <a:t>Annotations for Prioritization:</a:t>
            </a:r>
          </a:p>
          <a:p>
            <a:pPr lvl="1"/>
            <a:r>
              <a:rPr lang="en-US" dirty="0"/>
              <a:t>Gene-Phenotype Annotations</a:t>
            </a:r>
          </a:p>
          <a:p>
            <a:pPr lvl="1"/>
            <a:r>
              <a:rPr lang="en-US" dirty="0"/>
              <a:t>Gene-Function Annotations</a:t>
            </a:r>
          </a:p>
          <a:p>
            <a:pPr lvl="1"/>
            <a:r>
              <a:rPr lang="en-US" dirty="0"/>
              <a:t>Gene-</a:t>
            </a:r>
            <a:r>
              <a:rPr lang="en-US" dirty="0" err="1"/>
              <a:t>Celltype</a:t>
            </a:r>
            <a:r>
              <a:rPr lang="en-US" dirty="0"/>
              <a:t> Annotations</a:t>
            </a:r>
          </a:p>
          <a:p>
            <a:pPr lvl="1"/>
            <a:r>
              <a:rPr lang="en-US" dirty="0"/>
              <a:t>Gene-Anatomical Site of Gene Expression Annotations</a:t>
            </a:r>
          </a:p>
          <a:p>
            <a:pPr lvl="1"/>
            <a:r>
              <a:rPr lang="en-US" dirty="0"/>
              <a:t>Disease-Phenotype Annotations</a:t>
            </a:r>
          </a:p>
          <a:p>
            <a:r>
              <a:rPr lang="en-US" dirty="0"/>
              <a:t>Objective:</a:t>
            </a:r>
          </a:p>
          <a:p>
            <a:pPr lvl="1"/>
            <a:r>
              <a:rPr lang="en-US" dirty="0"/>
              <a:t>Utilize annotations to prioritize candidate genes/variants.</a:t>
            </a:r>
          </a:p>
        </p:txBody>
      </p:sp>
      <p:pic>
        <p:nvPicPr>
          <p:cNvPr id="5" name="Content Placeholder 4"/>
          <p:cNvPicPr>
            <a:picLocks noGrp="1" noChangeAspect="1"/>
          </p:cNvPicPr>
          <p:nvPr>
            <p:ph sz="half" idx="2"/>
          </p:nvPr>
        </p:nvPicPr>
        <p:blipFill>
          <a:blip r:embed="rId3"/>
          <a:stretch>
            <a:fillRect/>
          </a:stretch>
        </p:blipFill>
        <p:spPr>
          <a:xfrm>
            <a:off x="7553740" y="1997765"/>
            <a:ext cx="4099078" cy="2797871"/>
          </a:xfrm>
          <a:prstGeom prst="rect">
            <a:avLst/>
          </a:prstGeom>
        </p:spPr>
      </p:pic>
    </p:spTree>
    <p:extLst>
      <p:ext uri="{BB962C8B-B14F-4D97-AF65-F5344CB8AC3E}">
        <p14:creationId xmlns:p14="http://schemas.microsoft.com/office/powerpoint/2010/main" val="222807820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 </a:t>
            </a:r>
            <a:br>
              <a:rPr lang="en-US" dirty="0" smtClean="0"/>
            </a:br>
            <a:r>
              <a:rPr lang="en-US" i="1" dirty="0" smtClean="0"/>
              <a:t>PPI </a:t>
            </a:r>
            <a:endParaRPr lang="el-GR" i="1" dirty="0"/>
          </a:p>
        </p:txBody>
      </p:sp>
      <p:sp>
        <p:nvSpPr>
          <p:cNvPr id="3" name="Content Placeholder 2"/>
          <p:cNvSpPr>
            <a:spLocks noGrp="1"/>
          </p:cNvSpPr>
          <p:nvPr>
            <p:ph idx="1"/>
          </p:nvPr>
        </p:nvSpPr>
        <p:spPr/>
        <p:txBody>
          <a:bodyPr/>
          <a:lstStyle/>
          <a:p>
            <a:r>
              <a:rPr lang="en-US" dirty="0"/>
              <a:t>Task Overview:</a:t>
            </a:r>
          </a:p>
          <a:p>
            <a:pPr lvl="1"/>
            <a:r>
              <a:rPr lang="en-US" dirty="0"/>
              <a:t>Protein-Protein Interaction (PPI) Prediction Task.</a:t>
            </a:r>
          </a:p>
          <a:p>
            <a:pPr lvl="1"/>
            <a:r>
              <a:rPr lang="en-US" dirty="0"/>
              <a:t>Utilizing Methods from </a:t>
            </a:r>
            <a:r>
              <a:rPr lang="en-US" dirty="0" err="1"/>
              <a:t>mOWL</a:t>
            </a:r>
            <a:r>
              <a:rPr lang="en-US" dirty="0"/>
              <a:t> or Interfacing with Other Libraries (e.g., </a:t>
            </a:r>
            <a:r>
              <a:rPr lang="en-US" dirty="0" err="1"/>
              <a:t>PyKEEN</a:t>
            </a:r>
            <a:r>
              <a:rPr lang="en-US" dirty="0"/>
              <a:t>).</a:t>
            </a:r>
          </a:p>
          <a:p>
            <a:r>
              <a:rPr lang="en-US" dirty="0"/>
              <a:t>Dataset:</a:t>
            </a:r>
          </a:p>
          <a:p>
            <a:pPr lvl="1"/>
            <a:r>
              <a:rPr lang="en-US" dirty="0"/>
              <a:t>Yeast Species Dataset (</a:t>
            </a:r>
            <a:r>
              <a:rPr lang="en-US" dirty="0" err="1"/>
              <a:t>PPIYeastDataset</a:t>
            </a:r>
            <a:r>
              <a:rPr lang="en-US" dirty="0"/>
              <a:t>):</a:t>
            </a:r>
          </a:p>
          <a:p>
            <a:pPr lvl="2"/>
            <a:r>
              <a:rPr lang="en-US" dirty="0"/>
              <a:t>Built-in dataset in </a:t>
            </a:r>
            <a:r>
              <a:rPr lang="en-US" dirty="0" err="1"/>
              <a:t>mOWL</a:t>
            </a:r>
            <a:r>
              <a:rPr lang="en-US" dirty="0"/>
              <a:t>.</a:t>
            </a:r>
          </a:p>
          <a:p>
            <a:pPr lvl="2"/>
            <a:r>
              <a:rPr lang="en-US" dirty="0"/>
              <a:t>Contains Training, Validation, and Testing Ontologies.</a:t>
            </a:r>
          </a:p>
          <a:p>
            <a:pPr lvl="2"/>
            <a:r>
              <a:rPr lang="en-US" dirty="0"/>
              <a:t>Protein Interaction Data Randomly Split: 90% Training, 5% Validation, 5% Testing.</a:t>
            </a:r>
          </a:p>
          <a:p>
            <a:pPr lvl="2"/>
            <a:r>
              <a:rPr lang="en-US" dirty="0"/>
              <a:t>Gene Ontology Functional Annotations Included in Training Ontology.</a:t>
            </a:r>
          </a:p>
        </p:txBody>
      </p:sp>
    </p:spTree>
    <p:extLst>
      <p:ext uri="{BB962C8B-B14F-4D97-AF65-F5344CB8AC3E}">
        <p14:creationId xmlns:p14="http://schemas.microsoft.com/office/powerpoint/2010/main" val="24369126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 BOX </a:t>
            </a:r>
            <a:r>
              <a:rPr lang="en-US" dirty="0" err="1" smtClean="0"/>
              <a:t>Embeddings</a:t>
            </a:r>
            <a:endParaRPr lang="el-GR" dirty="0"/>
          </a:p>
        </p:txBody>
      </p:sp>
      <p:grpSp>
        <p:nvGrpSpPr>
          <p:cNvPr id="4" name="object 4"/>
          <p:cNvGrpSpPr/>
          <p:nvPr/>
        </p:nvGrpSpPr>
        <p:grpSpPr>
          <a:xfrm>
            <a:off x="4432852" y="1106858"/>
            <a:ext cx="6023113" cy="4383753"/>
            <a:chOff x="778608" y="707398"/>
            <a:chExt cx="2414270" cy="1808480"/>
          </a:xfrm>
        </p:grpSpPr>
        <p:sp>
          <p:nvSpPr>
            <p:cNvPr id="5" name="object 5"/>
            <p:cNvSpPr/>
            <p:nvPr/>
          </p:nvSpPr>
          <p:spPr>
            <a:xfrm>
              <a:off x="1998557" y="1455781"/>
              <a:ext cx="322580" cy="619125"/>
            </a:xfrm>
            <a:custGeom>
              <a:avLst/>
              <a:gdLst/>
              <a:ahLst/>
              <a:cxnLst/>
              <a:rect l="l" t="t" r="r" b="b"/>
              <a:pathLst>
                <a:path w="322580" h="619125">
                  <a:moveTo>
                    <a:pt x="0" y="619058"/>
                  </a:moveTo>
                  <a:lnTo>
                    <a:pt x="322178" y="619058"/>
                  </a:lnTo>
                  <a:lnTo>
                    <a:pt x="322178" y="0"/>
                  </a:lnTo>
                  <a:lnTo>
                    <a:pt x="0" y="0"/>
                  </a:lnTo>
                  <a:lnTo>
                    <a:pt x="0" y="619058"/>
                  </a:lnTo>
                  <a:close/>
                </a:path>
              </a:pathLst>
            </a:custGeom>
            <a:ln w="6350">
              <a:solidFill>
                <a:srgbClr val="0000FF"/>
              </a:solidFill>
            </a:ln>
          </p:spPr>
          <p:txBody>
            <a:bodyPr wrap="square" lIns="0" tIns="0" rIns="0" bIns="0" rtlCol="0"/>
            <a:lstStyle/>
            <a:p>
              <a:endParaRPr/>
            </a:p>
          </p:txBody>
        </p:sp>
        <p:sp>
          <p:nvSpPr>
            <p:cNvPr id="6" name="object 6"/>
            <p:cNvSpPr/>
            <p:nvPr/>
          </p:nvSpPr>
          <p:spPr>
            <a:xfrm>
              <a:off x="1363505" y="960780"/>
              <a:ext cx="1431925" cy="1116965"/>
            </a:xfrm>
            <a:custGeom>
              <a:avLst/>
              <a:gdLst/>
              <a:ahLst/>
              <a:cxnLst/>
              <a:rect l="l" t="t" r="r" b="b"/>
              <a:pathLst>
                <a:path w="1431925" h="1116964">
                  <a:moveTo>
                    <a:pt x="0" y="1116897"/>
                  </a:moveTo>
                  <a:lnTo>
                    <a:pt x="1431482" y="1116897"/>
                  </a:lnTo>
                  <a:lnTo>
                    <a:pt x="1431482" y="0"/>
                  </a:lnTo>
                  <a:lnTo>
                    <a:pt x="0" y="0"/>
                  </a:lnTo>
                  <a:lnTo>
                    <a:pt x="0" y="1116897"/>
                  </a:lnTo>
                  <a:close/>
                </a:path>
              </a:pathLst>
            </a:custGeom>
            <a:ln w="6353">
              <a:solidFill>
                <a:srgbClr val="008000"/>
              </a:solidFill>
            </a:ln>
          </p:spPr>
          <p:txBody>
            <a:bodyPr wrap="square" lIns="0" tIns="0" rIns="0" bIns="0" rtlCol="0"/>
            <a:lstStyle/>
            <a:p>
              <a:endParaRPr/>
            </a:p>
          </p:txBody>
        </p:sp>
        <p:sp>
          <p:nvSpPr>
            <p:cNvPr id="7" name="object 7"/>
            <p:cNvSpPr/>
            <p:nvPr/>
          </p:nvSpPr>
          <p:spPr>
            <a:xfrm>
              <a:off x="1509376" y="960780"/>
              <a:ext cx="489584" cy="495300"/>
            </a:xfrm>
            <a:custGeom>
              <a:avLst/>
              <a:gdLst/>
              <a:ahLst/>
              <a:cxnLst/>
              <a:rect l="l" t="t" r="r" b="b"/>
              <a:pathLst>
                <a:path w="489585" h="495300">
                  <a:moveTo>
                    <a:pt x="0" y="495000"/>
                  </a:moveTo>
                  <a:lnTo>
                    <a:pt x="489181" y="495000"/>
                  </a:lnTo>
                  <a:lnTo>
                    <a:pt x="489181" y="0"/>
                  </a:lnTo>
                  <a:lnTo>
                    <a:pt x="0" y="0"/>
                  </a:lnTo>
                  <a:lnTo>
                    <a:pt x="0" y="495000"/>
                  </a:lnTo>
                  <a:close/>
                </a:path>
              </a:pathLst>
            </a:custGeom>
            <a:ln w="6352">
              <a:solidFill>
                <a:srgbClr val="FF0000"/>
              </a:solidFill>
            </a:ln>
          </p:spPr>
          <p:txBody>
            <a:bodyPr wrap="square" lIns="0" tIns="0" rIns="0" bIns="0" rtlCol="0"/>
            <a:lstStyle/>
            <a:p>
              <a:endParaRPr/>
            </a:p>
          </p:txBody>
        </p:sp>
        <p:sp>
          <p:nvSpPr>
            <p:cNvPr id="8" name="object 8"/>
            <p:cNvSpPr/>
            <p:nvPr/>
          </p:nvSpPr>
          <p:spPr>
            <a:xfrm>
              <a:off x="1998557" y="1455781"/>
              <a:ext cx="322580" cy="226060"/>
            </a:xfrm>
            <a:custGeom>
              <a:avLst/>
              <a:gdLst/>
              <a:ahLst/>
              <a:cxnLst/>
              <a:rect l="l" t="t" r="r" b="b"/>
              <a:pathLst>
                <a:path w="322580" h="226060">
                  <a:moveTo>
                    <a:pt x="0" y="225507"/>
                  </a:moveTo>
                  <a:lnTo>
                    <a:pt x="322178" y="225507"/>
                  </a:lnTo>
                  <a:lnTo>
                    <a:pt x="322178" y="0"/>
                  </a:lnTo>
                  <a:lnTo>
                    <a:pt x="0" y="0"/>
                  </a:lnTo>
                  <a:lnTo>
                    <a:pt x="0" y="225507"/>
                  </a:lnTo>
                  <a:close/>
                </a:path>
              </a:pathLst>
            </a:custGeom>
            <a:ln w="6353">
              <a:solidFill>
                <a:srgbClr val="00BEBE"/>
              </a:solidFill>
            </a:ln>
          </p:spPr>
          <p:txBody>
            <a:bodyPr wrap="square" lIns="0" tIns="0" rIns="0" bIns="0" rtlCol="0"/>
            <a:lstStyle/>
            <a:p>
              <a:endParaRPr/>
            </a:p>
          </p:txBody>
        </p:sp>
        <p:sp>
          <p:nvSpPr>
            <p:cNvPr id="9" name="object 9"/>
            <p:cNvSpPr/>
            <p:nvPr/>
          </p:nvSpPr>
          <p:spPr>
            <a:xfrm>
              <a:off x="1696254" y="1230273"/>
              <a:ext cx="302895" cy="226060"/>
            </a:xfrm>
            <a:custGeom>
              <a:avLst/>
              <a:gdLst/>
              <a:ahLst/>
              <a:cxnLst/>
              <a:rect l="l" t="t" r="r" b="b"/>
              <a:pathLst>
                <a:path w="302894" h="226059">
                  <a:moveTo>
                    <a:pt x="0" y="225507"/>
                  </a:moveTo>
                  <a:lnTo>
                    <a:pt x="302303" y="225507"/>
                  </a:lnTo>
                  <a:lnTo>
                    <a:pt x="302303" y="0"/>
                  </a:lnTo>
                  <a:lnTo>
                    <a:pt x="0" y="0"/>
                  </a:lnTo>
                  <a:lnTo>
                    <a:pt x="0" y="225507"/>
                  </a:lnTo>
                  <a:close/>
                </a:path>
              </a:pathLst>
            </a:custGeom>
            <a:ln w="6353">
              <a:solidFill>
                <a:srgbClr val="BE00BE"/>
              </a:solidFill>
            </a:ln>
          </p:spPr>
          <p:txBody>
            <a:bodyPr wrap="square" lIns="0" tIns="0" rIns="0" bIns="0" rtlCol="0"/>
            <a:lstStyle/>
            <a:p>
              <a:endParaRPr/>
            </a:p>
          </p:txBody>
        </p:sp>
        <p:sp>
          <p:nvSpPr>
            <p:cNvPr id="10" name="object 10"/>
            <p:cNvSpPr/>
            <p:nvPr/>
          </p:nvSpPr>
          <p:spPr>
            <a:xfrm>
              <a:off x="1696254" y="1230273"/>
              <a:ext cx="1059815" cy="451484"/>
            </a:xfrm>
            <a:custGeom>
              <a:avLst/>
              <a:gdLst/>
              <a:ahLst/>
              <a:cxnLst/>
              <a:rect l="l" t="t" r="r" b="b"/>
              <a:pathLst>
                <a:path w="1059814" h="451485">
                  <a:moveTo>
                    <a:pt x="0" y="451014"/>
                  </a:moveTo>
                  <a:lnTo>
                    <a:pt x="1059548" y="451014"/>
                  </a:lnTo>
                  <a:lnTo>
                    <a:pt x="1059548" y="0"/>
                  </a:lnTo>
                  <a:lnTo>
                    <a:pt x="0" y="0"/>
                  </a:lnTo>
                  <a:lnTo>
                    <a:pt x="0" y="451014"/>
                  </a:lnTo>
                  <a:close/>
                </a:path>
              </a:pathLst>
            </a:custGeom>
            <a:ln w="6354">
              <a:solidFill>
                <a:srgbClr val="BEBE00"/>
              </a:solidFill>
            </a:ln>
          </p:spPr>
          <p:txBody>
            <a:bodyPr wrap="square" lIns="0" tIns="0" rIns="0" bIns="0" rtlCol="0"/>
            <a:lstStyle/>
            <a:p>
              <a:endParaRPr/>
            </a:p>
          </p:txBody>
        </p:sp>
        <p:sp>
          <p:nvSpPr>
            <p:cNvPr id="11" name="object 11"/>
            <p:cNvSpPr/>
            <p:nvPr/>
          </p:nvSpPr>
          <p:spPr>
            <a:xfrm>
              <a:off x="1665678" y="730422"/>
              <a:ext cx="0" cy="1691639"/>
            </a:xfrm>
            <a:custGeom>
              <a:avLst/>
              <a:gdLst/>
              <a:ahLst/>
              <a:cxnLst/>
              <a:rect l="l" t="t" r="r" b="b"/>
              <a:pathLst>
                <a:path h="1691639">
                  <a:moveTo>
                    <a:pt x="0" y="1691308"/>
                  </a:moveTo>
                  <a:lnTo>
                    <a:pt x="0" y="0"/>
                  </a:lnTo>
                </a:path>
              </a:pathLst>
            </a:custGeom>
            <a:ln w="5079">
              <a:solidFill>
                <a:srgbClr val="B0B0B0"/>
              </a:solidFill>
            </a:ln>
          </p:spPr>
          <p:txBody>
            <a:bodyPr wrap="square" lIns="0" tIns="0" rIns="0" bIns="0" rtlCol="0"/>
            <a:lstStyle/>
            <a:p>
              <a:endParaRPr/>
            </a:p>
          </p:txBody>
        </p:sp>
        <p:sp>
          <p:nvSpPr>
            <p:cNvPr id="12" name="object 12"/>
            <p:cNvSpPr/>
            <p:nvPr/>
          </p:nvSpPr>
          <p:spPr>
            <a:xfrm>
              <a:off x="1665678" y="2421731"/>
              <a:ext cx="0" cy="22860"/>
            </a:xfrm>
            <a:custGeom>
              <a:avLst/>
              <a:gdLst/>
              <a:ahLst/>
              <a:cxnLst/>
              <a:rect l="l" t="t" r="r" b="b"/>
              <a:pathLst>
                <a:path h="22860">
                  <a:moveTo>
                    <a:pt x="0" y="0"/>
                  </a:moveTo>
                  <a:lnTo>
                    <a:pt x="0" y="22244"/>
                  </a:lnTo>
                </a:path>
              </a:pathLst>
            </a:custGeom>
            <a:ln w="5079">
              <a:solidFill>
                <a:srgbClr val="000000"/>
              </a:solidFill>
            </a:ln>
          </p:spPr>
          <p:txBody>
            <a:bodyPr wrap="square" lIns="0" tIns="0" rIns="0" bIns="0" rtlCol="0"/>
            <a:lstStyle/>
            <a:p>
              <a:endParaRPr/>
            </a:p>
          </p:txBody>
        </p:sp>
        <p:sp>
          <p:nvSpPr>
            <p:cNvPr id="13" name="object 13"/>
            <p:cNvSpPr/>
            <p:nvPr/>
          </p:nvSpPr>
          <p:spPr>
            <a:xfrm>
              <a:off x="1625600" y="2468181"/>
              <a:ext cx="81280" cy="46355"/>
            </a:xfrm>
            <a:custGeom>
              <a:avLst/>
              <a:gdLst/>
              <a:ahLst/>
              <a:cxnLst/>
              <a:rect l="l" t="t" r="r" b="b"/>
              <a:pathLst>
                <a:path w="81280" h="46355">
                  <a:moveTo>
                    <a:pt x="39738" y="23774"/>
                  </a:moveTo>
                  <a:lnTo>
                    <a:pt x="0" y="23774"/>
                  </a:lnTo>
                  <a:lnTo>
                    <a:pt x="0" y="29044"/>
                  </a:lnTo>
                  <a:lnTo>
                    <a:pt x="39738" y="29044"/>
                  </a:lnTo>
                  <a:lnTo>
                    <a:pt x="39738" y="23774"/>
                  </a:lnTo>
                  <a:close/>
                </a:path>
                <a:path w="81280" h="46355">
                  <a:moveTo>
                    <a:pt x="81000" y="41059"/>
                  </a:moveTo>
                  <a:lnTo>
                    <a:pt x="70777" y="41059"/>
                  </a:lnTo>
                  <a:lnTo>
                    <a:pt x="70777" y="0"/>
                  </a:lnTo>
                  <a:lnTo>
                    <a:pt x="64516" y="0"/>
                  </a:lnTo>
                  <a:lnTo>
                    <a:pt x="53441" y="2235"/>
                  </a:lnTo>
                  <a:lnTo>
                    <a:pt x="53441" y="7950"/>
                  </a:lnTo>
                  <a:lnTo>
                    <a:pt x="64579" y="5715"/>
                  </a:lnTo>
                  <a:lnTo>
                    <a:pt x="64579" y="41059"/>
                  </a:lnTo>
                  <a:lnTo>
                    <a:pt x="54343" y="41059"/>
                  </a:lnTo>
                  <a:lnTo>
                    <a:pt x="54343" y="46342"/>
                  </a:lnTo>
                  <a:lnTo>
                    <a:pt x="81000" y="46342"/>
                  </a:lnTo>
                  <a:lnTo>
                    <a:pt x="81000" y="41059"/>
                  </a:lnTo>
                  <a:close/>
                </a:path>
              </a:pathLst>
            </a:custGeom>
            <a:solidFill>
              <a:srgbClr val="000000"/>
            </a:solidFill>
          </p:spPr>
          <p:txBody>
            <a:bodyPr wrap="square" lIns="0" tIns="0" rIns="0" bIns="0" rtlCol="0"/>
            <a:lstStyle/>
            <a:p>
              <a:endParaRPr/>
            </a:p>
          </p:txBody>
        </p:sp>
        <p:sp>
          <p:nvSpPr>
            <p:cNvPr id="14" name="object 14"/>
            <p:cNvSpPr/>
            <p:nvPr/>
          </p:nvSpPr>
          <p:spPr>
            <a:xfrm>
              <a:off x="2043557" y="730422"/>
              <a:ext cx="0" cy="1691639"/>
            </a:xfrm>
            <a:custGeom>
              <a:avLst/>
              <a:gdLst/>
              <a:ahLst/>
              <a:cxnLst/>
              <a:rect l="l" t="t" r="r" b="b"/>
              <a:pathLst>
                <a:path h="1691639">
                  <a:moveTo>
                    <a:pt x="0" y="1691308"/>
                  </a:moveTo>
                  <a:lnTo>
                    <a:pt x="0" y="0"/>
                  </a:lnTo>
                </a:path>
              </a:pathLst>
            </a:custGeom>
            <a:ln w="5079">
              <a:solidFill>
                <a:srgbClr val="B0B0B0"/>
              </a:solidFill>
            </a:ln>
          </p:spPr>
          <p:txBody>
            <a:bodyPr wrap="square" lIns="0" tIns="0" rIns="0" bIns="0" rtlCol="0"/>
            <a:lstStyle/>
            <a:p>
              <a:endParaRPr/>
            </a:p>
          </p:txBody>
        </p:sp>
        <p:sp>
          <p:nvSpPr>
            <p:cNvPr id="15" name="object 15"/>
            <p:cNvSpPr/>
            <p:nvPr/>
          </p:nvSpPr>
          <p:spPr>
            <a:xfrm>
              <a:off x="2043558" y="2421731"/>
              <a:ext cx="0" cy="22860"/>
            </a:xfrm>
            <a:custGeom>
              <a:avLst/>
              <a:gdLst/>
              <a:ahLst/>
              <a:cxnLst/>
              <a:rect l="l" t="t" r="r" b="b"/>
              <a:pathLst>
                <a:path h="22860">
                  <a:moveTo>
                    <a:pt x="0" y="0"/>
                  </a:moveTo>
                  <a:lnTo>
                    <a:pt x="0" y="22244"/>
                  </a:lnTo>
                </a:path>
              </a:pathLst>
            </a:custGeom>
            <a:ln w="5079">
              <a:solidFill>
                <a:srgbClr val="000000"/>
              </a:solidFill>
            </a:ln>
          </p:spPr>
          <p:txBody>
            <a:bodyPr wrap="square" lIns="0" tIns="0" rIns="0" bIns="0" rtlCol="0"/>
            <a:lstStyle/>
            <a:p>
              <a:endParaRPr/>
            </a:p>
          </p:txBody>
        </p:sp>
        <p:sp>
          <p:nvSpPr>
            <p:cNvPr id="16" name="object 16"/>
            <p:cNvSpPr/>
            <p:nvPr/>
          </p:nvSpPr>
          <p:spPr>
            <a:xfrm>
              <a:off x="2027547" y="2467342"/>
              <a:ext cx="32384" cy="48260"/>
            </a:xfrm>
            <a:custGeom>
              <a:avLst/>
              <a:gdLst/>
              <a:ahLst/>
              <a:cxnLst/>
              <a:rect l="l" t="t" r="r" b="b"/>
              <a:pathLst>
                <a:path w="32385" h="48260">
                  <a:moveTo>
                    <a:pt x="21182" y="0"/>
                  </a:moveTo>
                  <a:lnTo>
                    <a:pt x="10806" y="0"/>
                  </a:lnTo>
                  <a:lnTo>
                    <a:pt x="6844" y="2055"/>
                  </a:lnTo>
                  <a:lnTo>
                    <a:pt x="1368" y="10271"/>
                  </a:lnTo>
                  <a:lnTo>
                    <a:pt x="0" y="16233"/>
                  </a:lnTo>
                  <a:lnTo>
                    <a:pt x="0" y="31850"/>
                  </a:lnTo>
                  <a:lnTo>
                    <a:pt x="1368" y="37806"/>
                  </a:lnTo>
                  <a:lnTo>
                    <a:pt x="6844" y="46022"/>
                  </a:lnTo>
                  <a:lnTo>
                    <a:pt x="10806" y="48074"/>
                  </a:lnTo>
                  <a:lnTo>
                    <a:pt x="21182" y="48074"/>
                  </a:lnTo>
                  <a:lnTo>
                    <a:pt x="25147" y="46022"/>
                  </a:lnTo>
                  <a:lnTo>
                    <a:pt x="27088" y="43109"/>
                  </a:lnTo>
                  <a:lnTo>
                    <a:pt x="12770" y="43109"/>
                  </a:lnTo>
                  <a:lnTo>
                    <a:pt x="10346" y="41520"/>
                  </a:lnTo>
                  <a:lnTo>
                    <a:pt x="7099" y="35164"/>
                  </a:lnTo>
                  <a:lnTo>
                    <a:pt x="6289" y="30401"/>
                  </a:lnTo>
                  <a:lnTo>
                    <a:pt x="6289" y="17676"/>
                  </a:lnTo>
                  <a:lnTo>
                    <a:pt x="7099" y="12903"/>
                  </a:lnTo>
                  <a:lnTo>
                    <a:pt x="10346" y="6554"/>
                  </a:lnTo>
                  <a:lnTo>
                    <a:pt x="12770" y="4965"/>
                  </a:lnTo>
                  <a:lnTo>
                    <a:pt x="27086" y="4965"/>
                  </a:lnTo>
                  <a:lnTo>
                    <a:pt x="25147" y="2055"/>
                  </a:lnTo>
                  <a:lnTo>
                    <a:pt x="21182" y="0"/>
                  </a:lnTo>
                  <a:close/>
                </a:path>
                <a:path w="32385" h="48260">
                  <a:moveTo>
                    <a:pt x="27086" y="4965"/>
                  </a:moveTo>
                  <a:lnTo>
                    <a:pt x="19238" y="4965"/>
                  </a:lnTo>
                  <a:lnTo>
                    <a:pt x="21671" y="6554"/>
                  </a:lnTo>
                  <a:lnTo>
                    <a:pt x="24918" y="12903"/>
                  </a:lnTo>
                  <a:lnTo>
                    <a:pt x="25732" y="17676"/>
                  </a:lnTo>
                  <a:lnTo>
                    <a:pt x="25732" y="30401"/>
                  </a:lnTo>
                  <a:lnTo>
                    <a:pt x="24918" y="35164"/>
                  </a:lnTo>
                  <a:lnTo>
                    <a:pt x="21671" y="41520"/>
                  </a:lnTo>
                  <a:lnTo>
                    <a:pt x="19238" y="43109"/>
                  </a:lnTo>
                  <a:lnTo>
                    <a:pt x="27088" y="43109"/>
                  </a:lnTo>
                  <a:lnTo>
                    <a:pt x="30622" y="37806"/>
                  </a:lnTo>
                  <a:lnTo>
                    <a:pt x="31991" y="31850"/>
                  </a:lnTo>
                  <a:lnTo>
                    <a:pt x="31991" y="16233"/>
                  </a:lnTo>
                  <a:lnTo>
                    <a:pt x="30622" y="10271"/>
                  </a:lnTo>
                  <a:lnTo>
                    <a:pt x="27086" y="4965"/>
                  </a:lnTo>
                  <a:close/>
                </a:path>
              </a:pathLst>
            </a:custGeom>
            <a:solidFill>
              <a:srgbClr val="000000"/>
            </a:solidFill>
          </p:spPr>
          <p:txBody>
            <a:bodyPr wrap="square" lIns="0" tIns="0" rIns="0" bIns="0" rtlCol="0"/>
            <a:lstStyle/>
            <a:p>
              <a:endParaRPr/>
            </a:p>
          </p:txBody>
        </p:sp>
        <p:sp>
          <p:nvSpPr>
            <p:cNvPr id="17" name="object 17"/>
            <p:cNvSpPr/>
            <p:nvPr/>
          </p:nvSpPr>
          <p:spPr>
            <a:xfrm>
              <a:off x="2421437" y="730422"/>
              <a:ext cx="0" cy="1691639"/>
            </a:xfrm>
            <a:custGeom>
              <a:avLst/>
              <a:gdLst/>
              <a:ahLst/>
              <a:cxnLst/>
              <a:rect l="l" t="t" r="r" b="b"/>
              <a:pathLst>
                <a:path h="1691639">
                  <a:moveTo>
                    <a:pt x="0" y="1691308"/>
                  </a:moveTo>
                  <a:lnTo>
                    <a:pt x="0" y="0"/>
                  </a:lnTo>
                </a:path>
              </a:pathLst>
            </a:custGeom>
            <a:ln w="5079">
              <a:solidFill>
                <a:srgbClr val="B0B0B0"/>
              </a:solidFill>
            </a:ln>
          </p:spPr>
          <p:txBody>
            <a:bodyPr wrap="square" lIns="0" tIns="0" rIns="0" bIns="0" rtlCol="0"/>
            <a:lstStyle/>
            <a:p>
              <a:endParaRPr/>
            </a:p>
          </p:txBody>
        </p:sp>
        <p:sp>
          <p:nvSpPr>
            <p:cNvPr id="18" name="object 18"/>
            <p:cNvSpPr/>
            <p:nvPr/>
          </p:nvSpPr>
          <p:spPr>
            <a:xfrm>
              <a:off x="2421437" y="2421731"/>
              <a:ext cx="0" cy="22860"/>
            </a:xfrm>
            <a:custGeom>
              <a:avLst/>
              <a:gdLst/>
              <a:ahLst/>
              <a:cxnLst/>
              <a:rect l="l" t="t" r="r" b="b"/>
              <a:pathLst>
                <a:path h="22860">
                  <a:moveTo>
                    <a:pt x="0" y="0"/>
                  </a:moveTo>
                  <a:lnTo>
                    <a:pt x="0" y="22244"/>
                  </a:lnTo>
                </a:path>
              </a:pathLst>
            </a:custGeom>
            <a:ln w="5079">
              <a:solidFill>
                <a:srgbClr val="000000"/>
              </a:solidFill>
            </a:ln>
          </p:spPr>
          <p:txBody>
            <a:bodyPr wrap="square" lIns="0" tIns="0" rIns="0" bIns="0" rtlCol="0"/>
            <a:lstStyle/>
            <a:p>
              <a:endParaRPr/>
            </a:p>
          </p:txBody>
        </p:sp>
        <p:sp>
          <p:nvSpPr>
            <p:cNvPr id="19" name="object 19"/>
            <p:cNvSpPr/>
            <p:nvPr/>
          </p:nvSpPr>
          <p:spPr>
            <a:xfrm>
              <a:off x="2408214" y="2468176"/>
              <a:ext cx="27940" cy="46355"/>
            </a:xfrm>
            <a:custGeom>
              <a:avLst/>
              <a:gdLst/>
              <a:ahLst/>
              <a:cxnLst/>
              <a:rect l="l" t="t" r="r" b="b"/>
              <a:pathLst>
                <a:path w="27939" h="46355">
                  <a:moveTo>
                    <a:pt x="17330" y="0"/>
                  </a:moveTo>
                  <a:lnTo>
                    <a:pt x="11070" y="0"/>
                  </a:lnTo>
                  <a:lnTo>
                    <a:pt x="0" y="2234"/>
                  </a:lnTo>
                  <a:lnTo>
                    <a:pt x="0" y="7944"/>
                  </a:lnTo>
                  <a:lnTo>
                    <a:pt x="11130" y="5710"/>
                  </a:lnTo>
                  <a:lnTo>
                    <a:pt x="11130" y="41063"/>
                  </a:lnTo>
                  <a:lnTo>
                    <a:pt x="902" y="41063"/>
                  </a:lnTo>
                  <a:lnTo>
                    <a:pt x="902" y="46336"/>
                  </a:lnTo>
                  <a:lnTo>
                    <a:pt x="27557" y="46336"/>
                  </a:lnTo>
                  <a:lnTo>
                    <a:pt x="27557" y="41063"/>
                  </a:lnTo>
                  <a:lnTo>
                    <a:pt x="17330" y="41063"/>
                  </a:lnTo>
                  <a:lnTo>
                    <a:pt x="17330" y="0"/>
                  </a:lnTo>
                  <a:close/>
                </a:path>
              </a:pathLst>
            </a:custGeom>
            <a:solidFill>
              <a:srgbClr val="000000"/>
            </a:solidFill>
          </p:spPr>
          <p:txBody>
            <a:bodyPr wrap="square" lIns="0" tIns="0" rIns="0" bIns="0" rtlCol="0"/>
            <a:lstStyle/>
            <a:p>
              <a:endParaRPr/>
            </a:p>
          </p:txBody>
        </p:sp>
        <p:sp>
          <p:nvSpPr>
            <p:cNvPr id="20" name="object 20"/>
            <p:cNvSpPr/>
            <p:nvPr/>
          </p:nvSpPr>
          <p:spPr>
            <a:xfrm>
              <a:off x="2799317" y="730422"/>
              <a:ext cx="0" cy="1691639"/>
            </a:xfrm>
            <a:custGeom>
              <a:avLst/>
              <a:gdLst/>
              <a:ahLst/>
              <a:cxnLst/>
              <a:rect l="l" t="t" r="r" b="b"/>
              <a:pathLst>
                <a:path h="1691639">
                  <a:moveTo>
                    <a:pt x="0" y="1691308"/>
                  </a:moveTo>
                  <a:lnTo>
                    <a:pt x="0" y="0"/>
                  </a:lnTo>
                </a:path>
              </a:pathLst>
            </a:custGeom>
            <a:ln w="5079">
              <a:solidFill>
                <a:srgbClr val="B0B0B0"/>
              </a:solidFill>
            </a:ln>
          </p:spPr>
          <p:txBody>
            <a:bodyPr wrap="square" lIns="0" tIns="0" rIns="0" bIns="0" rtlCol="0"/>
            <a:lstStyle/>
            <a:p>
              <a:endParaRPr/>
            </a:p>
          </p:txBody>
        </p:sp>
        <p:sp>
          <p:nvSpPr>
            <p:cNvPr id="21" name="object 21"/>
            <p:cNvSpPr/>
            <p:nvPr/>
          </p:nvSpPr>
          <p:spPr>
            <a:xfrm>
              <a:off x="2799317" y="2421731"/>
              <a:ext cx="0" cy="22860"/>
            </a:xfrm>
            <a:custGeom>
              <a:avLst/>
              <a:gdLst/>
              <a:ahLst/>
              <a:cxnLst/>
              <a:rect l="l" t="t" r="r" b="b"/>
              <a:pathLst>
                <a:path h="22860">
                  <a:moveTo>
                    <a:pt x="0" y="0"/>
                  </a:moveTo>
                  <a:lnTo>
                    <a:pt x="0" y="22244"/>
                  </a:lnTo>
                </a:path>
              </a:pathLst>
            </a:custGeom>
            <a:ln w="5079">
              <a:solidFill>
                <a:srgbClr val="000000"/>
              </a:solidFill>
            </a:ln>
          </p:spPr>
          <p:txBody>
            <a:bodyPr wrap="square" lIns="0" tIns="0" rIns="0" bIns="0" rtlCol="0"/>
            <a:lstStyle/>
            <a:p>
              <a:endParaRPr/>
            </a:p>
          </p:txBody>
        </p:sp>
        <p:sp>
          <p:nvSpPr>
            <p:cNvPr id="22" name="object 22"/>
            <p:cNvSpPr/>
            <p:nvPr/>
          </p:nvSpPr>
          <p:spPr>
            <a:xfrm>
              <a:off x="2783772" y="2467342"/>
              <a:ext cx="29845" cy="47625"/>
            </a:xfrm>
            <a:custGeom>
              <a:avLst/>
              <a:gdLst/>
              <a:ahLst/>
              <a:cxnLst/>
              <a:rect l="l" t="t" r="r" b="b"/>
              <a:pathLst>
                <a:path w="29844" h="47625">
                  <a:moveTo>
                    <a:pt x="18186" y="0"/>
                  </a:moveTo>
                  <a:lnTo>
                    <a:pt x="11573" y="0"/>
                  </a:lnTo>
                  <a:lnTo>
                    <a:pt x="9566" y="258"/>
                  </a:lnTo>
                  <a:lnTo>
                    <a:pt x="5181" y="1290"/>
                  </a:lnTo>
                  <a:lnTo>
                    <a:pt x="2827" y="2055"/>
                  </a:lnTo>
                  <a:lnTo>
                    <a:pt x="307" y="3068"/>
                  </a:lnTo>
                  <a:lnTo>
                    <a:pt x="307" y="9404"/>
                  </a:lnTo>
                  <a:lnTo>
                    <a:pt x="2787" y="8014"/>
                  </a:lnTo>
                  <a:lnTo>
                    <a:pt x="5115" y="6977"/>
                  </a:lnTo>
                  <a:lnTo>
                    <a:pt x="9473" y="5614"/>
                  </a:lnTo>
                  <a:lnTo>
                    <a:pt x="11546" y="5273"/>
                  </a:lnTo>
                  <a:lnTo>
                    <a:pt x="16281" y="5273"/>
                  </a:lnTo>
                  <a:lnTo>
                    <a:pt x="18530" y="6051"/>
                  </a:lnTo>
                  <a:lnTo>
                    <a:pt x="21982" y="9156"/>
                  </a:lnTo>
                  <a:lnTo>
                    <a:pt x="22845" y="11162"/>
                  </a:lnTo>
                  <a:lnTo>
                    <a:pt x="22845" y="15134"/>
                  </a:lnTo>
                  <a:lnTo>
                    <a:pt x="22445" y="16670"/>
                  </a:lnTo>
                  <a:lnTo>
                    <a:pt x="20851" y="19795"/>
                  </a:lnTo>
                  <a:lnTo>
                    <a:pt x="19453" y="21701"/>
                  </a:lnTo>
                  <a:lnTo>
                    <a:pt x="17449" y="23952"/>
                  </a:lnTo>
                  <a:lnTo>
                    <a:pt x="16397" y="25157"/>
                  </a:lnTo>
                  <a:lnTo>
                    <a:pt x="13818" y="27835"/>
                  </a:lnTo>
                  <a:lnTo>
                    <a:pt x="5611" y="36131"/>
                  </a:lnTo>
                  <a:lnTo>
                    <a:pt x="2374" y="39434"/>
                  </a:lnTo>
                  <a:lnTo>
                    <a:pt x="0" y="41897"/>
                  </a:lnTo>
                  <a:lnTo>
                    <a:pt x="0" y="47170"/>
                  </a:lnTo>
                  <a:lnTo>
                    <a:pt x="29382" y="47170"/>
                  </a:lnTo>
                  <a:lnTo>
                    <a:pt x="29382" y="41897"/>
                  </a:lnTo>
                  <a:lnTo>
                    <a:pt x="7529" y="41897"/>
                  </a:lnTo>
                  <a:lnTo>
                    <a:pt x="12575" y="36746"/>
                  </a:lnTo>
                  <a:lnTo>
                    <a:pt x="29134" y="15124"/>
                  </a:lnTo>
                  <a:lnTo>
                    <a:pt x="29134" y="9205"/>
                  </a:lnTo>
                  <a:lnTo>
                    <a:pt x="27709" y="6001"/>
                  </a:lnTo>
                  <a:lnTo>
                    <a:pt x="22009" y="1201"/>
                  </a:lnTo>
                  <a:lnTo>
                    <a:pt x="18186" y="0"/>
                  </a:lnTo>
                  <a:close/>
                </a:path>
              </a:pathLst>
            </a:custGeom>
            <a:solidFill>
              <a:srgbClr val="000000"/>
            </a:solidFill>
          </p:spPr>
          <p:txBody>
            <a:bodyPr wrap="square" lIns="0" tIns="0" rIns="0" bIns="0" rtlCol="0"/>
            <a:lstStyle/>
            <a:p>
              <a:endParaRPr/>
            </a:p>
          </p:txBody>
        </p:sp>
        <p:sp>
          <p:nvSpPr>
            <p:cNvPr id="23" name="object 23"/>
            <p:cNvSpPr/>
            <p:nvPr/>
          </p:nvSpPr>
          <p:spPr>
            <a:xfrm>
              <a:off x="909918" y="730422"/>
              <a:ext cx="0" cy="1691639"/>
            </a:xfrm>
            <a:custGeom>
              <a:avLst/>
              <a:gdLst/>
              <a:ahLst/>
              <a:cxnLst/>
              <a:rect l="l" t="t" r="r" b="b"/>
              <a:pathLst>
                <a:path h="1691639">
                  <a:moveTo>
                    <a:pt x="0" y="1691308"/>
                  </a:moveTo>
                  <a:lnTo>
                    <a:pt x="0" y="0"/>
                  </a:lnTo>
                </a:path>
              </a:pathLst>
            </a:custGeom>
            <a:ln w="5079">
              <a:solidFill>
                <a:srgbClr val="B0B0B0"/>
              </a:solidFill>
            </a:ln>
          </p:spPr>
          <p:txBody>
            <a:bodyPr wrap="square" lIns="0" tIns="0" rIns="0" bIns="0" rtlCol="0"/>
            <a:lstStyle/>
            <a:p>
              <a:endParaRPr/>
            </a:p>
          </p:txBody>
        </p:sp>
        <p:sp>
          <p:nvSpPr>
            <p:cNvPr id="24" name="object 24"/>
            <p:cNvSpPr/>
            <p:nvPr/>
          </p:nvSpPr>
          <p:spPr>
            <a:xfrm>
              <a:off x="909918" y="2421731"/>
              <a:ext cx="0" cy="22860"/>
            </a:xfrm>
            <a:custGeom>
              <a:avLst/>
              <a:gdLst/>
              <a:ahLst/>
              <a:cxnLst/>
              <a:rect l="l" t="t" r="r" b="b"/>
              <a:pathLst>
                <a:path h="22860">
                  <a:moveTo>
                    <a:pt x="0" y="0"/>
                  </a:moveTo>
                  <a:lnTo>
                    <a:pt x="0" y="22244"/>
                  </a:lnTo>
                </a:path>
              </a:pathLst>
            </a:custGeom>
            <a:ln w="5079">
              <a:solidFill>
                <a:srgbClr val="000000"/>
              </a:solidFill>
            </a:ln>
          </p:spPr>
          <p:txBody>
            <a:bodyPr wrap="square" lIns="0" tIns="0" rIns="0" bIns="0" rtlCol="0"/>
            <a:lstStyle/>
            <a:p>
              <a:endParaRPr/>
            </a:p>
          </p:txBody>
        </p:sp>
        <p:sp>
          <p:nvSpPr>
            <p:cNvPr id="25" name="object 25"/>
            <p:cNvSpPr/>
            <p:nvPr/>
          </p:nvSpPr>
          <p:spPr>
            <a:xfrm>
              <a:off x="869835" y="2467343"/>
              <a:ext cx="81915" cy="48260"/>
            </a:xfrm>
            <a:custGeom>
              <a:avLst/>
              <a:gdLst/>
              <a:ahLst/>
              <a:cxnLst/>
              <a:rect l="l" t="t" r="r" b="b"/>
              <a:pathLst>
                <a:path w="81915" h="48260">
                  <a:moveTo>
                    <a:pt x="39738" y="24612"/>
                  </a:moveTo>
                  <a:lnTo>
                    <a:pt x="0" y="24612"/>
                  </a:lnTo>
                  <a:lnTo>
                    <a:pt x="0" y="29883"/>
                  </a:lnTo>
                  <a:lnTo>
                    <a:pt x="39738" y="29883"/>
                  </a:lnTo>
                  <a:lnTo>
                    <a:pt x="39738" y="24612"/>
                  </a:lnTo>
                  <a:close/>
                </a:path>
                <a:path w="81915" h="48260">
                  <a:moveTo>
                    <a:pt x="81775" y="30734"/>
                  </a:moveTo>
                  <a:lnTo>
                    <a:pt x="80937" y="28232"/>
                  </a:lnTo>
                  <a:lnTo>
                    <a:pt x="77571" y="24168"/>
                  </a:lnTo>
                  <a:lnTo>
                    <a:pt x="75234" y="22834"/>
                  </a:lnTo>
                  <a:lnTo>
                    <a:pt x="72237" y="22186"/>
                  </a:lnTo>
                  <a:lnTo>
                    <a:pt x="74942" y="21513"/>
                  </a:lnTo>
                  <a:lnTo>
                    <a:pt x="77025" y="20281"/>
                  </a:lnTo>
                  <a:lnTo>
                    <a:pt x="79959" y="16751"/>
                  </a:lnTo>
                  <a:lnTo>
                    <a:pt x="80695" y="14579"/>
                  </a:lnTo>
                  <a:lnTo>
                    <a:pt x="80695" y="8331"/>
                  </a:lnTo>
                  <a:lnTo>
                    <a:pt x="79311" y="5410"/>
                  </a:lnTo>
                  <a:lnTo>
                    <a:pt x="73774" y="1092"/>
                  </a:lnTo>
                  <a:lnTo>
                    <a:pt x="70015" y="0"/>
                  </a:lnTo>
                  <a:lnTo>
                    <a:pt x="63423" y="0"/>
                  </a:lnTo>
                  <a:lnTo>
                    <a:pt x="61468" y="165"/>
                  </a:lnTo>
                  <a:lnTo>
                    <a:pt x="57315" y="838"/>
                  </a:lnTo>
                  <a:lnTo>
                    <a:pt x="55079" y="1333"/>
                  </a:lnTo>
                  <a:lnTo>
                    <a:pt x="52705" y="1993"/>
                  </a:lnTo>
                  <a:lnTo>
                    <a:pt x="52705" y="7569"/>
                  </a:lnTo>
                  <a:lnTo>
                    <a:pt x="55054" y="6794"/>
                  </a:lnTo>
                  <a:lnTo>
                    <a:pt x="57213" y="6210"/>
                  </a:lnTo>
                  <a:lnTo>
                    <a:pt x="61150" y="5461"/>
                  </a:lnTo>
                  <a:lnTo>
                    <a:pt x="62992" y="5283"/>
                  </a:lnTo>
                  <a:lnTo>
                    <a:pt x="67843" y="5283"/>
                  </a:lnTo>
                  <a:lnTo>
                    <a:pt x="70256" y="5918"/>
                  </a:lnTo>
                  <a:lnTo>
                    <a:pt x="73621" y="8470"/>
                  </a:lnTo>
                  <a:lnTo>
                    <a:pt x="74472" y="10287"/>
                  </a:lnTo>
                  <a:lnTo>
                    <a:pt x="74472" y="14986"/>
                  </a:lnTo>
                  <a:lnTo>
                    <a:pt x="73647" y="16764"/>
                  </a:lnTo>
                  <a:lnTo>
                    <a:pt x="70383" y="19215"/>
                  </a:lnTo>
                  <a:lnTo>
                    <a:pt x="68033" y="19837"/>
                  </a:lnTo>
                  <a:lnTo>
                    <a:pt x="59309" y="19837"/>
                  </a:lnTo>
                  <a:lnTo>
                    <a:pt x="59309" y="24993"/>
                  </a:lnTo>
                  <a:lnTo>
                    <a:pt x="68110" y="24993"/>
                  </a:lnTo>
                  <a:lnTo>
                    <a:pt x="70777" y="25768"/>
                  </a:lnTo>
                  <a:lnTo>
                    <a:pt x="74599" y="28841"/>
                  </a:lnTo>
                  <a:lnTo>
                    <a:pt x="75552" y="30975"/>
                  </a:lnTo>
                  <a:lnTo>
                    <a:pt x="75552" y="36664"/>
                  </a:lnTo>
                  <a:lnTo>
                    <a:pt x="74523" y="38925"/>
                  </a:lnTo>
                  <a:lnTo>
                    <a:pt x="70408" y="42024"/>
                  </a:lnTo>
                  <a:lnTo>
                    <a:pt x="67424" y="42799"/>
                  </a:lnTo>
                  <a:lnTo>
                    <a:pt x="61239" y="42799"/>
                  </a:lnTo>
                  <a:lnTo>
                    <a:pt x="59080" y="42532"/>
                  </a:lnTo>
                  <a:lnTo>
                    <a:pt x="54952" y="41503"/>
                  </a:lnTo>
                  <a:lnTo>
                    <a:pt x="53047" y="40741"/>
                  </a:lnTo>
                  <a:lnTo>
                    <a:pt x="51320" y="39725"/>
                  </a:lnTo>
                  <a:lnTo>
                    <a:pt x="51320" y="45770"/>
                  </a:lnTo>
                  <a:lnTo>
                    <a:pt x="53505" y="46545"/>
                  </a:lnTo>
                  <a:lnTo>
                    <a:pt x="55626" y="47117"/>
                  </a:lnTo>
                  <a:lnTo>
                    <a:pt x="59740" y="47891"/>
                  </a:lnTo>
                  <a:lnTo>
                    <a:pt x="61734" y="48082"/>
                  </a:lnTo>
                  <a:lnTo>
                    <a:pt x="69469" y="48082"/>
                  </a:lnTo>
                  <a:lnTo>
                    <a:pt x="73926" y="46824"/>
                  </a:lnTo>
                  <a:lnTo>
                    <a:pt x="80213" y="41821"/>
                  </a:lnTo>
                  <a:lnTo>
                    <a:pt x="81775" y="38277"/>
                  </a:lnTo>
                  <a:lnTo>
                    <a:pt x="81775" y="30734"/>
                  </a:lnTo>
                  <a:close/>
                </a:path>
              </a:pathLst>
            </a:custGeom>
            <a:solidFill>
              <a:srgbClr val="000000"/>
            </a:solidFill>
          </p:spPr>
          <p:txBody>
            <a:bodyPr wrap="square" lIns="0" tIns="0" rIns="0" bIns="0" rtlCol="0"/>
            <a:lstStyle/>
            <a:p>
              <a:endParaRPr/>
            </a:p>
          </p:txBody>
        </p:sp>
        <p:sp>
          <p:nvSpPr>
            <p:cNvPr id="26" name="object 26"/>
            <p:cNvSpPr/>
            <p:nvPr/>
          </p:nvSpPr>
          <p:spPr>
            <a:xfrm>
              <a:off x="1287798" y="730422"/>
              <a:ext cx="0" cy="1691639"/>
            </a:xfrm>
            <a:custGeom>
              <a:avLst/>
              <a:gdLst/>
              <a:ahLst/>
              <a:cxnLst/>
              <a:rect l="l" t="t" r="r" b="b"/>
              <a:pathLst>
                <a:path h="1691639">
                  <a:moveTo>
                    <a:pt x="0" y="1691308"/>
                  </a:moveTo>
                  <a:lnTo>
                    <a:pt x="0" y="0"/>
                  </a:lnTo>
                </a:path>
              </a:pathLst>
            </a:custGeom>
            <a:ln w="5079">
              <a:solidFill>
                <a:srgbClr val="B0B0B0"/>
              </a:solidFill>
            </a:ln>
          </p:spPr>
          <p:txBody>
            <a:bodyPr wrap="square" lIns="0" tIns="0" rIns="0" bIns="0" rtlCol="0"/>
            <a:lstStyle/>
            <a:p>
              <a:endParaRPr/>
            </a:p>
          </p:txBody>
        </p:sp>
        <p:sp>
          <p:nvSpPr>
            <p:cNvPr id="27" name="object 27"/>
            <p:cNvSpPr/>
            <p:nvPr/>
          </p:nvSpPr>
          <p:spPr>
            <a:xfrm>
              <a:off x="1287798" y="2421731"/>
              <a:ext cx="0" cy="22860"/>
            </a:xfrm>
            <a:custGeom>
              <a:avLst/>
              <a:gdLst/>
              <a:ahLst/>
              <a:cxnLst/>
              <a:rect l="l" t="t" r="r" b="b"/>
              <a:pathLst>
                <a:path h="22860">
                  <a:moveTo>
                    <a:pt x="0" y="0"/>
                  </a:moveTo>
                  <a:lnTo>
                    <a:pt x="0" y="22244"/>
                  </a:lnTo>
                </a:path>
              </a:pathLst>
            </a:custGeom>
            <a:ln w="5079">
              <a:solidFill>
                <a:srgbClr val="000000"/>
              </a:solidFill>
            </a:ln>
          </p:spPr>
          <p:txBody>
            <a:bodyPr wrap="square" lIns="0" tIns="0" rIns="0" bIns="0" rtlCol="0"/>
            <a:lstStyle/>
            <a:p>
              <a:endParaRPr/>
            </a:p>
          </p:txBody>
        </p:sp>
        <p:sp>
          <p:nvSpPr>
            <p:cNvPr id="28" name="object 28"/>
            <p:cNvSpPr/>
            <p:nvPr/>
          </p:nvSpPr>
          <p:spPr>
            <a:xfrm>
              <a:off x="1247724" y="2467343"/>
              <a:ext cx="80645" cy="47625"/>
            </a:xfrm>
            <a:custGeom>
              <a:avLst/>
              <a:gdLst/>
              <a:ahLst/>
              <a:cxnLst/>
              <a:rect l="l" t="t" r="r" b="b"/>
              <a:pathLst>
                <a:path w="80644" h="47625">
                  <a:moveTo>
                    <a:pt x="39738" y="24612"/>
                  </a:moveTo>
                  <a:lnTo>
                    <a:pt x="0" y="24612"/>
                  </a:lnTo>
                  <a:lnTo>
                    <a:pt x="0" y="29883"/>
                  </a:lnTo>
                  <a:lnTo>
                    <a:pt x="39738" y="29883"/>
                  </a:lnTo>
                  <a:lnTo>
                    <a:pt x="39738" y="24612"/>
                  </a:lnTo>
                  <a:close/>
                </a:path>
                <a:path w="80644" h="47625">
                  <a:moveTo>
                    <a:pt x="80505" y="41897"/>
                  </a:moveTo>
                  <a:lnTo>
                    <a:pt x="58648" y="41897"/>
                  </a:lnTo>
                  <a:lnTo>
                    <a:pt x="63690" y="36753"/>
                  </a:lnTo>
                  <a:lnTo>
                    <a:pt x="67602" y="32740"/>
                  </a:lnTo>
                  <a:lnTo>
                    <a:pt x="80251" y="15125"/>
                  </a:lnTo>
                  <a:lnTo>
                    <a:pt x="80251" y="9207"/>
                  </a:lnTo>
                  <a:lnTo>
                    <a:pt x="78828" y="6007"/>
                  </a:lnTo>
                  <a:lnTo>
                    <a:pt x="73126" y="1206"/>
                  </a:lnTo>
                  <a:lnTo>
                    <a:pt x="69303" y="0"/>
                  </a:lnTo>
                  <a:lnTo>
                    <a:pt x="62687" y="0"/>
                  </a:lnTo>
                  <a:lnTo>
                    <a:pt x="60680" y="266"/>
                  </a:lnTo>
                  <a:lnTo>
                    <a:pt x="56299" y="1295"/>
                  </a:lnTo>
                  <a:lnTo>
                    <a:pt x="53949" y="2057"/>
                  </a:lnTo>
                  <a:lnTo>
                    <a:pt x="51422" y="3073"/>
                  </a:lnTo>
                  <a:lnTo>
                    <a:pt x="51422" y="9410"/>
                  </a:lnTo>
                  <a:lnTo>
                    <a:pt x="53911" y="8013"/>
                  </a:lnTo>
                  <a:lnTo>
                    <a:pt x="56235" y="6985"/>
                  </a:lnTo>
                  <a:lnTo>
                    <a:pt x="60591" y="5613"/>
                  </a:lnTo>
                  <a:lnTo>
                    <a:pt x="62661" y="5283"/>
                  </a:lnTo>
                  <a:lnTo>
                    <a:pt x="67398" y="5283"/>
                  </a:lnTo>
                  <a:lnTo>
                    <a:pt x="69646" y="6057"/>
                  </a:lnTo>
                  <a:lnTo>
                    <a:pt x="73101" y="9156"/>
                  </a:lnTo>
                  <a:lnTo>
                    <a:pt x="73964" y="11163"/>
                  </a:lnTo>
                  <a:lnTo>
                    <a:pt x="73964" y="15138"/>
                  </a:lnTo>
                  <a:lnTo>
                    <a:pt x="73558" y="16675"/>
                  </a:lnTo>
                  <a:lnTo>
                    <a:pt x="71970" y="19799"/>
                  </a:lnTo>
                  <a:lnTo>
                    <a:pt x="70573" y="21704"/>
                  </a:lnTo>
                  <a:lnTo>
                    <a:pt x="68567" y="23952"/>
                  </a:lnTo>
                  <a:lnTo>
                    <a:pt x="67513" y="25158"/>
                  </a:lnTo>
                  <a:lnTo>
                    <a:pt x="64935" y="27838"/>
                  </a:lnTo>
                  <a:lnTo>
                    <a:pt x="56730" y="36131"/>
                  </a:lnTo>
                  <a:lnTo>
                    <a:pt x="53492" y="39446"/>
                  </a:lnTo>
                  <a:lnTo>
                    <a:pt x="51117" y="41897"/>
                  </a:lnTo>
                  <a:lnTo>
                    <a:pt x="51117" y="47180"/>
                  </a:lnTo>
                  <a:lnTo>
                    <a:pt x="80505" y="47180"/>
                  </a:lnTo>
                  <a:lnTo>
                    <a:pt x="80505" y="41897"/>
                  </a:lnTo>
                  <a:close/>
                </a:path>
              </a:pathLst>
            </a:custGeom>
            <a:solidFill>
              <a:srgbClr val="000000"/>
            </a:solidFill>
          </p:spPr>
          <p:txBody>
            <a:bodyPr wrap="square" lIns="0" tIns="0" rIns="0" bIns="0" rtlCol="0"/>
            <a:lstStyle/>
            <a:p>
              <a:endParaRPr/>
            </a:p>
          </p:txBody>
        </p:sp>
        <p:sp>
          <p:nvSpPr>
            <p:cNvPr id="29" name="object 29"/>
            <p:cNvSpPr/>
            <p:nvPr/>
          </p:nvSpPr>
          <p:spPr>
            <a:xfrm>
              <a:off x="3177197" y="730422"/>
              <a:ext cx="0" cy="1691639"/>
            </a:xfrm>
            <a:custGeom>
              <a:avLst/>
              <a:gdLst/>
              <a:ahLst/>
              <a:cxnLst/>
              <a:rect l="l" t="t" r="r" b="b"/>
              <a:pathLst>
                <a:path h="1691639">
                  <a:moveTo>
                    <a:pt x="0" y="1691308"/>
                  </a:moveTo>
                  <a:lnTo>
                    <a:pt x="0" y="0"/>
                  </a:lnTo>
                </a:path>
              </a:pathLst>
            </a:custGeom>
            <a:ln w="5079">
              <a:solidFill>
                <a:srgbClr val="B0B0B0"/>
              </a:solidFill>
            </a:ln>
          </p:spPr>
          <p:txBody>
            <a:bodyPr wrap="square" lIns="0" tIns="0" rIns="0" bIns="0" rtlCol="0"/>
            <a:lstStyle/>
            <a:p>
              <a:endParaRPr/>
            </a:p>
          </p:txBody>
        </p:sp>
        <p:sp>
          <p:nvSpPr>
            <p:cNvPr id="30" name="object 30"/>
            <p:cNvSpPr/>
            <p:nvPr/>
          </p:nvSpPr>
          <p:spPr>
            <a:xfrm>
              <a:off x="3177197" y="2421731"/>
              <a:ext cx="0" cy="22860"/>
            </a:xfrm>
            <a:custGeom>
              <a:avLst/>
              <a:gdLst/>
              <a:ahLst/>
              <a:cxnLst/>
              <a:rect l="l" t="t" r="r" b="b"/>
              <a:pathLst>
                <a:path h="22860">
                  <a:moveTo>
                    <a:pt x="0" y="0"/>
                  </a:moveTo>
                  <a:lnTo>
                    <a:pt x="0" y="22244"/>
                  </a:lnTo>
                </a:path>
              </a:pathLst>
            </a:custGeom>
            <a:ln w="5079">
              <a:solidFill>
                <a:srgbClr val="000000"/>
              </a:solidFill>
            </a:ln>
          </p:spPr>
          <p:txBody>
            <a:bodyPr wrap="square" lIns="0" tIns="0" rIns="0" bIns="0" rtlCol="0"/>
            <a:lstStyle/>
            <a:p>
              <a:endParaRPr/>
            </a:p>
          </p:txBody>
        </p:sp>
        <p:sp>
          <p:nvSpPr>
            <p:cNvPr id="31" name="object 31"/>
            <p:cNvSpPr/>
            <p:nvPr/>
          </p:nvSpPr>
          <p:spPr>
            <a:xfrm>
              <a:off x="3161841" y="2467342"/>
              <a:ext cx="30480" cy="48260"/>
            </a:xfrm>
            <a:custGeom>
              <a:avLst/>
              <a:gdLst/>
              <a:ahLst/>
              <a:cxnLst/>
              <a:rect l="l" t="t" r="r" b="b"/>
              <a:pathLst>
                <a:path w="30480" h="48260">
                  <a:moveTo>
                    <a:pt x="18702" y="0"/>
                  </a:moveTo>
                  <a:lnTo>
                    <a:pt x="12108" y="0"/>
                  </a:lnTo>
                  <a:lnTo>
                    <a:pt x="10151" y="165"/>
                  </a:lnTo>
                  <a:lnTo>
                    <a:pt x="5998" y="827"/>
                  </a:lnTo>
                  <a:lnTo>
                    <a:pt x="3769" y="1324"/>
                  </a:lnTo>
                  <a:lnTo>
                    <a:pt x="1388" y="1986"/>
                  </a:lnTo>
                  <a:lnTo>
                    <a:pt x="1388" y="7567"/>
                  </a:lnTo>
                  <a:lnTo>
                    <a:pt x="3743" y="6785"/>
                  </a:lnTo>
                  <a:lnTo>
                    <a:pt x="5902" y="6209"/>
                  </a:lnTo>
                  <a:lnTo>
                    <a:pt x="9830" y="5461"/>
                  </a:lnTo>
                  <a:lnTo>
                    <a:pt x="11672" y="5273"/>
                  </a:lnTo>
                  <a:lnTo>
                    <a:pt x="16533" y="5273"/>
                  </a:lnTo>
                  <a:lnTo>
                    <a:pt x="18943" y="5912"/>
                  </a:lnTo>
                  <a:lnTo>
                    <a:pt x="22310" y="8460"/>
                  </a:lnTo>
                  <a:lnTo>
                    <a:pt x="23153" y="10284"/>
                  </a:lnTo>
                  <a:lnTo>
                    <a:pt x="23153" y="14978"/>
                  </a:lnTo>
                  <a:lnTo>
                    <a:pt x="22336" y="16753"/>
                  </a:lnTo>
                  <a:lnTo>
                    <a:pt x="19069" y="19215"/>
                  </a:lnTo>
                  <a:lnTo>
                    <a:pt x="16715" y="19831"/>
                  </a:lnTo>
                  <a:lnTo>
                    <a:pt x="7995" y="19831"/>
                  </a:lnTo>
                  <a:lnTo>
                    <a:pt x="7995" y="24985"/>
                  </a:lnTo>
                  <a:lnTo>
                    <a:pt x="16797" y="24985"/>
                  </a:lnTo>
                  <a:lnTo>
                    <a:pt x="19456" y="25756"/>
                  </a:lnTo>
                  <a:lnTo>
                    <a:pt x="23278" y="28835"/>
                  </a:lnTo>
                  <a:lnTo>
                    <a:pt x="24234" y="30970"/>
                  </a:lnTo>
                  <a:lnTo>
                    <a:pt x="24234" y="36664"/>
                  </a:lnTo>
                  <a:lnTo>
                    <a:pt x="23206" y="38918"/>
                  </a:lnTo>
                  <a:lnTo>
                    <a:pt x="19092" y="42016"/>
                  </a:lnTo>
                  <a:lnTo>
                    <a:pt x="16103" y="42791"/>
                  </a:lnTo>
                  <a:lnTo>
                    <a:pt x="9926" y="42791"/>
                  </a:lnTo>
                  <a:lnTo>
                    <a:pt x="7764" y="42533"/>
                  </a:lnTo>
                  <a:lnTo>
                    <a:pt x="3630" y="41500"/>
                  </a:lnTo>
                  <a:lnTo>
                    <a:pt x="1732" y="40735"/>
                  </a:lnTo>
                  <a:lnTo>
                    <a:pt x="0" y="39722"/>
                  </a:lnTo>
                  <a:lnTo>
                    <a:pt x="0" y="45770"/>
                  </a:lnTo>
                  <a:lnTo>
                    <a:pt x="2189" y="46538"/>
                  </a:lnTo>
                  <a:lnTo>
                    <a:pt x="4311" y="47114"/>
                  </a:lnTo>
                  <a:lnTo>
                    <a:pt x="8425" y="47882"/>
                  </a:lnTo>
                  <a:lnTo>
                    <a:pt x="10422" y="48074"/>
                  </a:lnTo>
                  <a:lnTo>
                    <a:pt x="18146" y="48074"/>
                  </a:lnTo>
                  <a:lnTo>
                    <a:pt x="22610" y="46823"/>
                  </a:lnTo>
                  <a:lnTo>
                    <a:pt x="28893" y="41811"/>
                  </a:lnTo>
                  <a:lnTo>
                    <a:pt x="30464" y="38272"/>
                  </a:lnTo>
                  <a:lnTo>
                    <a:pt x="30464" y="30725"/>
                  </a:lnTo>
                  <a:lnTo>
                    <a:pt x="29621" y="28222"/>
                  </a:lnTo>
                  <a:lnTo>
                    <a:pt x="26254" y="24164"/>
                  </a:lnTo>
                  <a:lnTo>
                    <a:pt x="23917" y="22827"/>
                  </a:lnTo>
                  <a:lnTo>
                    <a:pt x="20921" y="22185"/>
                  </a:lnTo>
                  <a:lnTo>
                    <a:pt x="23626" y="21503"/>
                  </a:lnTo>
                  <a:lnTo>
                    <a:pt x="25712" y="20278"/>
                  </a:lnTo>
                  <a:lnTo>
                    <a:pt x="28648" y="16743"/>
                  </a:lnTo>
                  <a:lnTo>
                    <a:pt x="29382" y="14574"/>
                  </a:lnTo>
                  <a:lnTo>
                    <a:pt x="29382" y="8325"/>
                  </a:lnTo>
                  <a:lnTo>
                    <a:pt x="27997" y="5405"/>
                  </a:lnTo>
                  <a:lnTo>
                    <a:pt x="22462" y="1082"/>
                  </a:lnTo>
                  <a:lnTo>
                    <a:pt x="18702" y="0"/>
                  </a:lnTo>
                  <a:close/>
                </a:path>
              </a:pathLst>
            </a:custGeom>
            <a:solidFill>
              <a:srgbClr val="000000"/>
            </a:solidFill>
          </p:spPr>
          <p:txBody>
            <a:bodyPr wrap="square" lIns="0" tIns="0" rIns="0" bIns="0" rtlCol="0"/>
            <a:lstStyle/>
            <a:p>
              <a:endParaRPr/>
            </a:p>
          </p:txBody>
        </p:sp>
        <p:sp>
          <p:nvSpPr>
            <p:cNvPr id="32" name="object 32"/>
            <p:cNvSpPr/>
            <p:nvPr/>
          </p:nvSpPr>
          <p:spPr>
            <a:xfrm>
              <a:off x="909918" y="2421731"/>
              <a:ext cx="2267585" cy="0"/>
            </a:xfrm>
            <a:custGeom>
              <a:avLst/>
              <a:gdLst/>
              <a:ahLst/>
              <a:cxnLst/>
              <a:rect l="l" t="t" r="r" b="b"/>
              <a:pathLst>
                <a:path w="2267585">
                  <a:moveTo>
                    <a:pt x="0" y="0"/>
                  </a:moveTo>
                  <a:lnTo>
                    <a:pt x="2267278" y="0"/>
                  </a:lnTo>
                </a:path>
              </a:pathLst>
            </a:custGeom>
            <a:ln w="5084">
              <a:solidFill>
                <a:srgbClr val="B0B0B0"/>
              </a:solidFill>
            </a:ln>
          </p:spPr>
          <p:txBody>
            <a:bodyPr wrap="square" lIns="0" tIns="0" rIns="0" bIns="0" rtlCol="0"/>
            <a:lstStyle/>
            <a:p>
              <a:endParaRPr/>
            </a:p>
          </p:txBody>
        </p:sp>
        <p:sp>
          <p:nvSpPr>
            <p:cNvPr id="33" name="object 33"/>
            <p:cNvSpPr/>
            <p:nvPr/>
          </p:nvSpPr>
          <p:spPr>
            <a:xfrm>
              <a:off x="887698" y="2421731"/>
              <a:ext cx="22225" cy="0"/>
            </a:xfrm>
            <a:custGeom>
              <a:avLst/>
              <a:gdLst/>
              <a:ahLst/>
              <a:cxnLst/>
              <a:rect l="l" t="t" r="r" b="b"/>
              <a:pathLst>
                <a:path w="22225">
                  <a:moveTo>
                    <a:pt x="22220" y="0"/>
                  </a:moveTo>
                  <a:lnTo>
                    <a:pt x="0" y="0"/>
                  </a:lnTo>
                </a:path>
              </a:pathLst>
            </a:custGeom>
            <a:ln w="5084">
              <a:solidFill>
                <a:srgbClr val="000000"/>
              </a:solidFill>
            </a:ln>
          </p:spPr>
          <p:txBody>
            <a:bodyPr wrap="square" lIns="0" tIns="0" rIns="0" bIns="0" rtlCol="0"/>
            <a:lstStyle/>
            <a:p>
              <a:endParaRPr/>
            </a:p>
          </p:txBody>
        </p:sp>
        <p:sp>
          <p:nvSpPr>
            <p:cNvPr id="34" name="object 34"/>
            <p:cNvSpPr/>
            <p:nvPr/>
          </p:nvSpPr>
          <p:spPr>
            <a:xfrm>
              <a:off x="778598" y="2398712"/>
              <a:ext cx="81915" cy="48260"/>
            </a:xfrm>
            <a:custGeom>
              <a:avLst/>
              <a:gdLst/>
              <a:ahLst/>
              <a:cxnLst/>
              <a:rect l="l" t="t" r="r" b="b"/>
              <a:pathLst>
                <a:path w="81915" h="48260">
                  <a:moveTo>
                    <a:pt x="39738" y="24612"/>
                  </a:moveTo>
                  <a:lnTo>
                    <a:pt x="0" y="24612"/>
                  </a:lnTo>
                  <a:lnTo>
                    <a:pt x="0" y="29883"/>
                  </a:lnTo>
                  <a:lnTo>
                    <a:pt x="39738" y="29883"/>
                  </a:lnTo>
                  <a:lnTo>
                    <a:pt x="39738" y="24612"/>
                  </a:lnTo>
                  <a:close/>
                </a:path>
                <a:path w="81915" h="48260">
                  <a:moveTo>
                    <a:pt x="81775" y="30721"/>
                  </a:moveTo>
                  <a:lnTo>
                    <a:pt x="80937" y="28219"/>
                  </a:lnTo>
                  <a:lnTo>
                    <a:pt x="77571" y="24168"/>
                  </a:lnTo>
                  <a:lnTo>
                    <a:pt x="75234" y="22821"/>
                  </a:lnTo>
                  <a:lnTo>
                    <a:pt x="72237" y="22186"/>
                  </a:lnTo>
                  <a:lnTo>
                    <a:pt x="74942" y="21501"/>
                  </a:lnTo>
                  <a:lnTo>
                    <a:pt x="77025" y="20281"/>
                  </a:lnTo>
                  <a:lnTo>
                    <a:pt x="79959" y="16738"/>
                  </a:lnTo>
                  <a:lnTo>
                    <a:pt x="80695" y="14579"/>
                  </a:lnTo>
                  <a:lnTo>
                    <a:pt x="80695" y="8331"/>
                  </a:lnTo>
                  <a:lnTo>
                    <a:pt x="79311" y="5410"/>
                  </a:lnTo>
                  <a:lnTo>
                    <a:pt x="73774" y="1079"/>
                  </a:lnTo>
                  <a:lnTo>
                    <a:pt x="70015" y="0"/>
                  </a:lnTo>
                  <a:lnTo>
                    <a:pt x="63423" y="0"/>
                  </a:lnTo>
                  <a:lnTo>
                    <a:pt x="61468" y="165"/>
                  </a:lnTo>
                  <a:lnTo>
                    <a:pt x="57315" y="825"/>
                  </a:lnTo>
                  <a:lnTo>
                    <a:pt x="55079" y="1320"/>
                  </a:lnTo>
                  <a:lnTo>
                    <a:pt x="52705" y="1981"/>
                  </a:lnTo>
                  <a:lnTo>
                    <a:pt x="52705" y="7569"/>
                  </a:lnTo>
                  <a:lnTo>
                    <a:pt x="55054" y="6781"/>
                  </a:lnTo>
                  <a:lnTo>
                    <a:pt x="57213" y="6210"/>
                  </a:lnTo>
                  <a:lnTo>
                    <a:pt x="61150" y="5461"/>
                  </a:lnTo>
                  <a:lnTo>
                    <a:pt x="62992" y="5270"/>
                  </a:lnTo>
                  <a:lnTo>
                    <a:pt x="67843" y="5270"/>
                  </a:lnTo>
                  <a:lnTo>
                    <a:pt x="70256" y="5918"/>
                  </a:lnTo>
                  <a:lnTo>
                    <a:pt x="73621" y="8458"/>
                  </a:lnTo>
                  <a:lnTo>
                    <a:pt x="74472" y="10287"/>
                  </a:lnTo>
                  <a:lnTo>
                    <a:pt x="74472" y="14973"/>
                  </a:lnTo>
                  <a:lnTo>
                    <a:pt x="73647" y="16751"/>
                  </a:lnTo>
                  <a:lnTo>
                    <a:pt x="70383" y="19215"/>
                  </a:lnTo>
                  <a:lnTo>
                    <a:pt x="68033" y="19837"/>
                  </a:lnTo>
                  <a:lnTo>
                    <a:pt x="59309" y="19837"/>
                  </a:lnTo>
                  <a:lnTo>
                    <a:pt x="59309" y="24980"/>
                  </a:lnTo>
                  <a:lnTo>
                    <a:pt x="68110" y="24980"/>
                  </a:lnTo>
                  <a:lnTo>
                    <a:pt x="70764" y="25755"/>
                  </a:lnTo>
                  <a:lnTo>
                    <a:pt x="74587" y="28841"/>
                  </a:lnTo>
                  <a:lnTo>
                    <a:pt x="75552" y="30975"/>
                  </a:lnTo>
                  <a:lnTo>
                    <a:pt x="75552" y="36664"/>
                  </a:lnTo>
                  <a:lnTo>
                    <a:pt x="74523" y="38912"/>
                  </a:lnTo>
                  <a:lnTo>
                    <a:pt x="70408" y="42011"/>
                  </a:lnTo>
                  <a:lnTo>
                    <a:pt x="67411" y="42786"/>
                  </a:lnTo>
                  <a:lnTo>
                    <a:pt x="61239" y="42786"/>
                  </a:lnTo>
                  <a:lnTo>
                    <a:pt x="59080" y="42532"/>
                  </a:lnTo>
                  <a:lnTo>
                    <a:pt x="54940" y="41503"/>
                  </a:lnTo>
                  <a:lnTo>
                    <a:pt x="53047" y="40741"/>
                  </a:lnTo>
                  <a:lnTo>
                    <a:pt x="51308" y="39725"/>
                  </a:lnTo>
                  <a:lnTo>
                    <a:pt x="51308" y="45770"/>
                  </a:lnTo>
                  <a:lnTo>
                    <a:pt x="53505" y="46532"/>
                  </a:lnTo>
                  <a:lnTo>
                    <a:pt x="55626" y="47117"/>
                  </a:lnTo>
                  <a:lnTo>
                    <a:pt x="59740" y="47879"/>
                  </a:lnTo>
                  <a:lnTo>
                    <a:pt x="61734" y="48069"/>
                  </a:lnTo>
                  <a:lnTo>
                    <a:pt x="69456" y="48069"/>
                  </a:lnTo>
                  <a:lnTo>
                    <a:pt x="73926" y="46824"/>
                  </a:lnTo>
                  <a:lnTo>
                    <a:pt x="80213" y="41808"/>
                  </a:lnTo>
                  <a:lnTo>
                    <a:pt x="81775" y="38277"/>
                  </a:lnTo>
                  <a:lnTo>
                    <a:pt x="81775" y="30721"/>
                  </a:lnTo>
                  <a:close/>
                </a:path>
              </a:pathLst>
            </a:custGeom>
            <a:solidFill>
              <a:srgbClr val="000000"/>
            </a:solidFill>
          </p:spPr>
          <p:txBody>
            <a:bodyPr wrap="square" lIns="0" tIns="0" rIns="0" bIns="0" rtlCol="0"/>
            <a:lstStyle/>
            <a:p>
              <a:endParaRPr/>
            </a:p>
          </p:txBody>
        </p:sp>
        <p:sp>
          <p:nvSpPr>
            <p:cNvPr id="35" name="object 35"/>
            <p:cNvSpPr/>
            <p:nvPr/>
          </p:nvSpPr>
          <p:spPr>
            <a:xfrm>
              <a:off x="909918" y="2139846"/>
              <a:ext cx="2267585" cy="0"/>
            </a:xfrm>
            <a:custGeom>
              <a:avLst/>
              <a:gdLst/>
              <a:ahLst/>
              <a:cxnLst/>
              <a:rect l="l" t="t" r="r" b="b"/>
              <a:pathLst>
                <a:path w="2267585">
                  <a:moveTo>
                    <a:pt x="0" y="0"/>
                  </a:moveTo>
                  <a:lnTo>
                    <a:pt x="2267278" y="0"/>
                  </a:lnTo>
                </a:path>
              </a:pathLst>
            </a:custGeom>
            <a:ln w="5084">
              <a:solidFill>
                <a:srgbClr val="B0B0B0"/>
              </a:solidFill>
            </a:ln>
          </p:spPr>
          <p:txBody>
            <a:bodyPr wrap="square" lIns="0" tIns="0" rIns="0" bIns="0" rtlCol="0"/>
            <a:lstStyle/>
            <a:p>
              <a:endParaRPr/>
            </a:p>
          </p:txBody>
        </p:sp>
        <p:sp>
          <p:nvSpPr>
            <p:cNvPr id="36" name="object 36"/>
            <p:cNvSpPr/>
            <p:nvPr/>
          </p:nvSpPr>
          <p:spPr>
            <a:xfrm>
              <a:off x="887698" y="2139846"/>
              <a:ext cx="22225" cy="0"/>
            </a:xfrm>
            <a:custGeom>
              <a:avLst/>
              <a:gdLst/>
              <a:ahLst/>
              <a:cxnLst/>
              <a:rect l="l" t="t" r="r" b="b"/>
              <a:pathLst>
                <a:path w="22225">
                  <a:moveTo>
                    <a:pt x="22220" y="0"/>
                  </a:moveTo>
                  <a:lnTo>
                    <a:pt x="0" y="0"/>
                  </a:lnTo>
                </a:path>
              </a:pathLst>
            </a:custGeom>
            <a:ln w="5084">
              <a:solidFill>
                <a:srgbClr val="000000"/>
              </a:solidFill>
            </a:ln>
          </p:spPr>
          <p:txBody>
            <a:bodyPr wrap="square" lIns="0" tIns="0" rIns="0" bIns="0" rtlCol="0"/>
            <a:lstStyle/>
            <a:p>
              <a:endParaRPr/>
            </a:p>
          </p:txBody>
        </p:sp>
        <p:sp>
          <p:nvSpPr>
            <p:cNvPr id="37" name="object 37"/>
            <p:cNvSpPr/>
            <p:nvPr/>
          </p:nvSpPr>
          <p:spPr>
            <a:xfrm>
              <a:off x="778598" y="2116823"/>
              <a:ext cx="80645" cy="47625"/>
            </a:xfrm>
            <a:custGeom>
              <a:avLst/>
              <a:gdLst/>
              <a:ahLst/>
              <a:cxnLst/>
              <a:rect l="l" t="t" r="r" b="b"/>
              <a:pathLst>
                <a:path w="80644" h="47625">
                  <a:moveTo>
                    <a:pt x="39738" y="24612"/>
                  </a:moveTo>
                  <a:lnTo>
                    <a:pt x="0" y="24612"/>
                  </a:lnTo>
                  <a:lnTo>
                    <a:pt x="0" y="29883"/>
                  </a:lnTo>
                  <a:lnTo>
                    <a:pt x="39738" y="29883"/>
                  </a:lnTo>
                  <a:lnTo>
                    <a:pt x="39738" y="24612"/>
                  </a:lnTo>
                  <a:close/>
                </a:path>
                <a:path w="80644" h="47625">
                  <a:moveTo>
                    <a:pt x="80505" y="41897"/>
                  </a:moveTo>
                  <a:lnTo>
                    <a:pt x="58648" y="41897"/>
                  </a:lnTo>
                  <a:lnTo>
                    <a:pt x="63703" y="36753"/>
                  </a:lnTo>
                  <a:lnTo>
                    <a:pt x="67602" y="32740"/>
                  </a:lnTo>
                  <a:lnTo>
                    <a:pt x="80264" y="15125"/>
                  </a:lnTo>
                  <a:lnTo>
                    <a:pt x="80264" y="9207"/>
                  </a:lnTo>
                  <a:lnTo>
                    <a:pt x="78841" y="6007"/>
                  </a:lnTo>
                  <a:lnTo>
                    <a:pt x="73139" y="1206"/>
                  </a:lnTo>
                  <a:lnTo>
                    <a:pt x="69316" y="0"/>
                  </a:lnTo>
                  <a:lnTo>
                    <a:pt x="62699" y="0"/>
                  </a:lnTo>
                  <a:lnTo>
                    <a:pt x="60693" y="266"/>
                  </a:lnTo>
                  <a:lnTo>
                    <a:pt x="56311" y="1295"/>
                  </a:lnTo>
                  <a:lnTo>
                    <a:pt x="53949" y="2057"/>
                  </a:lnTo>
                  <a:lnTo>
                    <a:pt x="51435" y="3073"/>
                  </a:lnTo>
                  <a:lnTo>
                    <a:pt x="51435" y="9410"/>
                  </a:lnTo>
                  <a:lnTo>
                    <a:pt x="53911" y="8013"/>
                  </a:lnTo>
                  <a:lnTo>
                    <a:pt x="56235" y="6985"/>
                  </a:lnTo>
                  <a:lnTo>
                    <a:pt x="60604" y="5613"/>
                  </a:lnTo>
                  <a:lnTo>
                    <a:pt x="62674" y="5283"/>
                  </a:lnTo>
                  <a:lnTo>
                    <a:pt x="67411" y="5283"/>
                  </a:lnTo>
                  <a:lnTo>
                    <a:pt x="69659" y="6057"/>
                  </a:lnTo>
                  <a:lnTo>
                    <a:pt x="73113" y="9156"/>
                  </a:lnTo>
                  <a:lnTo>
                    <a:pt x="73977" y="11163"/>
                  </a:lnTo>
                  <a:lnTo>
                    <a:pt x="73977" y="15138"/>
                  </a:lnTo>
                  <a:lnTo>
                    <a:pt x="73571" y="16675"/>
                  </a:lnTo>
                  <a:lnTo>
                    <a:pt x="71983" y="19799"/>
                  </a:lnTo>
                  <a:lnTo>
                    <a:pt x="70573" y="21704"/>
                  </a:lnTo>
                  <a:lnTo>
                    <a:pt x="68580" y="23952"/>
                  </a:lnTo>
                  <a:lnTo>
                    <a:pt x="67525" y="25158"/>
                  </a:lnTo>
                  <a:lnTo>
                    <a:pt x="64947" y="27838"/>
                  </a:lnTo>
                  <a:lnTo>
                    <a:pt x="56730" y="36131"/>
                  </a:lnTo>
                  <a:lnTo>
                    <a:pt x="53505" y="39433"/>
                  </a:lnTo>
                  <a:lnTo>
                    <a:pt x="51130" y="41897"/>
                  </a:lnTo>
                  <a:lnTo>
                    <a:pt x="51130" y="47180"/>
                  </a:lnTo>
                  <a:lnTo>
                    <a:pt x="80505" y="47180"/>
                  </a:lnTo>
                  <a:lnTo>
                    <a:pt x="80505" y="41897"/>
                  </a:lnTo>
                  <a:close/>
                </a:path>
              </a:pathLst>
            </a:custGeom>
            <a:solidFill>
              <a:srgbClr val="000000"/>
            </a:solidFill>
          </p:spPr>
          <p:txBody>
            <a:bodyPr wrap="square" lIns="0" tIns="0" rIns="0" bIns="0" rtlCol="0"/>
            <a:lstStyle/>
            <a:p>
              <a:endParaRPr/>
            </a:p>
          </p:txBody>
        </p:sp>
        <p:sp>
          <p:nvSpPr>
            <p:cNvPr id="38" name="object 38"/>
            <p:cNvSpPr/>
            <p:nvPr/>
          </p:nvSpPr>
          <p:spPr>
            <a:xfrm>
              <a:off x="909918" y="1857961"/>
              <a:ext cx="2267585" cy="0"/>
            </a:xfrm>
            <a:custGeom>
              <a:avLst/>
              <a:gdLst/>
              <a:ahLst/>
              <a:cxnLst/>
              <a:rect l="l" t="t" r="r" b="b"/>
              <a:pathLst>
                <a:path w="2267585">
                  <a:moveTo>
                    <a:pt x="0" y="0"/>
                  </a:moveTo>
                  <a:lnTo>
                    <a:pt x="2267278" y="0"/>
                  </a:lnTo>
                </a:path>
              </a:pathLst>
            </a:custGeom>
            <a:ln w="5084">
              <a:solidFill>
                <a:srgbClr val="B0B0B0"/>
              </a:solidFill>
            </a:ln>
          </p:spPr>
          <p:txBody>
            <a:bodyPr wrap="square" lIns="0" tIns="0" rIns="0" bIns="0" rtlCol="0"/>
            <a:lstStyle/>
            <a:p>
              <a:endParaRPr/>
            </a:p>
          </p:txBody>
        </p:sp>
        <p:sp>
          <p:nvSpPr>
            <p:cNvPr id="39" name="object 39"/>
            <p:cNvSpPr/>
            <p:nvPr/>
          </p:nvSpPr>
          <p:spPr>
            <a:xfrm>
              <a:off x="887698" y="1857961"/>
              <a:ext cx="22225" cy="0"/>
            </a:xfrm>
            <a:custGeom>
              <a:avLst/>
              <a:gdLst/>
              <a:ahLst/>
              <a:cxnLst/>
              <a:rect l="l" t="t" r="r" b="b"/>
              <a:pathLst>
                <a:path w="22225">
                  <a:moveTo>
                    <a:pt x="22220" y="0"/>
                  </a:moveTo>
                  <a:lnTo>
                    <a:pt x="0" y="0"/>
                  </a:lnTo>
                </a:path>
              </a:pathLst>
            </a:custGeom>
            <a:ln w="5084">
              <a:solidFill>
                <a:srgbClr val="000000"/>
              </a:solidFill>
            </a:ln>
          </p:spPr>
          <p:txBody>
            <a:bodyPr wrap="square" lIns="0" tIns="0" rIns="0" bIns="0" rtlCol="0"/>
            <a:lstStyle/>
            <a:p>
              <a:endParaRPr/>
            </a:p>
          </p:txBody>
        </p:sp>
        <p:sp>
          <p:nvSpPr>
            <p:cNvPr id="40" name="object 40"/>
            <p:cNvSpPr/>
            <p:nvPr/>
          </p:nvSpPr>
          <p:spPr>
            <a:xfrm>
              <a:off x="778598" y="1835772"/>
              <a:ext cx="81280" cy="46355"/>
            </a:xfrm>
            <a:custGeom>
              <a:avLst/>
              <a:gdLst/>
              <a:ahLst/>
              <a:cxnLst/>
              <a:rect l="l" t="t" r="r" b="b"/>
              <a:pathLst>
                <a:path w="81280" h="46355">
                  <a:moveTo>
                    <a:pt x="39738" y="23774"/>
                  </a:moveTo>
                  <a:lnTo>
                    <a:pt x="0" y="23774"/>
                  </a:lnTo>
                  <a:lnTo>
                    <a:pt x="0" y="29057"/>
                  </a:lnTo>
                  <a:lnTo>
                    <a:pt x="39738" y="29057"/>
                  </a:lnTo>
                  <a:lnTo>
                    <a:pt x="39738" y="23774"/>
                  </a:lnTo>
                  <a:close/>
                </a:path>
                <a:path w="81280" h="46355">
                  <a:moveTo>
                    <a:pt x="81000" y="41071"/>
                  </a:moveTo>
                  <a:lnTo>
                    <a:pt x="70777" y="41071"/>
                  </a:lnTo>
                  <a:lnTo>
                    <a:pt x="70777" y="0"/>
                  </a:lnTo>
                  <a:lnTo>
                    <a:pt x="64516" y="0"/>
                  </a:lnTo>
                  <a:lnTo>
                    <a:pt x="53441" y="2235"/>
                  </a:lnTo>
                  <a:lnTo>
                    <a:pt x="53441" y="7950"/>
                  </a:lnTo>
                  <a:lnTo>
                    <a:pt x="64579" y="5715"/>
                  </a:lnTo>
                  <a:lnTo>
                    <a:pt x="64579" y="41071"/>
                  </a:lnTo>
                  <a:lnTo>
                    <a:pt x="54343" y="41071"/>
                  </a:lnTo>
                  <a:lnTo>
                    <a:pt x="54343" y="46342"/>
                  </a:lnTo>
                  <a:lnTo>
                    <a:pt x="81000" y="46342"/>
                  </a:lnTo>
                  <a:lnTo>
                    <a:pt x="81000" y="41071"/>
                  </a:lnTo>
                  <a:close/>
                </a:path>
              </a:pathLst>
            </a:custGeom>
            <a:solidFill>
              <a:srgbClr val="000000"/>
            </a:solidFill>
          </p:spPr>
          <p:txBody>
            <a:bodyPr wrap="square" lIns="0" tIns="0" rIns="0" bIns="0" rtlCol="0"/>
            <a:lstStyle/>
            <a:p>
              <a:endParaRPr/>
            </a:p>
          </p:txBody>
        </p:sp>
        <p:sp>
          <p:nvSpPr>
            <p:cNvPr id="41" name="object 41"/>
            <p:cNvSpPr/>
            <p:nvPr/>
          </p:nvSpPr>
          <p:spPr>
            <a:xfrm>
              <a:off x="909918" y="1576076"/>
              <a:ext cx="2267585" cy="0"/>
            </a:xfrm>
            <a:custGeom>
              <a:avLst/>
              <a:gdLst/>
              <a:ahLst/>
              <a:cxnLst/>
              <a:rect l="l" t="t" r="r" b="b"/>
              <a:pathLst>
                <a:path w="2267585">
                  <a:moveTo>
                    <a:pt x="0" y="0"/>
                  </a:moveTo>
                  <a:lnTo>
                    <a:pt x="2267278" y="0"/>
                  </a:lnTo>
                </a:path>
              </a:pathLst>
            </a:custGeom>
            <a:ln w="5084">
              <a:solidFill>
                <a:srgbClr val="B0B0B0"/>
              </a:solidFill>
            </a:ln>
          </p:spPr>
          <p:txBody>
            <a:bodyPr wrap="square" lIns="0" tIns="0" rIns="0" bIns="0" rtlCol="0"/>
            <a:lstStyle/>
            <a:p>
              <a:endParaRPr/>
            </a:p>
          </p:txBody>
        </p:sp>
        <p:sp>
          <p:nvSpPr>
            <p:cNvPr id="42" name="object 42"/>
            <p:cNvSpPr/>
            <p:nvPr/>
          </p:nvSpPr>
          <p:spPr>
            <a:xfrm>
              <a:off x="887698" y="1576076"/>
              <a:ext cx="22225" cy="0"/>
            </a:xfrm>
            <a:custGeom>
              <a:avLst/>
              <a:gdLst/>
              <a:ahLst/>
              <a:cxnLst/>
              <a:rect l="l" t="t" r="r" b="b"/>
              <a:pathLst>
                <a:path w="22225">
                  <a:moveTo>
                    <a:pt x="22220" y="0"/>
                  </a:moveTo>
                  <a:lnTo>
                    <a:pt x="0" y="0"/>
                  </a:lnTo>
                </a:path>
              </a:pathLst>
            </a:custGeom>
            <a:ln w="5084">
              <a:solidFill>
                <a:srgbClr val="000000"/>
              </a:solidFill>
            </a:ln>
          </p:spPr>
          <p:txBody>
            <a:bodyPr wrap="square" lIns="0" tIns="0" rIns="0" bIns="0" rtlCol="0"/>
            <a:lstStyle/>
            <a:p>
              <a:endParaRPr/>
            </a:p>
          </p:txBody>
        </p:sp>
        <p:sp>
          <p:nvSpPr>
            <p:cNvPr id="43" name="object 43"/>
            <p:cNvSpPr/>
            <p:nvPr/>
          </p:nvSpPr>
          <p:spPr>
            <a:xfrm>
              <a:off x="829269" y="1553052"/>
              <a:ext cx="32384" cy="48260"/>
            </a:xfrm>
            <a:custGeom>
              <a:avLst/>
              <a:gdLst/>
              <a:ahLst/>
              <a:cxnLst/>
              <a:rect l="l" t="t" r="r" b="b"/>
              <a:pathLst>
                <a:path w="32384" h="48259">
                  <a:moveTo>
                    <a:pt x="21182" y="0"/>
                  </a:moveTo>
                  <a:lnTo>
                    <a:pt x="10806" y="0"/>
                  </a:lnTo>
                  <a:lnTo>
                    <a:pt x="6844" y="2055"/>
                  </a:lnTo>
                  <a:lnTo>
                    <a:pt x="1368" y="10271"/>
                  </a:lnTo>
                  <a:lnTo>
                    <a:pt x="0" y="16233"/>
                  </a:lnTo>
                  <a:lnTo>
                    <a:pt x="0" y="31850"/>
                  </a:lnTo>
                  <a:lnTo>
                    <a:pt x="1368" y="37806"/>
                  </a:lnTo>
                  <a:lnTo>
                    <a:pt x="6844" y="46022"/>
                  </a:lnTo>
                  <a:lnTo>
                    <a:pt x="10806" y="48074"/>
                  </a:lnTo>
                  <a:lnTo>
                    <a:pt x="21182" y="48074"/>
                  </a:lnTo>
                  <a:lnTo>
                    <a:pt x="25147" y="46022"/>
                  </a:lnTo>
                  <a:lnTo>
                    <a:pt x="27088" y="43109"/>
                  </a:lnTo>
                  <a:lnTo>
                    <a:pt x="12770" y="43109"/>
                  </a:lnTo>
                  <a:lnTo>
                    <a:pt x="10346" y="41520"/>
                  </a:lnTo>
                  <a:lnTo>
                    <a:pt x="7099" y="35164"/>
                  </a:lnTo>
                  <a:lnTo>
                    <a:pt x="6289" y="30401"/>
                  </a:lnTo>
                  <a:lnTo>
                    <a:pt x="6289" y="17676"/>
                  </a:lnTo>
                  <a:lnTo>
                    <a:pt x="7099" y="12903"/>
                  </a:lnTo>
                  <a:lnTo>
                    <a:pt x="10346" y="6554"/>
                  </a:lnTo>
                  <a:lnTo>
                    <a:pt x="12770" y="4965"/>
                  </a:lnTo>
                  <a:lnTo>
                    <a:pt x="27086" y="4965"/>
                  </a:lnTo>
                  <a:lnTo>
                    <a:pt x="25147" y="2055"/>
                  </a:lnTo>
                  <a:lnTo>
                    <a:pt x="21182" y="0"/>
                  </a:lnTo>
                  <a:close/>
                </a:path>
                <a:path w="32384" h="48259">
                  <a:moveTo>
                    <a:pt x="27086" y="4965"/>
                  </a:moveTo>
                  <a:lnTo>
                    <a:pt x="19238" y="4965"/>
                  </a:lnTo>
                  <a:lnTo>
                    <a:pt x="21671" y="6554"/>
                  </a:lnTo>
                  <a:lnTo>
                    <a:pt x="24918" y="12903"/>
                  </a:lnTo>
                  <a:lnTo>
                    <a:pt x="25732" y="17676"/>
                  </a:lnTo>
                  <a:lnTo>
                    <a:pt x="25732" y="30401"/>
                  </a:lnTo>
                  <a:lnTo>
                    <a:pt x="24918" y="35164"/>
                  </a:lnTo>
                  <a:lnTo>
                    <a:pt x="21671" y="41520"/>
                  </a:lnTo>
                  <a:lnTo>
                    <a:pt x="19238" y="43109"/>
                  </a:lnTo>
                  <a:lnTo>
                    <a:pt x="27088" y="43109"/>
                  </a:lnTo>
                  <a:lnTo>
                    <a:pt x="30622" y="37806"/>
                  </a:lnTo>
                  <a:lnTo>
                    <a:pt x="31991" y="31850"/>
                  </a:lnTo>
                  <a:lnTo>
                    <a:pt x="31991" y="16233"/>
                  </a:lnTo>
                  <a:lnTo>
                    <a:pt x="30622" y="10271"/>
                  </a:lnTo>
                  <a:lnTo>
                    <a:pt x="27086" y="4965"/>
                  </a:lnTo>
                  <a:close/>
                </a:path>
              </a:pathLst>
            </a:custGeom>
            <a:solidFill>
              <a:srgbClr val="000000"/>
            </a:solidFill>
          </p:spPr>
          <p:txBody>
            <a:bodyPr wrap="square" lIns="0" tIns="0" rIns="0" bIns="0" rtlCol="0"/>
            <a:lstStyle/>
            <a:p>
              <a:endParaRPr/>
            </a:p>
          </p:txBody>
        </p:sp>
        <p:sp>
          <p:nvSpPr>
            <p:cNvPr id="44" name="object 44"/>
            <p:cNvSpPr/>
            <p:nvPr/>
          </p:nvSpPr>
          <p:spPr>
            <a:xfrm>
              <a:off x="909918" y="1294192"/>
              <a:ext cx="2267585" cy="0"/>
            </a:xfrm>
            <a:custGeom>
              <a:avLst/>
              <a:gdLst/>
              <a:ahLst/>
              <a:cxnLst/>
              <a:rect l="l" t="t" r="r" b="b"/>
              <a:pathLst>
                <a:path w="2267585">
                  <a:moveTo>
                    <a:pt x="0" y="0"/>
                  </a:moveTo>
                  <a:lnTo>
                    <a:pt x="2267278" y="0"/>
                  </a:lnTo>
                </a:path>
              </a:pathLst>
            </a:custGeom>
            <a:ln w="5084">
              <a:solidFill>
                <a:srgbClr val="B0B0B0"/>
              </a:solidFill>
            </a:ln>
          </p:spPr>
          <p:txBody>
            <a:bodyPr wrap="square" lIns="0" tIns="0" rIns="0" bIns="0" rtlCol="0"/>
            <a:lstStyle/>
            <a:p>
              <a:endParaRPr/>
            </a:p>
          </p:txBody>
        </p:sp>
        <p:sp>
          <p:nvSpPr>
            <p:cNvPr id="45" name="object 45"/>
            <p:cNvSpPr/>
            <p:nvPr/>
          </p:nvSpPr>
          <p:spPr>
            <a:xfrm>
              <a:off x="887698" y="1294192"/>
              <a:ext cx="22225" cy="0"/>
            </a:xfrm>
            <a:custGeom>
              <a:avLst/>
              <a:gdLst/>
              <a:ahLst/>
              <a:cxnLst/>
              <a:rect l="l" t="t" r="r" b="b"/>
              <a:pathLst>
                <a:path w="22225">
                  <a:moveTo>
                    <a:pt x="22220" y="0"/>
                  </a:moveTo>
                  <a:lnTo>
                    <a:pt x="0" y="0"/>
                  </a:lnTo>
                </a:path>
              </a:pathLst>
            </a:custGeom>
            <a:ln w="5084">
              <a:solidFill>
                <a:srgbClr val="000000"/>
              </a:solidFill>
            </a:ln>
          </p:spPr>
          <p:txBody>
            <a:bodyPr wrap="square" lIns="0" tIns="0" rIns="0" bIns="0" rtlCol="0"/>
            <a:lstStyle/>
            <a:p>
              <a:endParaRPr/>
            </a:p>
          </p:txBody>
        </p:sp>
        <p:sp>
          <p:nvSpPr>
            <p:cNvPr id="46" name="object 46"/>
            <p:cNvSpPr/>
            <p:nvPr/>
          </p:nvSpPr>
          <p:spPr>
            <a:xfrm>
              <a:off x="832057" y="1272002"/>
              <a:ext cx="27940" cy="46355"/>
            </a:xfrm>
            <a:custGeom>
              <a:avLst/>
              <a:gdLst/>
              <a:ahLst/>
              <a:cxnLst/>
              <a:rect l="l" t="t" r="r" b="b"/>
              <a:pathLst>
                <a:path w="27940" h="46355">
                  <a:moveTo>
                    <a:pt x="17330" y="0"/>
                  </a:moveTo>
                  <a:lnTo>
                    <a:pt x="11070" y="0"/>
                  </a:lnTo>
                  <a:lnTo>
                    <a:pt x="0" y="2234"/>
                  </a:lnTo>
                  <a:lnTo>
                    <a:pt x="0" y="7944"/>
                  </a:lnTo>
                  <a:lnTo>
                    <a:pt x="11130" y="5710"/>
                  </a:lnTo>
                  <a:lnTo>
                    <a:pt x="11130" y="41063"/>
                  </a:lnTo>
                  <a:lnTo>
                    <a:pt x="902" y="41063"/>
                  </a:lnTo>
                  <a:lnTo>
                    <a:pt x="902" y="46336"/>
                  </a:lnTo>
                  <a:lnTo>
                    <a:pt x="27557" y="46336"/>
                  </a:lnTo>
                  <a:lnTo>
                    <a:pt x="27557" y="41063"/>
                  </a:lnTo>
                  <a:lnTo>
                    <a:pt x="17330" y="41063"/>
                  </a:lnTo>
                  <a:lnTo>
                    <a:pt x="17330" y="0"/>
                  </a:lnTo>
                  <a:close/>
                </a:path>
              </a:pathLst>
            </a:custGeom>
            <a:solidFill>
              <a:srgbClr val="000000"/>
            </a:solidFill>
          </p:spPr>
          <p:txBody>
            <a:bodyPr wrap="square" lIns="0" tIns="0" rIns="0" bIns="0" rtlCol="0"/>
            <a:lstStyle/>
            <a:p>
              <a:endParaRPr/>
            </a:p>
          </p:txBody>
        </p:sp>
        <p:sp>
          <p:nvSpPr>
            <p:cNvPr id="47" name="object 47"/>
            <p:cNvSpPr/>
            <p:nvPr/>
          </p:nvSpPr>
          <p:spPr>
            <a:xfrm>
              <a:off x="909918" y="1012307"/>
              <a:ext cx="2267585" cy="0"/>
            </a:xfrm>
            <a:custGeom>
              <a:avLst/>
              <a:gdLst/>
              <a:ahLst/>
              <a:cxnLst/>
              <a:rect l="l" t="t" r="r" b="b"/>
              <a:pathLst>
                <a:path w="2267585">
                  <a:moveTo>
                    <a:pt x="0" y="0"/>
                  </a:moveTo>
                  <a:lnTo>
                    <a:pt x="2267278" y="0"/>
                  </a:lnTo>
                </a:path>
              </a:pathLst>
            </a:custGeom>
            <a:ln w="5084">
              <a:solidFill>
                <a:srgbClr val="B0B0B0"/>
              </a:solidFill>
            </a:ln>
          </p:spPr>
          <p:txBody>
            <a:bodyPr wrap="square" lIns="0" tIns="0" rIns="0" bIns="0" rtlCol="0"/>
            <a:lstStyle/>
            <a:p>
              <a:endParaRPr/>
            </a:p>
          </p:txBody>
        </p:sp>
        <p:sp>
          <p:nvSpPr>
            <p:cNvPr id="48" name="object 48"/>
            <p:cNvSpPr/>
            <p:nvPr/>
          </p:nvSpPr>
          <p:spPr>
            <a:xfrm>
              <a:off x="887698" y="1012307"/>
              <a:ext cx="22225" cy="0"/>
            </a:xfrm>
            <a:custGeom>
              <a:avLst/>
              <a:gdLst/>
              <a:ahLst/>
              <a:cxnLst/>
              <a:rect l="l" t="t" r="r" b="b"/>
              <a:pathLst>
                <a:path w="22225">
                  <a:moveTo>
                    <a:pt x="22220" y="0"/>
                  </a:moveTo>
                  <a:lnTo>
                    <a:pt x="0" y="0"/>
                  </a:lnTo>
                </a:path>
              </a:pathLst>
            </a:custGeom>
            <a:ln w="5084">
              <a:solidFill>
                <a:srgbClr val="000000"/>
              </a:solidFill>
            </a:ln>
          </p:spPr>
          <p:txBody>
            <a:bodyPr wrap="square" lIns="0" tIns="0" rIns="0" bIns="0" rtlCol="0"/>
            <a:lstStyle/>
            <a:p>
              <a:endParaRPr/>
            </a:p>
          </p:txBody>
        </p:sp>
        <p:sp>
          <p:nvSpPr>
            <p:cNvPr id="49" name="object 49"/>
            <p:cNvSpPr/>
            <p:nvPr/>
          </p:nvSpPr>
          <p:spPr>
            <a:xfrm>
              <a:off x="829735" y="989283"/>
              <a:ext cx="29845" cy="47625"/>
            </a:xfrm>
            <a:custGeom>
              <a:avLst/>
              <a:gdLst/>
              <a:ahLst/>
              <a:cxnLst/>
              <a:rect l="l" t="t" r="r" b="b"/>
              <a:pathLst>
                <a:path w="29844" h="47625">
                  <a:moveTo>
                    <a:pt x="18186" y="0"/>
                  </a:moveTo>
                  <a:lnTo>
                    <a:pt x="11573" y="0"/>
                  </a:lnTo>
                  <a:lnTo>
                    <a:pt x="9566" y="258"/>
                  </a:lnTo>
                  <a:lnTo>
                    <a:pt x="5181" y="1290"/>
                  </a:lnTo>
                  <a:lnTo>
                    <a:pt x="2827" y="2055"/>
                  </a:lnTo>
                  <a:lnTo>
                    <a:pt x="307" y="3068"/>
                  </a:lnTo>
                  <a:lnTo>
                    <a:pt x="307" y="9404"/>
                  </a:lnTo>
                  <a:lnTo>
                    <a:pt x="2787" y="8014"/>
                  </a:lnTo>
                  <a:lnTo>
                    <a:pt x="5115" y="6977"/>
                  </a:lnTo>
                  <a:lnTo>
                    <a:pt x="9473" y="5614"/>
                  </a:lnTo>
                  <a:lnTo>
                    <a:pt x="11546" y="5273"/>
                  </a:lnTo>
                  <a:lnTo>
                    <a:pt x="16281" y="5273"/>
                  </a:lnTo>
                  <a:lnTo>
                    <a:pt x="18530" y="6051"/>
                  </a:lnTo>
                  <a:lnTo>
                    <a:pt x="21982" y="9156"/>
                  </a:lnTo>
                  <a:lnTo>
                    <a:pt x="22845" y="11162"/>
                  </a:lnTo>
                  <a:lnTo>
                    <a:pt x="22845" y="15134"/>
                  </a:lnTo>
                  <a:lnTo>
                    <a:pt x="22445" y="16670"/>
                  </a:lnTo>
                  <a:lnTo>
                    <a:pt x="20851" y="19795"/>
                  </a:lnTo>
                  <a:lnTo>
                    <a:pt x="19453" y="21701"/>
                  </a:lnTo>
                  <a:lnTo>
                    <a:pt x="17449" y="23952"/>
                  </a:lnTo>
                  <a:lnTo>
                    <a:pt x="16397" y="25157"/>
                  </a:lnTo>
                  <a:lnTo>
                    <a:pt x="13818" y="27835"/>
                  </a:lnTo>
                  <a:lnTo>
                    <a:pt x="5611" y="36131"/>
                  </a:lnTo>
                  <a:lnTo>
                    <a:pt x="2374" y="39434"/>
                  </a:lnTo>
                  <a:lnTo>
                    <a:pt x="0" y="41897"/>
                  </a:lnTo>
                  <a:lnTo>
                    <a:pt x="0" y="47170"/>
                  </a:lnTo>
                  <a:lnTo>
                    <a:pt x="29382" y="47170"/>
                  </a:lnTo>
                  <a:lnTo>
                    <a:pt x="29382" y="41897"/>
                  </a:lnTo>
                  <a:lnTo>
                    <a:pt x="7529" y="41897"/>
                  </a:lnTo>
                  <a:lnTo>
                    <a:pt x="12575" y="36746"/>
                  </a:lnTo>
                  <a:lnTo>
                    <a:pt x="29134" y="15124"/>
                  </a:lnTo>
                  <a:lnTo>
                    <a:pt x="29134" y="9205"/>
                  </a:lnTo>
                  <a:lnTo>
                    <a:pt x="27709" y="6001"/>
                  </a:lnTo>
                  <a:lnTo>
                    <a:pt x="22009" y="1201"/>
                  </a:lnTo>
                  <a:lnTo>
                    <a:pt x="18186" y="0"/>
                  </a:lnTo>
                  <a:close/>
                </a:path>
              </a:pathLst>
            </a:custGeom>
            <a:solidFill>
              <a:srgbClr val="000000"/>
            </a:solidFill>
          </p:spPr>
          <p:txBody>
            <a:bodyPr wrap="square" lIns="0" tIns="0" rIns="0" bIns="0" rtlCol="0"/>
            <a:lstStyle/>
            <a:p>
              <a:endParaRPr/>
            </a:p>
          </p:txBody>
        </p:sp>
        <p:sp>
          <p:nvSpPr>
            <p:cNvPr id="50" name="object 50"/>
            <p:cNvSpPr/>
            <p:nvPr/>
          </p:nvSpPr>
          <p:spPr>
            <a:xfrm>
              <a:off x="909918" y="730422"/>
              <a:ext cx="2267585" cy="0"/>
            </a:xfrm>
            <a:custGeom>
              <a:avLst/>
              <a:gdLst/>
              <a:ahLst/>
              <a:cxnLst/>
              <a:rect l="l" t="t" r="r" b="b"/>
              <a:pathLst>
                <a:path w="2267585">
                  <a:moveTo>
                    <a:pt x="0" y="0"/>
                  </a:moveTo>
                  <a:lnTo>
                    <a:pt x="2267278" y="0"/>
                  </a:lnTo>
                </a:path>
              </a:pathLst>
            </a:custGeom>
            <a:ln w="5084">
              <a:solidFill>
                <a:srgbClr val="B0B0B0"/>
              </a:solidFill>
            </a:ln>
          </p:spPr>
          <p:txBody>
            <a:bodyPr wrap="square" lIns="0" tIns="0" rIns="0" bIns="0" rtlCol="0"/>
            <a:lstStyle/>
            <a:p>
              <a:endParaRPr/>
            </a:p>
          </p:txBody>
        </p:sp>
        <p:sp>
          <p:nvSpPr>
            <p:cNvPr id="51" name="object 51"/>
            <p:cNvSpPr/>
            <p:nvPr/>
          </p:nvSpPr>
          <p:spPr>
            <a:xfrm>
              <a:off x="887698" y="730422"/>
              <a:ext cx="22225" cy="0"/>
            </a:xfrm>
            <a:custGeom>
              <a:avLst/>
              <a:gdLst/>
              <a:ahLst/>
              <a:cxnLst/>
              <a:rect l="l" t="t" r="r" b="b"/>
              <a:pathLst>
                <a:path w="22225">
                  <a:moveTo>
                    <a:pt x="22220" y="0"/>
                  </a:moveTo>
                  <a:lnTo>
                    <a:pt x="0" y="0"/>
                  </a:lnTo>
                </a:path>
              </a:pathLst>
            </a:custGeom>
            <a:ln w="5084">
              <a:solidFill>
                <a:srgbClr val="000000"/>
              </a:solidFill>
            </a:ln>
          </p:spPr>
          <p:txBody>
            <a:bodyPr wrap="square" lIns="0" tIns="0" rIns="0" bIns="0" rtlCol="0"/>
            <a:lstStyle/>
            <a:p>
              <a:endParaRPr/>
            </a:p>
          </p:txBody>
        </p:sp>
        <p:sp>
          <p:nvSpPr>
            <p:cNvPr id="52" name="object 52"/>
            <p:cNvSpPr/>
            <p:nvPr/>
          </p:nvSpPr>
          <p:spPr>
            <a:xfrm>
              <a:off x="829924" y="707398"/>
              <a:ext cx="30480" cy="48260"/>
            </a:xfrm>
            <a:custGeom>
              <a:avLst/>
              <a:gdLst/>
              <a:ahLst/>
              <a:cxnLst/>
              <a:rect l="l" t="t" r="r" b="b"/>
              <a:pathLst>
                <a:path w="30480" h="48259">
                  <a:moveTo>
                    <a:pt x="18702" y="0"/>
                  </a:moveTo>
                  <a:lnTo>
                    <a:pt x="12108" y="0"/>
                  </a:lnTo>
                  <a:lnTo>
                    <a:pt x="10151" y="165"/>
                  </a:lnTo>
                  <a:lnTo>
                    <a:pt x="5998" y="827"/>
                  </a:lnTo>
                  <a:lnTo>
                    <a:pt x="3769" y="1324"/>
                  </a:lnTo>
                  <a:lnTo>
                    <a:pt x="1388" y="1986"/>
                  </a:lnTo>
                  <a:lnTo>
                    <a:pt x="1388" y="7567"/>
                  </a:lnTo>
                  <a:lnTo>
                    <a:pt x="3743" y="6785"/>
                  </a:lnTo>
                  <a:lnTo>
                    <a:pt x="5902" y="6209"/>
                  </a:lnTo>
                  <a:lnTo>
                    <a:pt x="9830" y="5461"/>
                  </a:lnTo>
                  <a:lnTo>
                    <a:pt x="11672" y="5273"/>
                  </a:lnTo>
                  <a:lnTo>
                    <a:pt x="16533" y="5273"/>
                  </a:lnTo>
                  <a:lnTo>
                    <a:pt x="18943" y="5912"/>
                  </a:lnTo>
                  <a:lnTo>
                    <a:pt x="22310" y="8460"/>
                  </a:lnTo>
                  <a:lnTo>
                    <a:pt x="23153" y="10284"/>
                  </a:lnTo>
                  <a:lnTo>
                    <a:pt x="23153" y="14978"/>
                  </a:lnTo>
                  <a:lnTo>
                    <a:pt x="22336" y="16753"/>
                  </a:lnTo>
                  <a:lnTo>
                    <a:pt x="19069" y="19215"/>
                  </a:lnTo>
                  <a:lnTo>
                    <a:pt x="16715" y="19831"/>
                  </a:lnTo>
                  <a:lnTo>
                    <a:pt x="7995" y="19831"/>
                  </a:lnTo>
                  <a:lnTo>
                    <a:pt x="7995" y="24985"/>
                  </a:lnTo>
                  <a:lnTo>
                    <a:pt x="16797" y="24985"/>
                  </a:lnTo>
                  <a:lnTo>
                    <a:pt x="19456" y="25756"/>
                  </a:lnTo>
                  <a:lnTo>
                    <a:pt x="23278" y="28835"/>
                  </a:lnTo>
                  <a:lnTo>
                    <a:pt x="24234" y="30970"/>
                  </a:lnTo>
                  <a:lnTo>
                    <a:pt x="24234" y="36664"/>
                  </a:lnTo>
                  <a:lnTo>
                    <a:pt x="23206" y="38918"/>
                  </a:lnTo>
                  <a:lnTo>
                    <a:pt x="19092" y="42016"/>
                  </a:lnTo>
                  <a:lnTo>
                    <a:pt x="16103" y="42791"/>
                  </a:lnTo>
                  <a:lnTo>
                    <a:pt x="9926" y="42791"/>
                  </a:lnTo>
                  <a:lnTo>
                    <a:pt x="7764" y="42533"/>
                  </a:lnTo>
                  <a:lnTo>
                    <a:pt x="3630" y="41500"/>
                  </a:lnTo>
                  <a:lnTo>
                    <a:pt x="1732" y="40735"/>
                  </a:lnTo>
                  <a:lnTo>
                    <a:pt x="0" y="39722"/>
                  </a:lnTo>
                  <a:lnTo>
                    <a:pt x="0" y="45770"/>
                  </a:lnTo>
                  <a:lnTo>
                    <a:pt x="2189" y="46538"/>
                  </a:lnTo>
                  <a:lnTo>
                    <a:pt x="4311" y="47114"/>
                  </a:lnTo>
                  <a:lnTo>
                    <a:pt x="8425" y="47882"/>
                  </a:lnTo>
                  <a:lnTo>
                    <a:pt x="10422" y="48074"/>
                  </a:lnTo>
                  <a:lnTo>
                    <a:pt x="18146" y="48074"/>
                  </a:lnTo>
                  <a:lnTo>
                    <a:pt x="22610" y="46823"/>
                  </a:lnTo>
                  <a:lnTo>
                    <a:pt x="28893" y="41811"/>
                  </a:lnTo>
                  <a:lnTo>
                    <a:pt x="30464" y="38272"/>
                  </a:lnTo>
                  <a:lnTo>
                    <a:pt x="30464" y="30725"/>
                  </a:lnTo>
                  <a:lnTo>
                    <a:pt x="29621" y="28222"/>
                  </a:lnTo>
                  <a:lnTo>
                    <a:pt x="26254" y="24164"/>
                  </a:lnTo>
                  <a:lnTo>
                    <a:pt x="23917" y="22827"/>
                  </a:lnTo>
                  <a:lnTo>
                    <a:pt x="20921" y="22185"/>
                  </a:lnTo>
                  <a:lnTo>
                    <a:pt x="23626" y="21503"/>
                  </a:lnTo>
                  <a:lnTo>
                    <a:pt x="25712" y="20278"/>
                  </a:lnTo>
                  <a:lnTo>
                    <a:pt x="28648" y="16743"/>
                  </a:lnTo>
                  <a:lnTo>
                    <a:pt x="29382" y="14574"/>
                  </a:lnTo>
                  <a:lnTo>
                    <a:pt x="29382" y="8325"/>
                  </a:lnTo>
                  <a:lnTo>
                    <a:pt x="27997" y="5405"/>
                  </a:lnTo>
                  <a:lnTo>
                    <a:pt x="22462" y="1082"/>
                  </a:lnTo>
                  <a:lnTo>
                    <a:pt x="18702" y="0"/>
                  </a:lnTo>
                  <a:close/>
                </a:path>
              </a:pathLst>
            </a:custGeom>
            <a:solidFill>
              <a:srgbClr val="000000"/>
            </a:solidFill>
          </p:spPr>
          <p:txBody>
            <a:bodyPr wrap="square" lIns="0" tIns="0" rIns="0" bIns="0" rtlCol="0"/>
            <a:lstStyle/>
            <a:p>
              <a:endParaRPr/>
            </a:p>
          </p:txBody>
        </p:sp>
        <p:sp>
          <p:nvSpPr>
            <p:cNvPr id="53" name="object 53"/>
            <p:cNvSpPr/>
            <p:nvPr/>
          </p:nvSpPr>
          <p:spPr>
            <a:xfrm>
              <a:off x="909918" y="730422"/>
              <a:ext cx="2267585" cy="1691639"/>
            </a:xfrm>
            <a:custGeom>
              <a:avLst/>
              <a:gdLst/>
              <a:ahLst/>
              <a:cxnLst/>
              <a:rect l="l" t="t" r="r" b="b"/>
              <a:pathLst>
                <a:path w="2267585" h="1691639">
                  <a:moveTo>
                    <a:pt x="0" y="1691308"/>
                  </a:moveTo>
                  <a:lnTo>
                    <a:pt x="0" y="0"/>
                  </a:lnTo>
                </a:path>
                <a:path w="2267585" h="1691639">
                  <a:moveTo>
                    <a:pt x="2267278" y="1691308"/>
                  </a:moveTo>
                  <a:lnTo>
                    <a:pt x="2267278" y="0"/>
                  </a:lnTo>
                </a:path>
                <a:path w="2267585" h="1691639">
                  <a:moveTo>
                    <a:pt x="0" y="1691308"/>
                  </a:moveTo>
                  <a:lnTo>
                    <a:pt x="2267278" y="1691308"/>
                  </a:lnTo>
                </a:path>
                <a:path w="2267585" h="1691639">
                  <a:moveTo>
                    <a:pt x="0" y="0"/>
                  </a:moveTo>
                  <a:lnTo>
                    <a:pt x="2267278" y="0"/>
                  </a:lnTo>
                </a:path>
              </a:pathLst>
            </a:custGeom>
            <a:ln w="5081">
              <a:solidFill>
                <a:srgbClr val="000000"/>
              </a:solidFill>
            </a:ln>
          </p:spPr>
          <p:txBody>
            <a:bodyPr wrap="square" lIns="0" tIns="0" rIns="0" bIns="0" rtlCol="0"/>
            <a:lstStyle/>
            <a:p>
              <a:endParaRPr/>
            </a:p>
          </p:txBody>
        </p:sp>
        <p:sp>
          <p:nvSpPr>
            <p:cNvPr id="54" name="object 54"/>
            <p:cNvSpPr/>
            <p:nvPr/>
          </p:nvSpPr>
          <p:spPr>
            <a:xfrm>
              <a:off x="2093976" y="1721853"/>
              <a:ext cx="133985" cy="44450"/>
            </a:xfrm>
            <a:custGeom>
              <a:avLst/>
              <a:gdLst/>
              <a:ahLst/>
              <a:cxnLst/>
              <a:rect l="l" t="t" r="r" b="b"/>
              <a:pathLst>
                <a:path w="133985" h="44450">
                  <a:moveTo>
                    <a:pt x="45618" y="20370"/>
                  </a:moveTo>
                  <a:lnTo>
                    <a:pt x="44742" y="17132"/>
                  </a:lnTo>
                  <a:lnTo>
                    <a:pt x="41198" y="12573"/>
                  </a:lnTo>
                  <a:lnTo>
                    <a:pt x="38696" y="11430"/>
                  </a:lnTo>
                  <a:lnTo>
                    <a:pt x="33020" y="11430"/>
                  </a:lnTo>
                  <a:lnTo>
                    <a:pt x="30911" y="11976"/>
                  </a:lnTo>
                  <a:lnTo>
                    <a:pt x="27343" y="14173"/>
                  </a:lnTo>
                  <a:lnTo>
                    <a:pt x="25806" y="15875"/>
                  </a:lnTo>
                  <a:lnTo>
                    <a:pt x="24523" y="18186"/>
                  </a:lnTo>
                  <a:lnTo>
                    <a:pt x="23761" y="15989"/>
                  </a:lnTo>
                  <a:lnTo>
                    <a:pt x="22593" y="14312"/>
                  </a:lnTo>
                  <a:lnTo>
                    <a:pt x="19405" y="12014"/>
                  </a:lnTo>
                  <a:lnTo>
                    <a:pt x="17475" y="11430"/>
                  </a:lnTo>
                  <a:lnTo>
                    <a:pt x="12954" y="11430"/>
                  </a:lnTo>
                  <a:lnTo>
                    <a:pt x="11010" y="11887"/>
                  </a:lnTo>
                  <a:lnTo>
                    <a:pt x="7734" y="13716"/>
                  </a:lnTo>
                  <a:lnTo>
                    <a:pt x="6337" y="15125"/>
                  </a:lnTo>
                  <a:lnTo>
                    <a:pt x="5156" y="17043"/>
                  </a:lnTo>
                  <a:lnTo>
                    <a:pt x="5156" y="12179"/>
                  </a:lnTo>
                  <a:lnTo>
                    <a:pt x="0" y="12179"/>
                  </a:lnTo>
                  <a:lnTo>
                    <a:pt x="0" y="43459"/>
                  </a:lnTo>
                  <a:lnTo>
                    <a:pt x="5156" y="43459"/>
                  </a:lnTo>
                  <a:lnTo>
                    <a:pt x="5156" y="22745"/>
                  </a:lnTo>
                  <a:lnTo>
                    <a:pt x="5930" y="20332"/>
                  </a:lnTo>
                  <a:lnTo>
                    <a:pt x="9017" y="16789"/>
                  </a:lnTo>
                  <a:lnTo>
                    <a:pt x="11112" y="15900"/>
                  </a:lnTo>
                  <a:lnTo>
                    <a:pt x="15951" y="15900"/>
                  </a:lnTo>
                  <a:lnTo>
                    <a:pt x="17576" y="16624"/>
                  </a:lnTo>
                  <a:lnTo>
                    <a:pt x="19697" y="19507"/>
                  </a:lnTo>
                  <a:lnTo>
                    <a:pt x="20231" y="21729"/>
                  </a:lnTo>
                  <a:lnTo>
                    <a:pt x="20231" y="43459"/>
                  </a:lnTo>
                  <a:lnTo>
                    <a:pt x="25387" y="43459"/>
                  </a:lnTo>
                  <a:lnTo>
                    <a:pt x="25387" y="22733"/>
                  </a:lnTo>
                  <a:lnTo>
                    <a:pt x="26162" y="20320"/>
                  </a:lnTo>
                  <a:lnTo>
                    <a:pt x="29248" y="16789"/>
                  </a:lnTo>
                  <a:lnTo>
                    <a:pt x="31356" y="15900"/>
                  </a:lnTo>
                  <a:lnTo>
                    <a:pt x="36182" y="15900"/>
                  </a:lnTo>
                  <a:lnTo>
                    <a:pt x="37807" y="16624"/>
                  </a:lnTo>
                  <a:lnTo>
                    <a:pt x="39928" y="19532"/>
                  </a:lnTo>
                  <a:lnTo>
                    <a:pt x="40462" y="21755"/>
                  </a:lnTo>
                  <a:lnTo>
                    <a:pt x="40462" y="43459"/>
                  </a:lnTo>
                  <a:lnTo>
                    <a:pt x="45618" y="43459"/>
                  </a:lnTo>
                  <a:lnTo>
                    <a:pt x="45618" y="20370"/>
                  </a:lnTo>
                  <a:close/>
                </a:path>
                <a:path w="133985" h="44450">
                  <a:moveTo>
                    <a:pt x="80302" y="20840"/>
                  </a:moveTo>
                  <a:lnTo>
                    <a:pt x="79184" y="17297"/>
                  </a:lnTo>
                  <a:lnTo>
                    <a:pt x="77749" y="15786"/>
                  </a:lnTo>
                  <a:lnTo>
                    <a:pt x="74726" y="12598"/>
                  </a:lnTo>
                  <a:lnTo>
                    <a:pt x="71348" y="11430"/>
                  </a:lnTo>
                  <a:lnTo>
                    <a:pt x="65151" y="11430"/>
                  </a:lnTo>
                  <a:lnTo>
                    <a:pt x="63423" y="11607"/>
                  </a:lnTo>
                  <a:lnTo>
                    <a:pt x="59893" y="12331"/>
                  </a:lnTo>
                  <a:lnTo>
                    <a:pt x="58064" y="12877"/>
                  </a:lnTo>
                  <a:lnTo>
                    <a:pt x="56197" y="13601"/>
                  </a:lnTo>
                  <a:lnTo>
                    <a:pt x="56197" y="18351"/>
                  </a:lnTo>
                  <a:lnTo>
                    <a:pt x="57759" y="17500"/>
                  </a:lnTo>
                  <a:lnTo>
                    <a:pt x="59385" y="16852"/>
                  </a:lnTo>
                  <a:lnTo>
                    <a:pt x="62763" y="16002"/>
                  </a:lnTo>
                  <a:lnTo>
                    <a:pt x="64503" y="15786"/>
                  </a:lnTo>
                  <a:lnTo>
                    <a:pt x="69100" y="15786"/>
                  </a:lnTo>
                  <a:lnTo>
                    <a:pt x="71285" y="16433"/>
                  </a:lnTo>
                  <a:lnTo>
                    <a:pt x="74396" y="19011"/>
                  </a:lnTo>
                  <a:lnTo>
                    <a:pt x="75171" y="20840"/>
                  </a:lnTo>
                  <a:lnTo>
                    <a:pt x="75171" y="23723"/>
                  </a:lnTo>
                  <a:lnTo>
                    <a:pt x="75171" y="27736"/>
                  </a:lnTo>
                  <a:lnTo>
                    <a:pt x="75171" y="32232"/>
                  </a:lnTo>
                  <a:lnTo>
                    <a:pt x="74307" y="34925"/>
                  </a:lnTo>
                  <a:lnTo>
                    <a:pt x="70866" y="38963"/>
                  </a:lnTo>
                  <a:lnTo>
                    <a:pt x="68580" y="39966"/>
                  </a:lnTo>
                  <a:lnTo>
                    <a:pt x="63677" y="39966"/>
                  </a:lnTo>
                  <a:lnTo>
                    <a:pt x="62039" y="39433"/>
                  </a:lnTo>
                  <a:lnTo>
                    <a:pt x="59639" y="37299"/>
                  </a:lnTo>
                  <a:lnTo>
                    <a:pt x="59029" y="35852"/>
                  </a:lnTo>
                  <a:lnTo>
                    <a:pt x="59029" y="31737"/>
                  </a:lnTo>
                  <a:lnTo>
                    <a:pt x="59829" y="30111"/>
                  </a:lnTo>
                  <a:lnTo>
                    <a:pt x="63042" y="28219"/>
                  </a:lnTo>
                  <a:lnTo>
                    <a:pt x="65913" y="27736"/>
                  </a:lnTo>
                  <a:lnTo>
                    <a:pt x="75171" y="27736"/>
                  </a:lnTo>
                  <a:lnTo>
                    <a:pt x="75171" y="23723"/>
                  </a:lnTo>
                  <a:lnTo>
                    <a:pt x="63296" y="23723"/>
                  </a:lnTo>
                  <a:lnTo>
                    <a:pt x="59778" y="24612"/>
                  </a:lnTo>
                  <a:lnTo>
                    <a:pt x="55079" y="28194"/>
                  </a:lnTo>
                  <a:lnTo>
                    <a:pt x="53898" y="30835"/>
                  </a:lnTo>
                  <a:lnTo>
                    <a:pt x="53898" y="37376"/>
                  </a:lnTo>
                  <a:lnTo>
                    <a:pt x="54838" y="39776"/>
                  </a:lnTo>
                  <a:lnTo>
                    <a:pt x="58623" y="43370"/>
                  </a:lnTo>
                  <a:lnTo>
                    <a:pt x="61163" y="44272"/>
                  </a:lnTo>
                  <a:lnTo>
                    <a:pt x="66890" y="44272"/>
                  </a:lnTo>
                  <a:lnTo>
                    <a:pt x="75171" y="38722"/>
                  </a:lnTo>
                  <a:lnTo>
                    <a:pt x="75171" y="43459"/>
                  </a:lnTo>
                  <a:lnTo>
                    <a:pt x="80302" y="43459"/>
                  </a:lnTo>
                  <a:lnTo>
                    <a:pt x="80302" y="38722"/>
                  </a:lnTo>
                  <a:lnTo>
                    <a:pt x="80302" y="27736"/>
                  </a:lnTo>
                  <a:lnTo>
                    <a:pt x="80302" y="20840"/>
                  </a:lnTo>
                  <a:close/>
                </a:path>
                <a:path w="133985" h="44450">
                  <a:moveTo>
                    <a:pt x="95999" y="0"/>
                  </a:moveTo>
                  <a:lnTo>
                    <a:pt x="90868" y="0"/>
                  </a:lnTo>
                  <a:lnTo>
                    <a:pt x="90868" y="43459"/>
                  </a:lnTo>
                  <a:lnTo>
                    <a:pt x="95999" y="43459"/>
                  </a:lnTo>
                  <a:lnTo>
                    <a:pt x="95999" y="0"/>
                  </a:lnTo>
                  <a:close/>
                </a:path>
                <a:path w="133985" h="44450">
                  <a:moveTo>
                    <a:pt x="133477" y="21882"/>
                  </a:moveTo>
                  <a:lnTo>
                    <a:pt x="132257" y="18199"/>
                  </a:lnTo>
                  <a:lnTo>
                    <a:pt x="130073" y="15786"/>
                  </a:lnTo>
                  <a:lnTo>
                    <a:pt x="128346" y="13893"/>
                  </a:lnTo>
                  <a:lnTo>
                    <a:pt x="128346" y="25019"/>
                  </a:lnTo>
                  <a:lnTo>
                    <a:pt x="110045" y="25057"/>
                  </a:lnTo>
                  <a:lnTo>
                    <a:pt x="110299" y="22123"/>
                  </a:lnTo>
                  <a:lnTo>
                    <a:pt x="111290" y="19837"/>
                  </a:lnTo>
                  <a:lnTo>
                    <a:pt x="114731" y="16598"/>
                  </a:lnTo>
                  <a:lnTo>
                    <a:pt x="117030" y="15786"/>
                  </a:lnTo>
                  <a:lnTo>
                    <a:pt x="122415" y="15786"/>
                  </a:lnTo>
                  <a:lnTo>
                    <a:pt x="124447" y="16624"/>
                  </a:lnTo>
                  <a:lnTo>
                    <a:pt x="127520" y="19977"/>
                  </a:lnTo>
                  <a:lnTo>
                    <a:pt x="128270" y="22123"/>
                  </a:lnTo>
                  <a:lnTo>
                    <a:pt x="128346" y="25019"/>
                  </a:lnTo>
                  <a:lnTo>
                    <a:pt x="128346" y="13893"/>
                  </a:lnTo>
                  <a:lnTo>
                    <a:pt x="127355" y="12788"/>
                  </a:lnTo>
                  <a:lnTo>
                    <a:pt x="124040" y="11430"/>
                  </a:lnTo>
                  <a:lnTo>
                    <a:pt x="115138" y="11430"/>
                  </a:lnTo>
                  <a:lnTo>
                    <a:pt x="111417" y="12941"/>
                  </a:lnTo>
                  <a:lnTo>
                    <a:pt x="105892" y="18948"/>
                  </a:lnTo>
                  <a:lnTo>
                    <a:pt x="104508" y="23012"/>
                  </a:lnTo>
                  <a:lnTo>
                    <a:pt x="104508" y="33083"/>
                  </a:lnTo>
                  <a:lnTo>
                    <a:pt x="105968" y="37020"/>
                  </a:lnTo>
                  <a:lnTo>
                    <a:pt x="111785" y="42824"/>
                  </a:lnTo>
                  <a:lnTo>
                    <a:pt x="115735" y="44272"/>
                  </a:lnTo>
                  <a:lnTo>
                    <a:pt x="122720" y="44272"/>
                  </a:lnTo>
                  <a:lnTo>
                    <a:pt x="124675" y="44069"/>
                  </a:lnTo>
                  <a:lnTo>
                    <a:pt x="128549" y="43243"/>
                  </a:lnTo>
                  <a:lnTo>
                    <a:pt x="130429" y="42646"/>
                  </a:lnTo>
                  <a:lnTo>
                    <a:pt x="132283" y="41871"/>
                  </a:lnTo>
                  <a:lnTo>
                    <a:pt x="132283" y="39916"/>
                  </a:lnTo>
                  <a:lnTo>
                    <a:pt x="132283" y="37007"/>
                  </a:lnTo>
                  <a:lnTo>
                    <a:pt x="130454" y="37985"/>
                  </a:lnTo>
                  <a:lnTo>
                    <a:pt x="128612" y="38709"/>
                  </a:lnTo>
                  <a:lnTo>
                    <a:pt x="124917" y="39674"/>
                  </a:lnTo>
                  <a:lnTo>
                    <a:pt x="122999" y="39916"/>
                  </a:lnTo>
                  <a:lnTo>
                    <a:pt x="117627" y="39916"/>
                  </a:lnTo>
                  <a:lnTo>
                    <a:pt x="114973" y="38989"/>
                  </a:lnTo>
                  <a:lnTo>
                    <a:pt x="111163" y="35280"/>
                  </a:lnTo>
                  <a:lnTo>
                    <a:pt x="110096" y="32588"/>
                  </a:lnTo>
                  <a:lnTo>
                    <a:pt x="109867" y="29044"/>
                  </a:lnTo>
                  <a:lnTo>
                    <a:pt x="133477" y="29044"/>
                  </a:lnTo>
                  <a:lnTo>
                    <a:pt x="133477" y="25057"/>
                  </a:lnTo>
                  <a:lnTo>
                    <a:pt x="133477" y="21882"/>
                  </a:lnTo>
                  <a:close/>
                </a:path>
              </a:pathLst>
            </a:custGeom>
            <a:solidFill>
              <a:srgbClr val="0000FF"/>
            </a:solidFill>
          </p:spPr>
          <p:txBody>
            <a:bodyPr wrap="square" lIns="0" tIns="0" rIns="0" bIns="0" rtlCol="0"/>
            <a:lstStyle/>
            <a:p>
              <a:endParaRPr/>
            </a:p>
          </p:txBody>
        </p:sp>
        <p:sp>
          <p:nvSpPr>
            <p:cNvPr id="55" name="object 55"/>
            <p:cNvSpPr/>
            <p:nvPr/>
          </p:nvSpPr>
          <p:spPr>
            <a:xfrm>
              <a:off x="1656778" y="1164818"/>
              <a:ext cx="193040" cy="44450"/>
            </a:xfrm>
            <a:custGeom>
              <a:avLst/>
              <a:gdLst/>
              <a:ahLst/>
              <a:cxnLst/>
              <a:rect l="l" t="t" r="r" b="b"/>
              <a:pathLst>
                <a:path w="193039" h="44450">
                  <a:moveTo>
                    <a:pt x="19900" y="0"/>
                  </a:moveTo>
                  <a:lnTo>
                    <a:pt x="11531" y="0"/>
                  </a:lnTo>
                  <a:lnTo>
                    <a:pt x="8966" y="800"/>
                  </a:lnTo>
                  <a:lnTo>
                    <a:pt x="5727" y="3987"/>
                  </a:lnTo>
                  <a:lnTo>
                    <a:pt x="4914" y="6527"/>
                  </a:lnTo>
                  <a:lnTo>
                    <a:pt x="4914" y="12192"/>
                  </a:lnTo>
                  <a:lnTo>
                    <a:pt x="0" y="12192"/>
                  </a:lnTo>
                  <a:lnTo>
                    <a:pt x="0" y="16179"/>
                  </a:lnTo>
                  <a:lnTo>
                    <a:pt x="4914" y="16179"/>
                  </a:lnTo>
                  <a:lnTo>
                    <a:pt x="4914" y="43472"/>
                  </a:lnTo>
                  <a:lnTo>
                    <a:pt x="10071" y="43472"/>
                  </a:lnTo>
                  <a:lnTo>
                    <a:pt x="10071" y="16179"/>
                  </a:lnTo>
                  <a:lnTo>
                    <a:pt x="18529" y="16179"/>
                  </a:lnTo>
                  <a:lnTo>
                    <a:pt x="18529" y="12192"/>
                  </a:lnTo>
                  <a:lnTo>
                    <a:pt x="10071" y="12192"/>
                  </a:lnTo>
                  <a:lnTo>
                    <a:pt x="10071" y="7493"/>
                  </a:lnTo>
                  <a:lnTo>
                    <a:pt x="10439" y="6146"/>
                  </a:lnTo>
                  <a:lnTo>
                    <a:pt x="11861" y="4660"/>
                  </a:lnTo>
                  <a:lnTo>
                    <a:pt x="13144" y="4292"/>
                  </a:lnTo>
                  <a:lnTo>
                    <a:pt x="19900" y="4292"/>
                  </a:lnTo>
                  <a:lnTo>
                    <a:pt x="19900" y="0"/>
                  </a:lnTo>
                  <a:close/>
                </a:path>
                <a:path w="193039" h="44450">
                  <a:moveTo>
                    <a:pt x="50927" y="21882"/>
                  </a:moveTo>
                  <a:lnTo>
                    <a:pt x="49695" y="18211"/>
                  </a:lnTo>
                  <a:lnTo>
                    <a:pt x="47510" y="15786"/>
                  </a:lnTo>
                  <a:lnTo>
                    <a:pt x="45783" y="13881"/>
                  </a:lnTo>
                  <a:lnTo>
                    <a:pt x="45783" y="25031"/>
                  </a:lnTo>
                  <a:lnTo>
                    <a:pt x="27482" y="25069"/>
                  </a:lnTo>
                  <a:lnTo>
                    <a:pt x="27749" y="22123"/>
                  </a:lnTo>
                  <a:lnTo>
                    <a:pt x="28740" y="19837"/>
                  </a:lnTo>
                  <a:lnTo>
                    <a:pt x="32181" y="16598"/>
                  </a:lnTo>
                  <a:lnTo>
                    <a:pt x="34467" y="15786"/>
                  </a:lnTo>
                  <a:lnTo>
                    <a:pt x="39865" y="15786"/>
                  </a:lnTo>
                  <a:lnTo>
                    <a:pt x="41897" y="16624"/>
                  </a:lnTo>
                  <a:lnTo>
                    <a:pt x="44970" y="19989"/>
                  </a:lnTo>
                  <a:lnTo>
                    <a:pt x="45720" y="22123"/>
                  </a:lnTo>
                  <a:lnTo>
                    <a:pt x="45783" y="25031"/>
                  </a:lnTo>
                  <a:lnTo>
                    <a:pt x="45783" y="13881"/>
                  </a:lnTo>
                  <a:lnTo>
                    <a:pt x="44805" y="12788"/>
                  </a:lnTo>
                  <a:lnTo>
                    <a:pt x="41478" y="11442"/>
                  </a:lnTo>
                  <a:lnTo>
                    <a:pt x="32588" y="11442"/>
                  </a:lnTo>
                  <a:lnTo>
                    <a:pt x="28867" y="12941"/>
                  </a:lnTo>
                  <a:lnTo>
                    <a:pt x="23342" y="18948"/>
                  </a:lnTo>
                  <a:lnTo>
                    <a:pt x="21958" y="23012"/>
                  </a:lnTo>
                  <a:lnTo>
                    <a:pt x="21958" y="33083"/>
                  </a:lnTo>
                  <a:lnTo>
                    <a:pt x="23418" y="37020"/>
                  </a:lnTo>
                  <a:lnTo>
                    <a:pt x="29235" y="42837"/>
                  </a:lnTo>
                  <a:lnTo>
                    <a:pt x="33185" y="44284"/>
                  </a:lnTo>
                  <a:lnTo>
                    <a:pt x="40157" y="44284"/>
                  </a:lnTo>
                  <a:lnTo>
                    <a:pt x="42125" y="44081"/>
                  </a:lnTo>
                  <a:lnTo>
                    <a:pt x="45986" y="43256"/>
                  </a:lnTo>
                  <a:lnTo>
                    <a:pt x="47879" y="42659"/>
                  </a:lnTo>
                  <a:lnTo>
                    <a:pt x="49733" y="41871"/>
                  </a:lnTo>
                  <a:lnTo>
                    <a:pt x="49733" y="39916"/>
                  </a:lnTo>
                  <a:lnTo>
                    <a:pt x="49733" y="37020"/>
                  </a:lnTo>
                  <a:lnTo>
                    <a:pt x="47904" y="37985"/>
                  </a:lnTo>
                  <a:lnTo>
                    <a:pt x="46062" y="38709"/>
                  </a:lnTo>
                  <a:lnTo>
                    <a:pt x="42354" y="39674"/>
                  </a:lnTo>
                  <a:lnTo>
                    <a:pt x="40449" y="39916"/>
                  </a:lnTo>
                  <a:lnTo>
                    <a:pt x="35077" y="39916"/>
                  </a:lnTo>
                  <a:lnTo>
                    <a:pt x="32423" y="38989"/>
                  </a:lnTo>
                  <a:lnTo>
                    <a:pt x="28613" y="35293"/>
                  </a:lnTo>
                  <a:lnTo>
                    <a:pt x="27546" y="32588"/>
                  </a:lnTo>
                  <a:lnTo>
                    <a:pt x="27317" y="29057"/>
                  </a:lnTo>
                  <a:lnTo>
                    <a:pt x="50927" y="29057"/>
                  </a:lnTo>
                  <a:lnTo>
                    <a:pt x="50927" y="25069"/>
                  </a:lnTo>
                  <a:lnTo>
                    <a:pt x="50927" y="21882"/>
                  </a:lnTo>
                  <a:close/>
                </a:path>
                <a:path w="193039" h="44450">
                  <a:moveTo>
                    <a:pt x="104775" y="20370"/>
                  </a:moveTo>
                  <a:lnTo>
                    <a:pt x="103886" y="17132"/>
                  </a:lnTo>
                  <a:lnTo>
                    <a:pt x="100355" y="12573"/>
                  </a:lnTo>
                  <a:lnTo>
                    <a:pt x="97840" y="11442"/>
                  </a:lnTo>
                  <a:lnTo>
                    <a:pt x="92163" y="11442"/>
                  </a:lnTo>
                  <a:lnTo>
                    <a:pt x="90068" y="11988"/>
                  </a:lnTo>
                  <a:lnTo>
                    <a:pt x="86499" y="14173"/>
                  </a:lnTo>
                  <a:lnTo>
                    <a:pt x="84963" y="15875"/>
                  </a:lnTo>
                  <a:lnTo>
                    <a:pt x="83680" y="18199"/>
                  </a:lnTo>
                  <a:lnTo>
                    <a:pt x="82918" y="15989"/>
                  </a:lnTo>
                  <a:lnTo>
                    <a:pt x="81737" y="14325"/>
                  </a:lnTo>
                  <a:lnTo>
                    <a:pt x="78562" y="12014"/>
                  </a:lnTo>
                  <a:lnTo>
                    <a:pt x="76631" y="11442"/>
                  </a:lnTo>
                  <a:lnTo>
                    <a:pt x="72110" y="11442"/>
                  </a:lnTo>
                  <a:lnTo>
                    <a:pt x="70167" y="11887"/>
                  </a:lnTo>
                  <a:lnTo>
                    <a:pt x="66890" y="13716"/>
                  </a:lnTo>
                  <a:lnTo>
                    <a:pt x="65481" y="15125"/>
                  </a:lnTo>
                  <a:lnTo>
                    <a:pt x="64312" y="17043"/>
                  </a:lnTo>
                  <a:lnTo>
                    <a:pt x="64312" y="12192"/>
                  </a:lnTo>
                  <a:lnTo>
                    <a:pt x="59156" y="12192"/>
                  </a:lnTo>
                  <a:lnTo>
                    <a:pt x="59156" y="43472"/>
                  </a:lnTo>
                  <a:lnTo>
                    <a:pt x="64312" y="43472"/>
                  </a:lnTo>
                  <a:lnTo>
                    <a:pt x="64312" y="22745"/>
                  </a:lnTo>
                  <a:lnTo>
                    <a:pt x="65087" y="20345"/>
                  </a:lnTo>
                  <a:lnTo>
                    <a:pt x="68173" y="16789"/>
                  </a:lnTo>
                  <a:lnTo>
                    <a:pt x="70256" y="15900"/>
                  </a:lnTo>
                  <a:lnTo>
                    <a:pt x="75095" y="15900"/>
                  </a:lnTo>
                  <a:lnTo>
                    <a:pt x="76733" y="16624"/>
                  </a:lnTo>
                  <a:lnTo>
                    <a:pt x="78854" y="19507"/>
                  </a:lnTo>
                  <a:lnTo>
                    <a:pt x="79375" y="21742"/>
                  </a:lnTo>
                  <a:lnTo>
                    <a:pt x="79375" y="43472"/>
                  </a:lnTo>
                  <a:lnTo>
                    <a:pt x="84543" y="43472"/>
                  </a:lnTo>
                  <a:lnTo>
                    <a:pt x="84543" y="22733"/>
                  </a:lnTo>
                  <a:lnTo>
                    <a:pt x="85318" y="20320"/>
                  </a:lnTo>
                  <a:lnTo>
                    <a:pt x="88404" y="16789"/>
                  </a:lnTo>
                  <a:lnTo>
                    <a:pt x="90500" y="15900"/>
                  </a:lnTo>
                  <a:lnTo>
                    <a:pt x="95338" y="15900"/>
                  </a:lnTo>
                  <a:lnTo>
                    <a:pt x="96951" y="16637"/>
                  </a:lnTo>
                  <a:lnTo>
                    <a:pt x="99085" y="19532"/>
                  </a:lnTo>
                  <a:lnTo>
                    <a:pt x="99606" y="21755"/>
                  </a:lnTo>
                  <a:lnTo>
                    <a:pt x="99606" y="43472"/>
                  </a:lnTo>
                  <a:lnTo>
                    <a:pt x="104775" y="43472"/>
                  </a:lnTo>
                  <a:lnTo>
                    <a:pt x="104775" y="20370"/>
                  </a:lnTo>
                  <a:close/>
                </a:path>
                <a:path w="193039" h="44450">
                  <a:moveTo>
                    <a:pt x="139446" y="20853"/>
                  </a:moveTo>
                  <a:lnTo>
                    <a:pt x="138341" y="17297"/>
                  </a:lnTo>
                  <a:lnTo>
                    <a:pt x="136893" y="15786"/>
                  </a:lnTo>
                  <a:lnTo>
                    <a:pt x="133870" y="12611"/>
                  </a:lnTo>
                  <a:lnTo>
                    <a:pt x="130492" y="11442"/>
                  </a:lnTo>
                  <a:lnTo>
                    <a:pt x="124294" y="11442"/>
                  </a:lnTo>
                  <a:lnTo>
                    <a:pt x="122580" y="11620"/>
                  </a:lnTo>
                  <a:lnTo>
                    <a:pt x="119037" y="12344"/>
                  </a:lnTo>
                  <a:lnTo>
                    <a:pt x="117221" y="12877"/>
                  </a:lnTo>
                  <a:lnTo>
                    <a:pt x="115341" y="13614"/>
                  </a:lnTo>
                  <a:lnTo>
                    <a:pt x="115341" y="18364"/>
                  </a:lnTo>
                  <a:lnTo>
                    <a:pt x="116903" y="17500"/>
                  </a:lnTo>
                  <a:lnTo>
                    <a:pt x="118529" y="16865"/>
                  </a:lnTo>
                  <a:lnTo>
                    <a:pt x="121920" y="16002"/>
                  </a:lnTo>
                  <a:lnTo>
                    <a:pt x="123659" y="15786"/>
                  </a:lnTo>
                  <a:lnTo>
                    <a:pt x="128257" y="15786"/>
                  </a:lnTo>
                  <a:lnTo>
                    <a:pt x="130429" y="16433"/>
                  </a:lnTo>
                  <a:lnTo>
                    <a:pt x="133540" y="19024"/>
                  </a:lnTo>
                  <a:lnTo>
                    <a:pt x="134315" y="20853"/>
                  </a:lnTo>
                  <a:lnTo>
                    <a:pt x="134315" y="23723"/>
                  </a:lnTo>
                  <a:lnTo>
                    <a:pt x="134315" y="27749"/>
                  </a:lnTo>
                  <a:lnTo>
                    <a:pt x="134315" y="32245"/>
                  </a:lnTo>
                  <a:lnTo>
                    <a:pt x="133464" y="34925"/>
                  </a:lnTo>
                  <a:lnTo>
                    <a:pt x="130022" y="38963"/>
                  </a:lnTo>
                  <a:lnTo>
                    <a:pt x="127736" y="39979"/>
                  </a:lnTo>
                  <a:lnTo>
                    <a:pt x="122821" y="39979"/>
                  </a:lnTo>
                  <a:lnTo>
                    <a:pt x="121196" y="39446"/>
                  </a:lnTo>
                  <a:lnTo>
                    <a:pt x="118783" y="37299"/>
                  </a:lnTo>
                  <a:lnTo>
                    <a:pt x="118186" y="35852"/>
                  </a:lnTo>
                  <a:lnTo>
                    <a:pt x="118186" y="31737"/>
                  </a:lnTo>
                  <a:lnTo>
                    <a:pt x="118986" y="30111"/>
                  </a:lnTo>
                  <a:lnTo>
                    <a:pt x="122186" y="28219"/>
                  </a:lnTo>
                  <a:lnTo>
                    <a:pt x="125056" y="27749"/>
                  </a:lnTo>
                  <a:lnTo>
                    <a:pt x="134315" y="27749"/>
                  </a:lnTo>
                  <a:lnTo>
                    <a:pt x="134315" y="23723"/>
                  </a:lnTo>
                  <a:lnTo>
                    <a:pt x="122453" y="23723"/>
                  </a:lnTo>
                  <a:lnTo>
                    <a:pt x="118935" y="24625"/>
                  </a:lnTo>
                  <a:lnTo>
                    <a:pt x="114223" y="28194"/>
                  </a:lnTo>
                  <a:lnTo>
                    <a:pt x="113055" y="30848"/>
                  </a:lnTo>
                  <a:lnTo>
                    <a:pt x="113055" y="37376"/>
                  </a:lnTo>
                  <a:lnTo>
                    <a:pt x="113995" y="39789"/>
                  </a:lnTo>
                  <a:lnTo>
                    <a:pt x="117779" y="43383"/>
                  </a:lnTo>
                  <a:lnTo>
                    <a:pt x="120319" y="44284"/>
                  </a:lnTo>
                  <a:lnTo>
                    <a:pt x="126047" y="44284"/>
                  </a:lnTo>
                  <a:lnTo>
                    <a:pt x="134315" y="38722"/>
                  </a:lnTo>
                  <a:lnTo>
                    <a:pt x="134315" y="43472"/>
                  </a:lnTo>
                  <a:lnTo>
                    <a:pt x="139446" y="43472"/>
                  </a:lnTo>
                  <a:lnTo>
                    <a:pt x="139446" y="38722"/>
                  </a:lnTo>
                  <a:lnTo>
                    <a:pt x="139446" y="27749"/>
                  </a:lnTo>
                  <a:lnTo>
                    <a:pt x="139446" y="20853"/>
                  </a:lnTo>
                  <a:close/>
                </a:path>
                <a:path w="193039" h="44450">
                  <a:moveTo>
                    <a:pt x="155155" y="0"/>
                  </a:moveTo>
                  <a:lnTo>
                    <a:pt x="150025" y="0"/>
                  </a:lnTo>
                  <a:lnTo>
                    <a:pt x="150025" y="43472"/>
                  </a:lnTo>
                  <a:lnTo>
                    <a:pt x="155155" y="43472"/>
                  </a:lnTo>
                  <a:lnTo>
                    <a:pt x="155155" y="0"/>
                  </a:lnTo>
                  <a:close/>
                </a:path>
                <a:path w="193039" h="44450">
                  <a:moveTo>
                    <a:pt x="192620" y="21882"/>
                  </a:moveTo>
                  <a:lnTo>
                    <a:pt x="191401" y="18211"/>
                  </a:lnTo>
                  <a:lnTo>
                    <a:pt x="189217" y="15786"/>
                  </a:lnTo>
                  <a:lnTo>
                    <a:pt x="187490" y="13881"/>
                  </a:lnTo>
                  <a:lnTo>
                    <a:pt x="187490" y="25031"/>
                  </a:lnTo>
                  <a:lnTo>
                    <a:pt x="169189" y="25069"/>
                  </a:lnTo>
                  <a:lnTo>
                    <a:pt x="169456" y="22123"/>
                  </a:lnTo>
                  <a:lnTo>
                    <a:pt x="170446" y="19837"/>
                  </a:lnTo>
                  <a:lnTo>
                    <a:pt x="173888" y="16598"/>
                  </a:lnTo>
                  <a:lnTo>
                    <a:pt x="176174" y="15786"/>
                  </a:lnTo>
                  <a:lnTo>
                    <a:pt x="181571" y="15786"/>
                  </a:lnTo>
                  <a:lnTo>
                    <a:pt x="183603" y="16624"/>
                  </a:lnTo>
                  <a:lnTo>
                    <a:pt x="186677" y="19989"/>
                  </a:lnTo>
                  <a:lnTo>
                    <a:pt x="187426" y="22123"/>
                  </a:lnTo>
                  <a:lnTo>
                    <a:pt x="187490" y="25031"/>
                  </a:lnTo>
                  <a:lnTo>
                    <a:pt x="187490" y="13881"/>
                  </a:lnTo>
                  <a:lnTo>
                    <a:pt x="186512" y="12788"/>
                  </a:lnTo>
                  <a:lnTo>
                    <a:pt x="183184" y="11442"/>
                  </a:lnTo>
                  <a:lnTo>
                    <a:pt x="174294" y="11442"/>
                  </a:lnTo>
                  <a:lnTo>
                    <a:pt x="170573" y="12941"/>
                  </a:lnTo>
                  <a:lnTo>
                    <a:pt x="165049" y="18948"/>
                  </a:lnTo>
                  <a:lnTo>
                    <a:pt x="163664" y="23012"/>
                  </a:lnTo>
                  <a:lnTo>
                    <a:pt x="163664" y="33083"/>
                  </a:lnTo>
                  <a:lnTo>
                    <a:pt x="165125" y="37020"/>
                  </a:lnTo>
                  <a:lnTo>
                    <a:pt x="170942" y="42837"/>
                  </a:lnTo>
                  <a:lnTo>
                    <a:pt x="174891" y="44284"/>
                  </a:lnTo>
                  <a:lnTo>
                    <a:pt x="181864" y="44284"/>
                  </a:lnTo>
                  <a:lnTo>
                    <a:pt x="183832" y="44081"/>
                  </a:lnTo>
                  <a:lnTo>
                    <a:pt x="187693" y="43256"/>
                  </a:lnTo>
                  <a:lnTo>
                    <a:pt x="189585" y="42659"/>
                  </a:lnTo>
                  <a:lnTo>
                    <a:pt x="191427" y="41871"/>
                  </a:lnTo>
                  <a:lnTo>
                    <a:pt x="191427" y="39916"/>
                  </a:lnTo>
                  <a:lnTo>
                    <a:pt x="191427" y="37020"/>
                  </a:lnTo>
                  <a:lnTo>
                    <a:pt x="189598" y="37985"/>
                  </a:lnTo>
                  <a:lnTo>
                    <a:pt x="187769" y="38709"/>
                  </a:lnTo>
                  <a:lnTo>
                    <a:pt x="184061" y="39674"/>
                  </a:lnTo>
                  <a:lnTo>
                    <a:pt x="182156" y="39916"/>
                  </a:lnTo>
                  <a:lnTo>
                    <a:pt x="176771" y="39916"/>
                  </a:lnTo>
                  <a:lnTo>
                    <a:pt x="174117" y="38989"/>
                  </a:lnTo>
                  <a:lnTo>
                    <a:pt x="170307" y="35293"/>
                  </a:lnTo>
                  <a:lnTo>
                    <a:pt x="169252" y="32588"/>
                  </a:lnTo>
                  <a:lnTo>
                    <a:pt x="169024" y="29057"/>
                  </a:lnTo>
                  <a:lnTo>
                    <a:pt x="192620" y="29057"/>
                  </a:lnTo>
                  <a:lnTo>
                    <a:pt x="192620" y="25069"/>
                  </a:lnTo>
                  <a:lnTo>
                    <a:pt x="192620" y="21882"/>
                  </a:lnTo>
                  <a:close/>
                </a:path>
              </a:pathLst>
            </a:custGeom>
            <a:solidFill>
              <a:srgbClr val="FF0000"/>
            </a:solidFill>
          </p:spPr>
          <p:txBody>
            <a:bodyPr wrap="square" lIns="0" tIns="0" rIns="0" bIns="0" rtlCol="0"/>
            <a:lstStyle/>
            <a:p>
              <a:endParaRPr/>
            </a:p>
          </p:txBody>
        </p:sp>
        <p:pic>
          <p:nvPicPr>
            <p:cNvPr id="56" name="object 56"/>
            <p:cNvPicPr/>
            <p:nvPr/>
          </p:nvPicPr>
          <p:blipFill>
            <a:blip r:embed="rId2" cstate="print"/>
            <a:stretch>
              <a:fillRect/>
            </a:stretch>
          </p:blipFill>
          <p:spPr>
            <a:xfrm>
              <a:off x="1986503" y="1415615"/>
              <a:ext cx="332419" cy="153732"/>
            </a:xfrm>
            <a:prstGeom prst="rect">
              <a:avLst/>
            </a:prstGeom>
          </p:spPr>
        </p:pic>
        <p:sp>
          <p:nvSpPr>
            <p:cNvPr id="57" name="object 57"/>
            <p:cNvSpPr/>
            <p:nvPr/>
          </p:nvSpPr>
          <p:spPr>
            <a:xfrm>
              <a:off x="1748650" y="1299565"/>
              <a:ext cx="203200" cy="44450"/>
            </a:xfrm>
            <a:custGeom>
              <a:avLst/>
              <a:gdLst/>
              <a:ahLst/>
              <a:cxnLst/>
              <a:rect l="l" t="t" r="r" b="b"/>
              <a:pathLst>
                <a:path w="203200" h="44450">
                  <a:moveTo>
                    <a:pt x="45618" y="20370"/>
                  </a:moveTo>
                  <a:lnTo>
                    <a:pt x="44729" y="17132"/>
                  </a:lnTo>
                  <a:lnTo>
                    <a:pt x="41198" y="12573"/>
                  </a:lnTo>
                  <a:lnTo>
                    <a:pt x="38684" y="11430"/>
                  </a:lnTo>
                  <a:lnTo>
                    <a:pt x="33020" y="11430"/>
                  </a:lnTo>
                  <a:lnTo>
                    <a:pt x="30911" y="11988"/>
                  </a:lnTo>
                  <a:lnTo>
                    <a:pt x="27343" y="14173"/>
                  </a:lnTo>
                  <a:lnTo>
                    <a:pt x="25806" y="15875"/>
                  </a:lnTo>
                  <a:lnTo>
                    <a:pt x="24523" y="18186"/>
                  </a:lnTo>
                  <a:lnTo>
                    <a:pt x="23761" y="15989"/>
                  </a:lnTo>
                  <a:lnTo>
                    <a:pt x="22580" y="14325"/>
                  </a:lnTo>
                  <a:lnTo>
                    <a:pt x="19405" y="12014"/>
                  </a:lnTo>
                  <a:lnTo>
                    <a:pt x="17475" y="11430"/>
                  </a:lnTo>
                  <a:lnTo>
                    <a:pt x="12954" y="11430"/>
                  </a:lnTo>
                  <a:lnTo>
                    <a:pt x="11010" y="11887"/>
                  </a:lnTo>
                  <a:lnTo>
                    <a:pt x="7734" y="13716"/>
                  </a:lnTo>
                  <a:lnTo>
                    <a:pt x="6324" y="15125"/>
                  </a:lnTo>
                  <a:lnTo>
                    <a:pt x="5156" y="17043"/>
                  </a:lnTo>
                  <a:lnTo>
                    <a:pt x="5156" y="12192"/>
                  </a:lnTo>
                  <a:lnTo>
                    <a:pt x="0" y="12192"/>
                  </a:lnTo>
                  <a:lnTo>
                    <a:pt x="0" y="43472"/>
                  </a:lnTo>
                  <a:lnTo>
                    <a:pt x="5156" y="43472"/>
                  </a:lnTo>
                  <a:lnTo>
                    <a:pt x="5156" y="22745"/>
                  </a:lnTo>
                  <a:lnTo>
                    <a:pt x="5930" y="20345"/>
                  </a:lnTo>
                  <a:lnTo>
                    <a:pt x="9017" y="16789"/>
                  </a:lnTo>
                  <a:lnTo>
                    <a:pt x="11099" y="15900"/>
                  </a:lnTo>
                  <a:lnTo>
                    <a:pt x="15938" y="15900"/>
                  </a:lnTo>
                  <a:lnTo>
                    <a:pt x="17576" y="16624"/>
                  </a:lnTo>
                  <a:lnTo>
                    <a:pt x="19697" y="19507"/>
                  </a:lnTo>
                  <a:lnTo>
                    <a:pt x="20231" y="21742"/>
                  </a:lnTo>
                  <a:lnTo>
                    <a:pt x="20231" y="43472"/>
                  </a:lnTo>
                  <a:lnTo>
                    <a:pt x="25387" y="43472"/>
                  </a:lnTo>
                  <a:lnTo>
                    <a:pt x="25387" y="22733"/>
                  </a:lnTo>
                  <a:lnTo>
                    <a:pt x="26162" y="20320"/>
                  </a:lnTo>
                  <a:lnTo>
                    <a:pt x="29248" y="16789"/>
                  </a:lnTo>
                  <a:lnTo>
                    <a:pt x="31356" y="15900"/>
                  </a:lnTo>
                  <a:lnTo>
                    <a:pt x="36182" y="15900"/>
                  </a:lnTo>
                  <a:lnTo>
                    <a:pt x="37795" y="16637"/>
                  </a:lnTo>
                  <a:lnTo>
                    <a:pt x="39928" y="19532"/>
                  </a:lnTo>
                  <a:lnTo>
                    <a:pt x="40462" y="21755"/>
                  </a:lnTo>
                  <a:lnTo>
                    <a:pt x="40462" y="43472"/>
                  </a:lnTo>
                  <a:lnTo>
                    <a:pt x="45618" y="43472"/>
                  </a:lnTo>
                  <a:lnTo>
                    <a:pt x="45618" y="20370"/>
                  </a:lnTo>
                  <a:close/>
                </a:path>
                <a:path w="203200" h="44450">
                  <a:moveTo>
                    <a:pt x="82308" y="22720"/>
                  </a:moveTo>
                  <a:lnTo>
                    <a:pt x="81026" y="18694"/>
                  </a:lnTo>
                  <a:lnTo>
                    <a:pt x="78473" y="15786"/>
                  </a:lnTo>
                  <a:lnTo>
                    <a:pt x="76860" y="13957"/>
                  </a:lnTo>
                  <a:lnTo>
                    <a:pt x="76860" y="31597"/>
                  </a:lnTo>
                  <a:lnTo>
                    <a:pt x="76047" y="34544"/>
                  </a:lnTo>
                  <a:lnTo>
                    <a:pt x="72859" y="38849"/>
                  </a:lnTo>
                  <a:lnTo>
                    <a:pt x="70700" y="39916"/>
                  </a:lnTo>
                  <a:lnTo>
                    <a:pt x="65189" y="39916"/>
                  </a:lnTo>
                  <a:lnTo>
                    <a:pt x="63004" y="38836"/>
                  </a:lnTo>
                  <a:lnTo>
                    <a:pt x="59817" y="34518"/>
                  </a:lnTo>
                  <a:lnTo>
                    <a:pt x="59029" y="31597"/>
                  </a:lnTo>
                  <a:lnTo>
                    <a:pt x="59029" y="24117"/>
                  </a:lnTo>
                  <a:lnTo>
                    <a:pt x="59829" y="21170"/>
                  </a:lnTo>
                  <a:lnTo>
                    <a:pt x="63030" y="16865"/>
                  </a:lnTo>
                  <a:lnTo>
                    <a:pt x="65214" y="15786"/>
                  </a:lnTo>
                  <a:lnTo>
                    <a:pt x="70700" y="15786"/>
                  </a:lnTo>
                  <a:lnTo>
                    <a:pt x="72859" y="16878"/>
                  </a:lnTo>
                  <a:lnTo>
                    <a:pt x="76060" y="21209"/>
                  </a:lnTo>
                  <a:lnTo>
                    <a:pt x="76847" y="24117"/>
                  </a:lnTo>
                  <a:lnTo>
                    <a:pt x="76860" y="31597"/>
                  </a:lnTo>
                  <a:lnTo>
                    <a:pt x="76860" y="13957"/>
                  </a:lnTo>
                  <a:lnTo>
                    <a:pt x="75933" y="12890"/>
                  </a:lnTo>
                  <a:lnTo>
                    <a:pt x="72428" y="11430"/>
                  </a:lnTo>
                  <a:lnTo>
                    <a:pt x="63474" y="11430"/>
                  </a:lnTo>
                  <a:lnTo>
                    <a:pt x="59969" y="12890"/>
                  </a:lnTo>
                  <a:lnTo>
                    <a:pt x="54889" y="18694"/>
                  </a:lnTo>
                  <a:lnTo>
                    <a:pt x="53619" y="22720"/>
                  </a:lnTo>
                  <a:lnTo>
                    <a:pt x="53619" y="32969"/>
                  </a:lnTo>
                  <a:lnTo>
                    <a:pt x="54889" y="36995"/>
                  </a:lnTo>
                  <a:lnTo>
                    <a:pt x="59969" y="42824"/>
                  </a:lnTo>
                  <a:lnTo>
                    <a:pt x="63474" y="44284"/>
                  </a:lnTo>
                  <a:lnTo>
                    <a:pt x="72428" y="44284"/>
                  </a:lnTo>
                  <a:lnTo>
                    <a:pt x="75933" y="42824"/>
                  </a:lnTo>
                  <a:lnTo>
                    <a:pt x="78473" y="39916"/>
                  </a:lnTo>
                  <a:lnTo>
                    <a:pt x="81026" y="36995"/>
                  </a:lnTo>
                  <a:lnTo>
                    <a:pt x="82308" y="32969"/>
                  </a:lnTo>
                  <a:lnTo>
                    <a:pt x="82308" y="22720"/>
                  </a:lnTo>
                  <a:close/>
                </a:path>
                <a:path w="203200" h="44450">
                  <a:moveTo>
                    <a:pt x="106464" y="12192"/>
                  </a:moveTo>
                  <a:lnTo>
                    <a:pt x="95897" y="12192"/>
                  </a:lnTo>
                  <a:lnTo>
                    <a:pt x="95897" y="3302"/>
                  </a:lnTo>
                  <a:lnTo>
                    <a:pt x="90728" y="3302"/>
                  </a:lnTo>
                  <a:lnTo>
                    <a:pt x="90728" y="12192"/>
                  </a:lnTo>
                  <a:lnTo>
                    <a:pt x="86969" y="12192"/>
                  </a:lnTo>
                  <a:lnTo>
                    <a:pt x="86969" y="16179"/>
                  </a:lnTo>
                  <a:lnTo>
                    <a:pt x="90728" y="16179"/>
                  </a:lnTo>
                  <a:lnTo>
                    <a:pt x="90728" y="37071"/>
                  </a:lnTo>
                  <a:lnTo>
                    <a:pt x="91490" y="39763"/>
                  </a:lnTo>
                  <a:lnTo>
                    <a:pt x="94500" y="42735"/>
                  </a:lnTo>
                  <a:lnTo>
                    <a:pt x="97231" y="43472"/>
                  </a:lnTo>
                  <a:lnTo>
                    <a:pt x="106464" y="43472"/>
                  </a:lnTo>
                  <a:lnTo>
                    <a:pt x="106464" y="39166"/>
                  </a:lnTo>
                  <a:lnTo>
                    <a:pt x="99047" y="39166"/>
                  </a:lnTo>
                  <a:lnTo>
                    <a:pt x="97637" y="38811"/>
                  </a:lnTo>
                  <a:lnTo>
                    <a:pt x="96240" y="37350"/>
                  </a:lnTo>
                  <a:lnTo>
                    <a:pt x="95897" y="35712"/>
                  </a:lnTo>
                  <a:lnTo>
                    <a:pt x="95897" y="16179"/>
                  </a:lnTo>
                  <a:lnTo>
                    <a:pt x="106464" y="16179"/>
                  </a:lnTo>
                  <a:lnTo>
                    <a:pt x="106464" y="12192"/>
                  </a:lnTo>
                  <a:close/>
                </a:path>
                <a:path w="203200" h="44450">
                  <a:moveTo>
                    <a:pt x="139192" y="20269"/>
                  </a:moveTo>
                  <a:lnTo>
                    <a:pt x="138277" y="16992"/>
                  </a:lnTo>
                  <a:lnTo>
                    <a:pt x="134594" y="12547"/>
                  </a:lnTo>
                  <a:lnTo>
                    <a:pt x="131876" y="11430"/>
                  </a:lnTo>
                  <a:lnTo>
                    <a:pt x="126111" y="11430"/>
                  </a:lnTo>
                  <a:lnTo>
                    <a:pt x="124180" y="11899"/>
                  </a:lnTo>
                  <a:lnTo>
                    <a:pt x="120853" y="13754"/>
                  </a:lnTo>
                  <a:lnTo>
                    <a:pt x="119418" y="15163"/>
                  </a:lnTo>
                  <a:lnTo>
                    <a:pt x="118186" y="17043"/>
                  </a:lnTo>
                  <a:lnTo>
                    <a:pt x="118186" y="0"/>
                  </a:lnTo>
                  <a:lnTo>
                    <a:pt x="113017" y="0"/>
                  </a:lnTo>
                  <a:lnTo>
                    <a:pt x="113017" y="43472"/>
                  </a:lnTo>
                  <a:lnTo>
                    <a:pt x="118186" y="43472"/>
                  </a:lnTo>
                  <a:lnTo>
                    <a:pt x="118186" y="22733"/>
                  </a:lnTo>
                  <a:lnTo>
                    <a:pt x="118986" y="20320"/>
                  </a:lnTo>
                  <a:lnTo>
                    <a:pt x="122186" y="16789"/>
                  </a:lnTo>
                  <a:lnTo>
                    <a:pt x="124371" y="15900"/>
                  </a:lnTo>
                  <a:lnTo>
                    <a:pt x="129451" y="15900"/>
                  </a:lnTo>
                  <a:lnTo>
                    <a:pt x="131178" y="16637"/>
                  </a:lnTo>
                  <a:lnTo>
                    <a:pt x="133489" y="19583"/>
                  </a:lnTo>
                  <a:lnTo>
                    <a:pt x="134061" y="21793"/>
                  </a:lnTo>
                  <a:lnTo>
                    <a:pt x="134061" y="43472"/>
                  </a:lnTo>
                  <a:lnTo>
                    <a:pt x="139192" y="43472"/>
                  </a:lnTo>
                  <a:lnTo>
                    <a:pt x="139192" y="24587"/>
                  </a:lnTo>
                  <a:lnTo>
                    <a:pt x="139192" y="20269"/>
                  </a:lnTo>
                  <a:close/>
                </a:path>
                <a:path w="203200" h="44450">
                  <a:moveTo>
                    <a:pt x="176161" y="21882"/>
                  </a:moveTo>
                  <a:lnTo>
                    <a:pt x="174942" y="18211"/>
                  </a:lnTo>
                  <a:lnTo>
                    <a:pt x="172758" y="15786"/>
                  </a:lnTo>
                  <a:lnTo>
                    <a:pt x="171030" y="13893"/>
                  </a:lnTo>
                  <a:lnTo>
                    <a:pt x="171030" y="25031"/>
                  </a:lnTo>
                  <a:lnTo>
                    <a:pt x="152730" y="25069"/>
                  </a:lnTo>
                  <a:lnTo>
                    <a:pt x="152984" y="22123"/>
                  </a:lnTo>
                  <a:lnTo>
                    <a:pt x="153974" y="19837"/>
                  </a:lnTo>
                  <a:lnTo>
                    <a:pt x="157416" y="16598"/>
                  </a:lnTo>
                  <a:lnTo>
                    <a:pt x="159715" y="15786"/>
                  </a:lnTo>
                  <a:lnTo>
                    <a:pt x="165100" y="15786"/>
                  </a:lnTo>
                  <a:lnTo>
                    <a:pt x="167132" y="16624"/>
                  </a:lnTo>
                  <a:lnTo>
                    <a:pt x="170205" y="19977"/>
                  </a:lnTo>
                  <a:lnTo>
                    <a:pt x="170954" y="22123"/>
                  </a:lnTo>
                  <a:lnTo>
                    <a:pt x="171030" y="25031"/>
                  </a:lnTo>
                  <a:lnTo>
                    <a:pt x="171030" y="13893"/>
                  </a:lnTo>
                  <a:lnTo>
                    <a:pt x="170040" y="12788"/>
                  </a:lnTo>
                  <a:lnTo>
                    <a:pt x="166725" y="11430"/>
                  </a:lnTo>
                  <a:lnTo>
                    <a:pt x="157822" y="11430"/>
                  </a:lnTo>
                  <a:lnTo>
                    <a:pt x="154101" y="12941"/>
                  </a:lnTo>
                  <a:lnTo>
                    <a:pt x="148577" y="18948"/>
                  </a:lnTo>
                  <a:lnTo>
                    <a:pt x="147193" y="23012"/>
                  </a:lnTo>
                  <a:lnTo>
                    <a:pt x="147193" y="33083"/>
                  </a:lnTo>
                  <a:lnTo>
                    <a:pt x="148653" y="37020"/>
                  </a:lnTo>
                  <a:lnTo>
                    <a:pt x="154470" y="42824"/>
                  </a:lnTo>
                  <a:lnTo>
                    <a:pt x="158419" y="44284"/>
                  </a:lnTo>
                  <a:lnTo>
                    <a:pt x="165404" y="44284"/>
                  </a:lnTo>
                  <a:lnTo>
                    <a:pt x="167360" y="44081"/>
                  </a:lnTo>
                  <a:lnTo>
                    <a:pt x="171234" y="43256"/>
                  </a:lnTo>
                  <a:lnTo>
                    <a:pt x="173113" y="42659"/>
                  </a:lnTo>
                  <a:lnTo>
                    <a:pt x="174967" y="41871"/>
                  </a:lnTo>
                  <a:lnTo>
                    <a:pt x="174967" y="39916"/>
                  </a:lnTo>
                  <a:lnTo>
                    <a:pt x="174967" y="37020"/>
                  </a:lnTo>
                  <a:lnTo>
                    <a:pt x="173139" y="37985"/>
                  </a:lnTo>
                  <a:lnTo>
                    <a:pt x="171297" y="38709"/>
                  </a:lnTo>
                  <a:lnTo>
                    <a:pt x="167601" y="39674"/>
                  </a:lnTo>
                  <a:lnTo>
                    <a:pt x="165684" y="39916"/>
                  </a:lnTo>
                  <a:lnTo>
                    <a:pt x="160312" y="39916"/>
                  </a:lnTo>
                  <a:lnTo>
                    <a:pt x="157657" y="38989"/>
                  </a:lnTo>
                  <a:lnTo>
                    <a:pt x="153847" y="35293"/>
                  </a:lnTo>
                  <a:lnTo>
                    <a:pt x="152781" y="32588"/>
                  </a:lnTo>
                  <a:lnTo>
                    <a:pt x="152552" y="29057"/>
                  </a:lnTo>
                  <a:lnTo>
                    <a:pt x="176161" y="29057"/>
                  </a:lnTo>
                  <a:lnTo>
                    <a:pt x="176161" y="25069"/>
                  </a:lnTo>
                  <a:lnTo>
                    <a:pt x="176161" y="21882"/>
                  </a:lnTo>
                  <a:close/>
                </a:path>
                <a:path w="203200" h="44450">
                  <a:moveTo>
                    <a:pt x="202692" y="16979"/>
                  </a:moveTo>
                  <a:lnTo>
                    <a:pt x="200431" y="11430"/>
                  </a:lnTo>
                  <a:lnTo>
                    <a:pt x="197599" y="11430"/>
                  </a:lnTo>
                  <a:lnTo>
                    <a:pt x="195491" y="11899"/>
                  </a:lnTo>
                  <a:lnTo>
                    <a:pt x="192036" y="13741"/>
                  </a:lnTo>
                  <a:lnTo>
                    <a:pt x="190627" y="15151"/>
                  </a:lnTo>
                  <a:lnTo>
                    <a:pt x="189547" y="17043"/>
                  </a:lnTo>
                  <a:lnTo>
                    <a:pt x="189547" y="12192"/>
                  </a:lnTo>
                  <a:lnTo>
                    <a:pt x="184391" y="12192"/>
                  </a:lnTo>
                  <a:lnTo>
                    <a:pt x="184391" y="43472"/>
                  </a:lnTo>
                  <a:lnTo>
                    <a:pt x="189547" y="43472"/>
                  </a:lnTo>
                  <a:lnTo>
                    <a:pt x="189547" y="23444"/>
                  </a:lnTo>
                  <a:lnTo>
                    <a:pt x="190322" y="20739"/>
                  </a:lnTo>
                  <a:lnTo>
                    <a:pt x="193433" y="16954"/>
                  </a:lnTo>
                  <a:lnTo>
                    <a:pt x="195656" y="16014"/>
                  </a:lnTo>
                  <a:lnTo>
                    <a:pt x="199377" y="16014"/>
                  </a:lnTo>
                  <a:lnTo>
                    <a:pt x="200126" y="16090"/>
                  </a:lnTo>
                  <a:lnTo>
                    <a:pt x="201485" y="16408"/>
                  </a:lnTo>
                  <a:lnTo>
                    <a:pt x="202107" y="16649"/>
                  </a:lnTo>
                  <a:lnTo>
                    <a:pt x="202692" y="16979"/>
                  </a:lnTo>
                  <a:close/>
                </a:path>
              </a:pathLst>
            </a:custGeom>
            <a:solidFill>
              <a:srgbClr val="BE00BE"/>
            </a:solidFill>
          </p:spPr>
          <p:txBody>
            <a:bodyPr wrap="square" lIns="0" tIns="0" rIns="0" bIns="0" rtlCol="0"/>
            <a:lstStyle/>
            <a:p>
              <a:endParaRPr/>
            </a:p>
          </p:txBody>
        </p:sp>
      </p:grpSp>
    </p:spTree>
    <p:extLst>
      <p:ext uri="{BB962C8B-B14F-4D97-AF65-F5344CB8AC3E}">
        <p14:creationId xmlns:p14="http://schemas.microsoft.com/office/powerpoint/2010/main" val="31165721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DeepGOZero</a:t>
            </a:r>
            <a:r>
              <a:rPr lang="en-US" dirty="0"/>
              <a:t> </a:t>
            </a:r>
            <a:r>
              <a:rPr lang="en-US" dirty="0" smtClean="0"/>
              <a:t>– function prediction</a:t>
            </a:r>
            <a:endParaRPr lang="el-GR" dirty="0"/>
          </a:p>
        </p:txBody>
      </p:sp>
      <p:grpSp>
        <p:nvGrpSpPr>
          <p:cNvPr id="58" name="object 14"/>
          <p:cNvGrpSpPr/>
          <p:nvPr/>
        </p:nvGrpSpPr>
        <p:grpSpPr>
          <a:xfrm>
            <a:off x="4087167" y="980002"/>
            <a:ext cx="7382589" cy="4888852"/>
            <a:chOff x="359994" y="445966"/>
            <a:chExt cx="3888740" cy="2588260"/>
          </a:xfrm>
        </p:grpSpPr>
        <p:pic>
          <p:nvPicPr>
            <p:cNvPr id="59" name="object 15"/>
            <p:cNvPicPr/>
            <p:nvPr/>
          </p:nvPicPr>
          <p:blipFill>
            <a:blip r:embed="rId2" cstate="print"/>
            <a:stretch>
              <a:fillRect/>
            </a:stretch>
          </p:blipFill>
          <p:spPr>
            <a:xfrm>
              <a:off x="649062" y="1406685"/>
              <a:ext cx="82631" cy="87126"/>
            </a:xfrm>
            <a:prstGeom prst="rect">
              <a:avLst/>
            </a:prstGeom>
          </p:spPr>
        </p:pic>
        <p:pic>
          <p:nvPicPr>
            <p:cNvPr id="60" name="object 16"/>
            <p:cNvPicPr/>
            <p:nvPr/>
          </p:nvPicPr>
          <p:blipFill>
            <a:blip r:embed="rId3" cstate="print"/>
            <a:stretch>
              <a:fillRect/>
            </a:stretch>
          </p:blipFill>
          <p:spPr>
            <a:xfrm>
              <a:off x="647861" y="1405480"/>
              <a:ext cx="85045" cy="89544"/>
            </a:xfrm>
            <a:prstGeom prst="rect">
              <a:avLst/>
            </a:prstGeom>
          </p:spPr>
        </p:pic>
        <p:pic>
          <p:nvPicPr>
            <p:cNvPr id="61" name="object 17"/>
            <p:cNvPicPr/>
            <p:nvPr/>
          </p:nvPicPr>
          <p:blipFill>
            <a:blip r:embed="rId4" cstate="print"/>
            <a:stretch>
              <a:fillRect/>
            </a:stretch>
          </p:blipFill>
          <p:spPr>
            <a:xfrm>
              <a:off x="359994" y="445966"/>
              <a:ext cx="3888151" cy="2588266"/>
            </a:xfrm>
            <a:prstGeom prst="rect">
              <a:avLst/>
            </a:prstGeom>
          </p:spPr>
        </p:pic>
      </p:grpSp>
    </p:spTree>
    <p:extLst>
      <p:ext uri="{BB962C8B-B14F-4D97-AF65-F5344CB8AC3E}">
        <p14:creationId xmlns:p14="http://schemas.microsoft.com/office/powerpoint/2010/main" val="24581603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Gene-disease </a:t>
            </a:r>
            <a:r>
              <a:rPr lang="en-US" dirty="0" smtClean="0"/>
              <a:t>association </a:t>
            </a:r>
            <a:r>
              <a:rPr lang="en-US" dirty="0"/>
              <a:t>p</a:t>
            </a:r>
            <a:r>
              <a:rPr lang="en-US" dirty="0" smtClean="0"/>
              <a:t>rediction</a:t>
            </a:r>
            <a:r>
              <a:rPr lang="en-US" dirty="0"/>
              <a:t>: </a:t>
            </a:r>
            <a:r>
              <a:rPr lang="en-US" i="1" dirty="0"/>
              <a:t>Mouse and Human</a:t>
            </a:r>
            <a:endParaRPr lang="el-GR" i="1" dirty="0"/>
          </a:p>
        </p:txBody>
      </p:sp>
      <p:sp>
        <p:nvSpPr>
          <p:cNvPr id="3" name="Content Placeholder 2"/>
          <p:cNvSpPr>
            <a:spLocks noGrp="1"/>
          </p:cNvSpPr>
          <p:nvPr>
            <p:ph idx="1"/>
          </p:nvPr>
        </p:nvSpPr>
        <p:spPr/>
        <p:txBody>
          <a:bodyPr>
            <a:normAutofit/>
          </a:bodyPr>
          <a:lstStyle/>
          <a:p>
            <a:r>
              <a:rPr lang="en-US" dirty="0"/>
              <a:t>Experiment Overview:</a:t>
            </a:r>
          </a:p>
          <a:p>
            <a:pPr lvl="1"/>
            <a:r>
              <a:rPr lang="en-US" dirty="0"/>
              <a:t>Prediction of Gene-Disease Association.</a:t>
            </a:r>
          </a:p>
          <a:p>
            <a:pPr lvl="1"/>
            <a:r>
              <a:rPr lang="en-US" dirty="0"/>
              <a:t>Target Species: Mouse and Human.</a:t>
            </a:r>
          </a:p>
          <a:p>
            <a:r>
              <a:rPr lang="en-US" dirty="0"/>
              <a:t>Methodology:</a:t>
            </a:r>
          </a:p>
          <a:p>
            <a:pPr lvl="1"/>
            <a:r>
              <a:rPr lang="en-US" dirty="0"/>
              <a:t>Utilizing Phenotypic Annotations of Genes and Diseases.</a:t>
            </a:r>
          </a:p>
          <a:p>
            <a:pPr lvl="1"/>
            <a:r>
              <a:rPr lang="en-US" dirty="0"/>
              <a:t>Computing Associations Based on Phenotypic Similarity.</a:t>
            </a:r>
          </a:p>
          <a:p>
            <a:r>
              <a:rPr lang="en-US" dirty="0"/>
              <a:t>Dataset Preparation:</a:t>
            </a:r>
          </a:p>
          <a:p>
            <a:pPr lvl="1"/>
            <a:r>
              <a:rPr lang="en-US" dirty="0"/>
              <a:t>Gene-Disease Associations Obtained from Mouse Genes with DO Diseases File.</a:t>
            </a:r>
          </a:p>
          <a:p>
            <a:pPr lvl="1"/>
            <a:r>
              <a:rPr lang="en-US" dirty="0"/>
              <a:t>Associations Randomly Split: 80% Training, 10% Validation, 10% Testing</a:t>
            </a:r>
            <a:r>
              <a:rPr lang="en-US" dirty="0" smtClean="0"/>
              <a:t>.</a:t>
            </a:r>
            <a:endParaRPr lang="en-US" dirty="0"/>
          </a:p>
        </p:txBody>
      </p:sp>
    </p:spTree>
    <p:extLst>
      <p:ext uri="{BB962C8B-B14F-4D97-AF65-F5344CB8AC3E}">
        <p14:creationId xmlns:p14="http://schemas.microsoft.com/office/powerpoint/2010/main" val="5972969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Gene-disease </a:t>
            </a:r>
            <a:r>
              <a:rPr lang="en-US" dirty="0" smtClean="0"/>
              <a:t>association </a:t>
            </a:r>
            <a:r>
              <a:rPr lang="en-US" dirty="0"/>
              <a:t>p</a:t>
            </a:r>
            <a:r>
              <a:rPr lang="en-US" dirty="0" smtClean="0"/>
              <a:t>rediction</a:t>
            </a:r>
            <a:r>
              <a:rPr lang="en-US" dirty="0"/>
              <a:t>: </a:t>
            </a:r>
            <a:r>
              <a:rPr lang="en-US" i="1" dirty="0"/>
              <a:t>Mouse and Human</a:t>
            </a:r>
            <a:endParaRPr lang="el-GR" i="1" dirty="0"/>
          </a:p>
        </p:txBody>
      </p:sp>
      <p:sp>
        <p:nvSpPr>
          <p:cNvPr id="3" name="Content Placeholder 2"/>
          <p:cNvSpPr>
            <a:spLocks noGrp="1"/>
          </p:cNvSpPr>
          <p:nvPr>
            <p:ph idx="1"/>
          </p:nvPr>
        </p:nvSpPr>
        <p:spPr/>
        <p:txBody>
          <a:bodyPr>
            <a:normAutofit/>
          </a:bodyPr>
          <a:lstStyle/>
          <a:p>
            <a:r>
              <a:rPr lang="en-US" dirty="0" smtClean="0"/>
              <a:t>Dataset </a:t>
            </a:r>
            <a:r>
              <a:rPr lang="en-US" dirty="0"/>
              <a:t>Preparation:</a:t>
            </a:r>
          </a:p>
          <a:p>
            <a:pPr lvl="1"/>
            <a:r>
              <a:rPr lang="en-US" dirty="0" smtClean="0"/>
              <a:t>Creation </a:t>
            </a:r>
            <a:r>
              <a:rPr lang="en-US" dirty="0"/>
              <a:t>of Built-in Datasets: </a:t>
            </a:r>
            <a:r>
              <a:rPr lang="en-US" dirty="0" err="1"/>
              <a:t>GDAHumanDataset</a:t>
            </a:r>
            <a:r>
              <a:rPr lang="en-US" dirty="0"/>
              <a:t>, </a:t>
            </a:r>
            <a:r>
              <a:rPr lang="en-US" dirty="0" err="1"/>
              <a:t>GDAMouseDataset</a:t>
            </a:r>
            <a:r>
              <a:rPr lang="en-US" dirty="0"/>
              <a:t>.</a:t>
            </a:r>
          </a:p>
          <a:p>
            <a:r>
              <a:rPr lang="en-US" dirty="0"/>
              <a:t>Special Considerations:</a:t>
            </a:r>
          </a:p>
          <a:p>
            <a:pPr lvl="1"/>
            <a:r>
              <a:rPr lang="en-US" dirty="0"/>
              <a:t>Removal of Complex Axioms for Semantic Models over Description Language EL.</a:t>
            </a:r>
          </a:p>
          <a:p>
            <a:pPr lvl="1"/>
            <a:r>
              <a:rPr lang="en-US" dirty="0"/>
              <a:t>Resulting Datasets: </a:t>
            </a:r>
            <a:r>
              <a:rPr lang="en-US" dirty="0" err="1"/>
              <a:t>GDAHumanELDataset</a:t>
            </a:r>
            <a:r>
              <a:rPr lang="en-US" dirty="0"/>
              <a:t>, </a:t>
            </a:r>
            <a:r>
              <a:rPr lang="en-US" dirty="0" err="1"/>
              <a:t>GDAMouseELDataset</a:t>
            </a:r>
            <a:r>
              <a:rPr lang="en-US" dirty="0"/>
              <a:t>.</a:t>
            </a:r>
          </a:p>
        </p:txBody>
      </p:sp>
    </p:spTree>
    <p:extLst>
      <p:ext uri="{BB962C8B-B14F-4D97-AF65-F5344CB8AC3E}">
        <p14:creationId xmlns:p14="http://schemas.microsoft.com/office/powerpoint/2010/main" val="2564625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l-GR" dirty="0"/>
          </a:p>
        </p:txBody>
      </p:sp>
      <p:sp>
        <p:nvSpPr>
          <p:cNvPr id="3" name="Content Placeholder 2"/>
          <p:cNvSpPr>
            <a:spLocks noGrp="1"/>
          </p:cNvSpPr>
          <p:nvPr>
            <p:ph idx="1"/>
          </p:nvPr>
        </p:nvSpPr>
        <p:spPr/>
        <p:txBody>
          <a:bodyPr/>
          <a:lstStyle/>
          <a:p>
            <a:pPr marL="0" indent="0">
              <a:buNone/>
            </a:pPr>
            <a:r>
              <a:rPr lang="en-US" dirty="0"/>
              <a:t>This version of documentation corresponds to </a:t>
            </a:r>
            <a:r>
              <a:rPr lang="en-US" dirty="0" smtClean="0"/>
              <a:t>mOWL-0.3.0</a:t>
            </a:r>
            <a:endParaRPr lang="en-US" dirty="0"/>
          </a:p>
          <a:p>
            <a:r>
              <a:rPr lang="en-US" dirty="0" smtClean="0"/>
              <a:t>Python 3.10.12</a:t>
            </a:r>
          </a:p>
          <a:p>
            <a:r>
              <a:rPr lang="en-US" dirty="0" smtClean="0"/>
              <a:t>JDK 11</a:t>
            </a:r>
          </a:p>
          <a:p>
            <a:r>
              <a:rPr lang="en-US" dirty="0" smtClean="0"/>
              <a:t>Google </a:t>
            </a:r>
            <a:r>
              <a:rPr lang="en-US" dirty="0" err="1" smtClean="0"/>
              <a:t>colab</a:t>
            </a:r>
            <a:r>
              <a:rPr lang="en-US" dirty="0" smtClean="0"/>
              <a:t> .</a:t>
            </a:r>
            <a:r>
              <a:rPr lang="en-US" dirty="0" err="1" smtClean="0"/>
              <a:t>ipynb</a:t>
            </a:r>
            <a:endParaRPr lang="el-GR" dirty="0"/>
          </a:p>
        </p:txBody>
      </p:sp>
    </p:spTree>
    <p:extLst>
      <p:ext uri="{BB962C8B-B14F-4D97-AF65-F5344CB8AC3E}">
        <p14:creationId xmlns:p14="http://schemas.microsoft.com/office/powerpoint/2010/main" val="357060630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comparison</a:t>
            </a:r>
            <a:endParaRPr lang="el-GR" dirty="0"/>
          </a:p>
        </p:txBody>
      </p:sp>
      <p:pic>
        <p:nvPicPr>
          <p:cNvPr id="4" name="Picture 3"/>
          <p:cNvPicPr>
            <a:picLocks noChangeAspect="1"/>
          </p:cNvPicPr>
          <p:nvPr/>
        </p:nvPicPr>
        <p:blipFill>
          <a:blip r:embed="rId3"/>
          <a:stretch>
            <a:fillRect/>
          </a:stretch>
        </p:blipFill>
        <p:spPr>
          <a:xfrm>
            <a:off x="3508659" y="1264323"/>
            <a:ext cx="8274594" cy="4320209"/>
          </a:xfrm>
          <a:prstGeom prst="rect">
            <a:avLst/>
          </a:prstGeom>
        </p:spPr>
      </p:pic>
    </p:spTree>
    <p:extLst>
      <p:ext uri="{BB962C8B-B14F-4D97-AF65-F5344CB8AC3E}">
        <p14:creationId xmlns:p14="http://schemas.microsoft.com/office/powerpoint/2010/main" val="314549505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Conclusion</a:t>
            </a:r>
            <a:endParaRPr lang="el-GR" dirty="0"/>
          </a:p>
        </p:txBody>
      </p:sp>
      <p:sp>
        <p:nvSpPr>
          <p:cNvPr id="5" name="Subtitle 4"/>
          <p:cNvSpPr>
            <a:spLocks noGrp="1"/>
          </p:cNvSpPr>
          <p:nvPr>
            <p:ph type="subTitle" idx="1"/>
          </p:nvPr>
        </p:nvSpPr>
        <p:spPr/>
        <p:txBody>
          <a:bodyPr/>
          <a:lstStyle/>
          <a:p>
            <a:endParaRPr lang="el-GR"/>
          </a:p>
        </p:txBody>
      </p:sp>
    </p:spTree>
    <p:extLst>
      <p:ext uri="{BB962C8B-B14F-4D97-AF65-F5344CB8AC3E}">
        <p14:creationId xmlns:p14="http://schemas.microsoft.com/office/powerpoint/2010/main" val="24162504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l-GR" dirty="0"/>
          </a:p>
        </p:txBody>
      </p:sp>
      <p:sp>
        <p:nvSpPr>
          <p:cNvPr id="3" name="Content Placeholder 2"/>
          <p:cNvSpPr>
            <a:spLocks noGrp="1"/>
          </p:cNvSpPr>
          <p:nvPr>
            <p:ph idx="1"/>
          </p:nvPr>
        </p:nvSpPr>
        <p:spPr/>
        <p:txBody>
          <a:bodyPr/>
          <a:lstStyle/>
          <a:p>
            <a:r>
              <a:rPr lang="en-US" dirty="0" err="1" smtClean="0"/>
              <a:t>mOWL</a:t>
            </a:r>
            <a:r>
              <a:rPr lang="en-US" dirty="0" smtClean="0"/>
              <a:t>: library to </a:t>
            </a:r>
            <a:r>
              <a:rPr lang="en-US" dirty="0"/>
              <a:t>generate ontology </a:t>
            </a:r>
            <a:r>
              <a:rPr lang="en-US" dirty="0" err="1"/>
              <a:t>embeddings</a:t>
            </a:r>
            <a:endParaRPr lang="en-US" dirty="0"/>
          </a:p>
          <a:p>
            <a:r>
              <a:rPr lang="en-US" dirty="0"/>
              <a:t>Ontology </a:t>
            </a:r>
            <a:r>
              <a:rPr lang="en-US" dirty="0" err="1"/>
              <a:t>embeddings</a:t>
            </a:r>
            <a:r>
              <a:rPr lang="en-US" dirty="0"/>
              <a:t> applicable across diverse biological machine learning methods.</a:t>
            </a:r>
          </a:p>
          <a:p>
            <a:r>
              <a:rPr lang="en-US" dirty="0"/>
              <a:t>Leveraging numerous biomedical ontologies in bioinformatics.</a:t>
            </a:r>
          </a:p>
          <a:p>
            <a:r>
              <a:rPr lang="en-US" dirty="0"/>
              <a:t>Implementation of state-of-the-art methods.</a:t>
            </a:r>
          </a:p>
          <a:p>
            <a:r>
              <a:rPr lang="en-US" dirty="0"/>
              <a:t>Integration with OWL API.</a:t>
            </a:r>
          </a:p>
          <a:p>
            <a:r>
              <a:rPr lang="en-US" dirty="0"/>
              <a:t>Functionalities for ontology management.</a:t>
            </a:r>
          </a:p>
          <a:p>
            <a:r>
              <a:rPr lang="en-US" dirty="0" smtClean="0"/>
              <a:t>Facilitating </a:t>
            </a:r>
            <a:r>
              <a:rPr lang="en-US" dirty="0"/>
              <a:t>implementation of novel methods</a:t>
            </a:r>
            <a:r>
              <a:rPr lang="en-US" dirty="0" smtClean="0"/>
              <a:t>.</a:t>
            </a:r>
            <a:endParaRPr lang="en-US" dirty="0"/>
          </a:p>
        </p:txBody>
      </p:sp>
    </p:spTree>
    <p:extLst>
      <p:ext uri="{BB962C8B-B14F-4D97-AF65-F5344CB8AC3E}">
        <p14:creationId xmlns:p14="http://schemas.microsoft.com/office/powerpoint/2010/main" val="242922480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l-GR" dirty="0"/>
          </a:p>
        </p:txBody>
      </p:sp>
      <p:sp>
        <p:nvSpPr>
          <p:cNvPr id="3" name="Content Placeholder 2"/>
          <p:cNvSpPr>
            <a:spLocks noGrp="1"/>
          </p:cNvSpPr>
          <p:nvPr>
            <p:ph idx="1"/>
          </p:nvPr>
        </p:nvSpPr>
        <p:spPr/>
        <p:txBody>
          <a:bodyPr/>
          <a:lstStyle/>
          <a:p>
            <a:r>
              <a:rPr lang="en-US" dirty="0"/>
              <a:t>Importance of Ontology Background Knowledge:</a:t>
            </a:r>
          </a:p>
          <a:p>
            <a:pPr lvl="1"/>
            <a:r>
              <a:rPr lang="en-US" dirty="0"/>
              <a:t>Axioms and Natural Language: Definitions, Labels, Synonyms.</a:t>
            </a:r>
          </a:p>
          <a:p>
            <a:pPr lvl="1"/>
            <a:r>
              <a:rPr lang="en-US" dirty="0"/>
              <a:t>Deep Learning on Ontologies: Encoding Background Knowledge.</a:t>
            </a:r>
          </a:p>
          <a:p>
            <a:r>
              <a:rPr lang="en-US" dirty="0"/>
              <a:t>Feature Learning:</a:t>
            </a:r>
          </a:p>
          <a:p>
            <a:pPr lvl="1"/>
            <a:r>
              <a:rPr lang="en-US" dirty="0"/>
              <a:t>Utilizing Ontology Graphs, Axioms, or Model Structures</a:t>
            </a:r>
            <a:r>
              <a:rPr lang="en-US" dirty="0" smtClean="0"/>
              <a:t>.</a:t>
            </a:r>
            <a:endParaRPr lang="en-US" dirty="0"/>
          </a:p>
        </p:txBody>
      </p:sp>
    </p:spTree>
    <p:extLst>
      <p:ext uri="{BB962C8B-B14F-4D97-AF65-F5344CB8AC3E}">
        <p14:creationId xmlns:p14="http://schemas.microsoft.com/office/powerpoint/2010/main" val="51629045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l-GR" dirty="0"/>
          </a:p>
        </p:txBody>
      </p:sp>
      <p:sp>
        <p:nvSpPr>
          <p:cNvPr id="3" name="Content Placeholder 2"/>
          <p:cNvSpPr>
            <a:spLocks noGrp="1"/>
          </p:cNvSpPr>
          <p:nvPr>
            <p:ph idx="1"/>
          </p:nvPr>
        </p:nvSpPr>
        <p:spPr/>
        <p:txBody>
          <a:bodyPr>
            <a:normAutofit fontScale="85000" lnSpcReduction="20000"/>
          </a:bodyPr>
          <a:lstStyle/>
          <a:p>
            <a:r>
              <a:rPr lang="en-US" dirty="0"/>
              <a:t>https://github.com/bio-ontology-research-group/semrec2023</a:t>
            </a:r>
          </a:p>
          <a:p>
            <a:r>
              <a:rPr lang="en-US" dirty="0" smtClean="0"/>
              <a:t>https</a:t>
            </a:r>
            <a:r>
              <a:rPr lang="en-US" dirty="0"/>
              <a:t>://arxiv.org/pdf/2303.16519.pdf</a:t>
            </a:r>
          </a:p>
          <a:p>
            <a:r>
              <a:rPr lang="en-US" dirty="0" smtClean="0"/>
              <a:t>https</a:t>
            </a:r>
            <a:r>
              <a:rPr lang="en-US" dirty="0"/>
              <a:t>://mowl.readthedocs.io/en/latest/index.html</a:t>
            </a:r>
          </a:p>
          <a:p>
            <a:r>
              <a:rPr lang="en-US" dirty="0" smtClean="0"/>
              <a:t>https</a:t>
            </a:r>
            <a:r>
              <a:rPr lang="en-US" dirty="0"/>
              <a:t>://github.com/bio-ontology-research-group/mowl/tree/main</a:t>
            </a:r>
          </a:p>
          <a:p>
            <a:r>
              <a:rPr lang="en-US" dirty="0" err="1" smtClean="0"/>
              <a:t>mOWL</a:t>
            </a:r>
            <a:r>
              <a:rPr lang="en-US" dirty="0"/>
              <a:t>: Python library for machine learning with biomedical ontologies &amp; supplementary </a:t>
            </a:r>
          </a:p>
          <a:p>
            <a:r>
              <a:rPr lang="en-US" dirty="0" smtClean="0"/>
              <a:t>Singh-</a:t>
            </a:r>
            <a:r>
              <a:rPr lang="en-US" dirty="0" err="1" smtClean="0"/>
              <a:t>Blom</a:t>
            </a:r>
            <a:r>
              <a:rPr lang="en-US" dirty="0"/>
              <a:t>, U. Martin, et al. "Prediction and validation of gene-disease associations using methods inspired by social network analyses." </a:t>
            </a:r>
            <a:r>
              <a:rPr lang="en-US" dirty="0" err="1"/>
              <a:t>PloS</a:t>
            </a:r>
            <a:r>
              <a:rPr lang="en-US" dirty="0"/>
              <a:t> one 8.5 (2013): e58977</a:t>
            </a:r>
          </a:p>
          <a:p>
            <a:r>
              <a:rPr lang="en-US" dirty="0" smtClean="0"/>
              <a:t>Chen</a:t>
            </a:r>
            <a:r>
              <a:rPr lang="en-US" dirty="0"/>
              <a:t>, Jun*, </a:t>
            </a:r>
            <a:r>
              <a:rPr lang="en-US" dirty="0" err="1"/>
              <a:t>Azza</a:t>
            </a:r>
            <a:r>
              <a:rPr lang="en-US" dirty="0"/>
              <a:t> </a:t>
            </a:r>
            <a:r>
              <a:rPr lang="en-US" dirty="0" err="1"/>
              <a:t>Althagafi</a:t>
            </a:r>
            <a:r>
              <a:rPr lang="en-US" dirty="0"/>
              <a:t>*, and Robert </a:t>
            </a:r>
            <a:r>
              <a:rPr lang="en-US" dirty="0" err="1"/>
              <a:t>Hoehndorf</a:t>
            </a:r>
            <a:r>
              <a:rPr lang="en-US" dirty="0"/>
              <a:t>. "Predicting candidate genes from phenotypes, functions and anatomical site of expression." Bioinformatics 37.6 (2021): 853-860.</a:t>
            </a:r>
          </a:p>
          <a:p>
            <a:r>
              <a:rPr lang="en-US" dirty="0" smtClean="0"/>
              <a:t>Download </a:t>
            </a:r>
            <a:r>
              <a:rPr lang="en-US" dirty="0"/>
              <a:t>dataset: https://bio2vec.cbrc.kaust.edu.sa/data/mowl/</a:t>
            </a:r>
          </a:p>
          <a:p>
            <a:r>
              <a:rPr lang="en-US" dirty="0" smtClean="0"/>
              <a:t>Read </a:t>
            </a:r>
            <a:r>
              <a:rPr lang="en-US" dirty="0"/>
              <a:t>the docs: https://mowl.readthedocs.io/en/latest/graphs/random_walks.html</a:t>
            </a:r>
          </a:p>
          <a:p>
            <a:r>
              <a:rPr lang="en-US" dirty="0" err="1"/>
              <a:t>Kulmanov</a:t>
            </a:r>
            <a:r>
              <a:rPr lang="en-US" dirty="0"/>
              <a:t>, M., Liu-Wei, W., Yan, Y., &amp; </a:t>
            </a:r>
            <a:r>
              <a:rPr lang="en-US" dirty="0" err="1"/>
              <a:t>Hoehndorf</a:t>
            </a:r>
            <a:r>
              <a:rPr lang="en-US" dirty="0"/>
              <a:t>, R. (2019). EL </a:t>
            </a:r>
            <a:r>
              <a:rPr lang="en-US" dirty="0" err="1"/>
              <a:t>Embeddings</a:t>
            </a:r>
            <a:r>
              <a:rPr lang="en-US" dirty="0"/>
              <a:t>: Geometric construction of models for the Description Logic EL ++. </a:t>
            </a:r>
            <a:r>
              <a:rPr lang="en-US" dirty="0" err="1"/>
              <a:t>ArXiv</a:t>
            </a:r>
            <a:r>
              <a:rPr lang="en-US" dirty="0"/>
              <a:t>, abs/1902.10499.</a:t>
            </a:r>
          </a:p>
          <a:p>
            <a:endParaRPr lang="en-US" dirty="0"/>
          </a:p>
        </p:txBody>
      </p:sp>
    </p:spTree>
    <p:extLst>
      <p:ext uri="{BB962C8B-B14F-4D97-AF65-F5344CB8AC3E}">
        <p14:creationId xmlns:p14="http://schemas.microsoft.com/office/powerpoint/2010/main" val="3105281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l-GR" dirty="0"/>
          </a:p>
        </p:txBody>
      </p:sp>
      <p:sp>
        <p:nvSpPr>
          <p:cNvPr id="3" name="Content Placeholder 2"/>
          <p:cNvSpPr>
            <a:spLocks noGrp="1"/>
          </p:cNvSpPr>
          <p:nvPr>
            <p:ph idx="1"/>
          </p:nvPr>
        </p:nvSpPr>
        <p:spPr/>
        <p:txBody>
          <a:bodyPr>
            <a:normAutofit fontScale="85000" lnSpcReduction="10000"/>
          </a:bodyPr>
          <a:lstStyle/>
          <a:p>
            <a:r>
              <a:rPr lang="en-US" dirty="0" smtClean="0"/>
              <a:t>Jun </a:t>
            </a:r>
            <a:r>
              <a:rPr lang="en-US" dirty="0"/>
              <a:t>Chen, </a:t>
            </a:r>
            <a:r>
              <a:rPr lang="en-US" dirty="0" err="1"/>
              <a:t>Azza</a:t>
            </a:r>
            <a:r>
              <a:rPr lang="en-US" dirty="0"/>
              <a:t> </a:t>
            </a:r>
            <a:r>
              <a:rPr lang="en-US" dirty="0" err="1"/>
              <a:t>Althagafi</a:t>
            </a:r>
            <a:r>
              <a:rPr lang="en-US" dirty="0"/>
              <a:t>, Robert </a:t>
            </a:r>
            <a:r>
              <a:rPr lang="en-US" dirty="0" err="1"/>
              <a:t>Hoehndorf</a:t>
            </a:r>
            <a:r>
              <a:rPr lang="en-US" dirty="0"/>
              <a:t>, Predicting candidate genes from phenotypes, functions and anatomical site of expression, Bioinformatics, Volume 37, Issue 6, March 2021, Pages 853–860</a:t>
            </a:r>
          </a:p>
          <a:p>
            <a:r>
              <a:rPr lang="en-US" dirty="0" smtClean="0"/>
              <a:t>Chen</a:t>
            </a:r>
            <a:r>
              <a:rPr lang="en-US" dirty="0"/>
              <a:t>, J., Hu, P., Jiménez-Ruiz, E., </a:t>
            </a:r>
            <a:r>
              <a:rPr lang="en-US" dirty="0" err="1"/>
              <a:t>Holter</a:t>
            </a:r>
            <a:r>
              <a:rPr lang="en-US" dirty="0"/>
              <a:t>, O., </a:t>
            </a:r>
            <a:r>
              <a:rPr lang="en-US" dirty="0" err="1"/>
              <a:t>Antonyrajah</a:t>
            </a:r>
            <a:r>
              <a:rPr lang="en-US" dirty="0"/>
              <a:t>, D., &amp; </a:t>
            </a:r>
            <a:r>
              <a:rPr lang="en-US" dirty="0" err="1"/>
              <a:t>Horrocks</a:t>
            </a:r>
            <a:r>
              <a:rPr lang="en-US" dirty="0"/>
              <a:t>, I. (2020). OWL2Vec*: embedding of OWL ontologies. Machine Learning, 110, 1813 - 1845.</a:t>
            </a:r>
          </a:p>
          <a:p>
            <a:r>
              <a:rPr lang="en-US" dirty="0" err="1" smtClean="0"/>
              <a:t>Zhapa</a:t>
            </a:r>
            <a:r>
              <a:rPr lang="en-US" dirty="0" smtClean="0"/>
              <a:t>-Camacho</a:t>
            </a:r>
            <a:r>
              <a:rPr lang="en-US" dirty="0"/>
              <a:t>, F., &amp; </a:t>
            </a:r>
            <a:r>
              <a:rPr lang="en-US" dirty="0" err="1"/>
              <a:t>Hoehndorf</a:t>
            </a:r>
            <a:r>
              <a:rPr lang="en-US" dirty="0"/>
              <a:t>, R. (2023). </a:t>
            </a:r>
            <a:r>
              <a:rPr lang="en-US" dirty="0" err="1"/>
              <a:t>CatE</a:t>
            </a:r>
            <a:r>
              <a:rPr lang="en-US" dirty="0"/>
              <a:t>: Graph-Based </a:t>
            </a:r>
            <a:r>
              <a:rPr lang="en-US" dirty="0" err="1"/>
              <a:t>Embeddings</a:t>
            </a:r>
            <a:r>
              <a:rPr lang="en-US" dirty="0"/>
              <a:t> of ALC Ontologies Using Category-Theoretical Diagrams. </a:t>
            </a:r>
            <a:r>
              <a:rPr lang="en-US" dirty="0" err="1"/>
              <a:t>ArXiv</a:t>
            </a:r>
            <a:r>
              <a:rPr lang="en-US" dirty="0"/>
              <a:t>, abs/2305.07163.</a:t>
            </a:r>
          </a:p>
          <a:p>
            <a:r>
              <a:rPr lang="en-US" dirty="0" err="1" smtClean="0"/>
              <a:t>Perozzi</a:t>
            </a:r>
            <a:r>
              <a:rPr lang="en-US" dirty="0"/>
              <a:t>, B., Al-</a:t>
            </a:r>
            <a:r>
              <a:rPr lang="en-US" dirty="0" err="1"/>
              <a:t>Rfou</a:t>
            </a:r>
            <a:r>
              <a:rPr lang="en-US" dirty="0"/>
              <a:t>, R., &amp; </a:t>
            </a:r>
            <a:r>
              <a:rPr lang="en-US" dirty="0" err="1"/>
              <a:t>Skiena</a:t>
            </a:r>
            <a:r>
              <a:rPr lang="en-US" dirty="0"/>
              <a:t>, S.S. (2014). </a:t>
            </a:r>
            <a:r>
              <a:rPr lang="en-US" dirty="0" err="1"/>
              <a:t>DeepWalk</a:t>
            </a:r>
            <a:r>
              <a:rPr lang="en-US" dirty="0"/>
              <a:t>: online learning of social representations. Proceedings of the 20th ACM SIGKDD international conference on Knowledge discovery and data mining.</a:t>
            </a:r>
          </a:p>
          <a:p>
            <a:r>
              <a:rPr lang="en-US" dirty="0" smtClean="0"/>
              <a:t>Grover</a:t>
            </a:r>
            <a:r>
              <a:rPr lang="en-US" dirty="0"/>
              <a:t>, A., &amp; </a:t>
            </a:r>
            <a:r>
              <a:rPr lang="en-US" dirty="0" err="1"/>
              <a:t>Leskovec</a:t>
            </a:r>
            <a:r>
              <a:rPr lang="en-US" dirty="0"/>
              <a:t>, J. (2016). node2vec: Scalable Feature Learning for Networks. Proceedings of the 22nd ACM SIGKDD International Conference on Knowledge Discovery and Data Mining.</a:t>
            </a:r>
          </a:p>
          <a:p>
            <a:r>
              <a:rPr lang="en-US" dirty="0" smtClean="0"/>
              <a:t>Peng</a:t>
            </a:r>
            <a:r>
              <a:rPr lang="en-US" dirty="0"/>
              <a:t>, X., Tang, Z., </a:t>
            </a:r>
            <a:r>
              <a:rPr lang="en-US" dirty="0" err="1"/>
              <a:t>Kulmanov</a:t>
            </a:r>
            <a:r>
              <a:rPr lang="en-US" dirty="0"/>
              <a:t>, M., </a:t>
            </a:r>
            <a:r>
              <a:rPr lang="en-US" dirty="0" err="1"/>
              <a:t>Niu</a:t>
            </a:r>
            <a:r>
              <a:rPr lang="en-US" dirty="0"/>
              <a:t>, K., &amp; </a:t>
            </a:r>
            <a:r>
              <a:rPr lang="en-US" dirty="0" err="1"/>
              <a:t>Hoehndorf</a:t>
            </a:r>
            <a:r>
              <a:rPr lang="en-US" dirty="0"/>
              <a:t>, R. (2022). Description Logic EL++ </a:t>
            </a:r>
            <a:r>
              <a:rPr lang="en-US" dirty="0" err="1"/>
              <a:t>Embeddings</a:t>
            </a:r>
            <a:r>
              <a:rPr lang="en-US" dirty="0"/>
              <a:t> with Intersectional Closure. </a:t>
            </a:r>
            <a:r>
              <a:rPr lang="en-US" dirty="0" err="1"/>
              <a:t>ArXiv</a:t>
            </a:r>
            <a:r>
              <a:rPr lang="en-US" dirty="0"/>
              <a:t>, abs/2202.14018.</a:t>
            </a:r>
          </a:p>
          <a:p>
            <a:r>
              <a:rPr lang="en-US" dirty="0" err="1" smtClean="0"/>
              <a:t>Jackermeier</a:t>
            </a:r>
            <a:r>
              <a:rPr lang="en-US" dirty="0"/>
              <a:t>, M., Chen, J., &amp; </a:t>
            </a:r>
            <a:r>
              <a:rPr lang="en-US" dirty="0" err="1"/>
              <a:t>Horrocks</a:t>
            </a:r>
            <a:r>
              <a:rPr lang="en-US" dirty="0"/>
              <a:t>, I. (2023). Box2EL: Concept and Role Box </a:t>
            </a:r>
            <a:r>
              <a:rPr lang="en-US" dirty="0" err="1"/>
              <a:t>Embeddings</a:t>
            </a:r>
            <a:r>
              <a:rPr lang="en-US" dirty="0"/>
              <a:t> for the Description Logic EL++. </a:t>
            </a:r>
            <a:r>
              <a:rPr lang="en-US" dirty="0" err="1"/>
              <a:t>ArXiv</a:t>
            </a:r>
            <a:r>
              <a:rPr lang="en-US" dirty="0"/>
              <a:t>, abs/2301.11118.</a:t>
            </a:r>
          </a:p>
          <a:p>
            <a:endParaRPr lang="en-US" dirty="0"/>
          </a:p>
        </p:txBody>
      </p:sp>
    </p:spTree>
    <p:extLst>
      <p:ext uri="{BB962C8B-B14F-4D97-AF65-F5344CB8AC3E}">
        <p14:creationId xmlns:p14="http://schemas.microsoft.com/office/powerpoint/2010/main" val="36461369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999</TotalTime>
  <Words>9217</Words>
  <Application>Microsoft Office PowerPoint</Application>
  <PresentationFormat>Widescreen</PresentationFormat>
  <Paragraphs>969</Paragraphs>
  <Slides>95</Slides>
  <Notes>68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95</vt:i4>
      </vt:variant>
    </vt:vector>
  </HeadingPairs>
  <TitlesOfParts>
    <vt:vector size="102" baseType="lpstr">
      <vt:lpstr>Arial</vt:lpstr>
      <vt:lpstr>Arial MT</vt:lpstr>
      <vt:lpstr>Calibri</vt:lpstr>
      <vt:lpstr>Comic Sans MS</vt:lpstr>
      <vt:lpstr>Corbel</vt:lpstr>
      <vt:lpstr>Wingdings 2</vt:lpstr>
      <vt:lpstr>Frame</vt:lpstr>
      <vt:lpstr>mOWL: Python library for machine learning with biomedical ontologies</vt:lpstr>
      <vt:lpstr>Introduction to mOWL</vt:lpstr>
      <vt:lpstr>Introduction to mOWL</vt:lpstr>
      <vt:lpstr>Introduction to mOWL</vt:lpstr>
      <vt:lpstr>mOWL &amp; components</vt:lpstr>
      <vt:lpstr>Implementation</vt:lpstr>
      <vt:lpstr>Requirements</vt:lpstr>
      <vt:lpstr>Requirements</vt:lpstr>
      <vt:lpstr>Requirements</vt:lpstr>
      <vt:lpstr>Requirements</vt:lpstr>
      <vt:lpstr>Theoretical Background</vt:lpstr>
      <vt:lpstr>Ontologies</vt:lpstr>
      <vt:lpstr>Ontologies</vt:lpstr>
      <vt:lpstr>Ontologies</vt:lpstr>
      <vt:lpstr>Ontologies</vt:lpstr>
      <vt:lpstr>Ontologies</vt:lpstr>
      <vt:lpstr>Ontologies</vt:lpstr>
      <vt:lpstr>Ontologies</vt:lpstr>
      <vt:lpstr>Ontologies</vt:lpstr>
      <vt:lpstr>Ontologies</vt:lpstr>
      <vt:lpstr>Ontology Applications in Biomedical Domain</vt:lpstr>
      <vt:lpstr>Generating Graphs</vt:lpstr>
      <vt:lpstr>KG &amp; Ontology projection</vt:lpstr>
      <vt:lpstr>mOWL: Ontology-centric-designed library</vt:lpstr>
      <vt:lpstr>mOWL: Ontology Management</vt:lpstr>
      <vt:lpstr>mOWL: Ontology Transformation</vt:lpstr>
      <vt:lpstr>mOWL: Ontology Transformation: Graphs</vt:lpstr>
      <vt:lpstr>mOWL: Ontology Transformation: Graphs</vt:lpstr>
      <vt:lpstr>mOWL: Ontology Transformation: Text</vt:lpstr>
      <vt:lpstr>mOWL: Ontology Transformation: Text</vt:lpstr>
      <vt:lpstr>mOWL: Ontology Transformation: Axioms</vt:lpstr>
      <vt:lpstr>DL – Description Logics</vt:lpstr>
      <vt:lpstr>DL – Description Logics</vt:lpstr>
      <vt:lpstr>Ontologies &amp; ML</vt:lpstr>
      <vt:lpstr>Graphs &amp; ML</vt:lpstr>
      <vt:lpstr>Embedding with random walks</vt:lpstr>
      <vt:lpstr>Ontology graph embedding methods</vt:lpstr>
      <vt:lpstr>KGE models</vt:lpstr>
      <vt:lpstr>KGE models</vt:lpstr>
      <vt:lpstr>Learning on KGE</vt:lpstr>
      <vt:lpstr>Learning on KGE</vt:lpstr>
      <vt:lpstr>Embeddings</vt:lpstr>
      <vt:lpstr>Translating embeddings - TransE </vt:lpstr>
      <vt:lpstr>Translating embeddings - TransE </vt:lpstr>
      <vt:lpstr>Similarity in KG</vt:lpstr>
      <vt:lpstr>Word2Vec</vt:lpstr>
      <vt:lpstr>Word2Vec</vt:lpstr>
      <vt:lpstr>Word2Vec</vt:lpstr>
      <vt:lpstr>OPA2Vec</vt:lpstr>
      <vt:lpstr>Translating embeddings </vt:lpstr>
      <vt:lpstr>Translating embeddings </vt:lpstr>
      <vt:lpstr>PyKEEN &amp; mOWL</vt:lpstr>
      <vt:lpstr>Training KGEs</vt:lpstr>
      <vt:lpstr>supervised learning</vt:lpstr>
      <vt:lpstr>Limitations</vt:lpstr>
      <vt:lpstr>Ontology processing with mOWL</vt:lpstr>
      <vt:lpstr>Ontology processing with mOWL</vt:lpstr>
      <vt:lpstr>Getting started</vt:lpstr>
      <vt:lpstr>Getting started</vt:lpstr>
      <vt:lpstr>Built-in Datasets  Classes</vt:lpstr>
      <vt:lpstr>Built-in Datasets  Class Inheritance Diagram</vt:lpstr>
      <vt:lpstr>Datasets</vt:lpstr>
      <vt:lpstr>Datasets</vt:lpstr>
      <vt:lpstr>OWLAPI &amp; Reasoners</vt:lpstr>
      <vt:lpstr>Guidelines</vt:lpstr>
      <vt:lpstr>EL embeddings</vt:lpstr>
      <vt:lpstr>mOWL &amp; Use Cases</vt:lpstr>
      <vt:lpstr>Use Cases</vt:lpstr>
      <vt:lpstr>Use Cases</vt:lpstr>
      <vt:lpstr>Use Cases</vt:lpstr>
      <vt:lpstr>Use Cases –  Phenotypic similarity</vt:lpstr>
      <vt:lpstr>Use Cases –  Phenotypic similarity</vt:lpstr>
      <vt:lpstr>Use Cases –  Calculating Phenotypic Similarity Approaches</vt:lpstr>
      <vt:lpstr>Use Cases –  Calculating Phenotypic Similarity Approaches</vt:lpstr>
      <vt:lpstr>Use Cases –  Calculating Phenotypic Similarity Approaches</vt:lpstr>
      <vt:lpstr>Use Cases –  Calculating Phenotypic Similarity Approaches</vt:lpstr>
      <vt:lpstr>Use Cases –  Calculating Phenotypic Similarity Approaches</vt:lpstr>
      <vt:lpstr>Use Cases –  Dataset</vt:lpstr>
      <vt:lpstr>Use Cases –  mOWL</vt:lpstr>
      <vt:lpstr>Use Cases –  mOWL prediction methods</vt:lpstr>
      <vt:lpstr>Use Cases –  mOWL Graph-based Methods: Generate Embeddings</vt:lpstr>
      <vt:lpstr>Use Cases –  mOWL Syntactic models</vt:lpstr>
      <vt:lpstr>Use Cases –  Prediction the causative variants</vt:lpstr>
      <vt:lpstr>Use Cases –  Prediction the causative variants</vt:lpstr>
      <vt:lpstr>Use Cases –  PPI </vt:lpstr>
      <vt:lpstr>EL BOX Embeddings</vt:lpstr>
      <vt:lpstr>DeepGOZero – function prediction</vt:lpstr>
      <vt:lpstr>Gene-disease association prediction: Mouse and Human</vt:lpstr>
      <vt:lpstr>Gene-disease association prediction: Mouse and Human</vt:lpstr>
      <vt:lpstr>Time comparison</vt:lpstr>
      <vt:lpstr>Conclusion</vt:lpstr>
      <vt:lpstr>Conclusion</vt:lpstr>
      <vt:lpstr>Conclusion</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mOWL: Python library for machine learning with biomedical ontologies</dc:title>
  <dc:creator>kkastampolidou</dc:creator>
  <cp:lastModifiedBy>kkastampolidou</cp:lastModifiedBy>
  <cp:revision>353</cp:revision>
  <dcterms:created xsi:type="dcterms:W3CDTF">2024-02-02T11:16:43Z</dcterms:created>
  <dcterms:modified xsi:type="dcterms:W3CDTF">2024-02-09T10:35:40Z</dcterms:modified>
</cp:coreProperties>
</file>