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-F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-FI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-F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-F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-F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-FI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-F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-F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-F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-F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-F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-FI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-FI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-F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-FI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-F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-F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-FI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-F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-F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-FI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-F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-FI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i-FI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fi-FI" sz="6000" spc="-1" strike="noStrike">
                <a:solidFill>
                  <a:srgbClr val="000000"/>
                </a:solidFill>
                <a:latin typeface="Calibri Light"/>
              </a:rPr>
              <a:t>Muokkaa ots. perustyyl. napsautt.</a:t>
            </a:r>
            <a:endParaRPr b="0" lang="fi-FI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AFE67DF-58B9-4DB7-A218-4C0362606C8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4/25/23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B5A0001-864A-49AB-BFD4-0252B70A8D0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fi-FI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i-FI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fi-FI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fi-FI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i-FI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fi-FI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fi-FI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fi-FI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fi-FI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715400" y="476640"/>
            <a:ext cx="9043200" cy="628380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4654080" y="586440"/>
            <a:ext cx="28832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euCanSHare Platform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4349880" y="1157760"/>
            <a:ext cx="4317120" cy="345312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5180040" y="1227600"/>
            <a:ext cx="27136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Cardiovascular Research Data Catalogue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986120" y="1944000"/>
            <a:ext cx="1896480" cy="2385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ac2f5"/>
              </a:gs>
              <a:gs pos="100000">
                <a:srgbClr val="c1d7f7"/>
              </a:gs>
            </a:gsLst>
            <a:lin ang="162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Data management</a:t>
            </a:r>
            <a:endParaRPr b="0" lang="es-E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Entering information at study and variable levels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4442400" y="1934280"/>
            <a:ext cx="1773360" cy="1061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ac2f5"/>
              </a:gs>
              <a:gs pos="100000">
                <a:srgbClr val="c1d7f7"/>
              </a:gs>
            </a:gsLst>
            <a:lin ang="162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Study descriptions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4442400" y="3141360"/>
            <a:ext cx="1773360" cy="1188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ac2f5"/>
              </a:gs>
              <a:gs pos="100000">
                <a:srgbClr val="c1d7f7"/>
              </a:gs>
            </a:gsLst>
            <a:lin ang="162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Variable descriptions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6721920" y="1944000"/>
            <a:ext cx="1702080" cy="2385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ac2f5"/>
              </a:gs>
              <a:gs pos="100000">
                <a:srgbClr val="c1d7f7"/>
              </a:gs>
            </a:gsLst>
            <a:lin ang="162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Search engine &amp; data browser</a:t>
            </a:r>
            <a:endParaRPr b="0" lang="es-E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Search criteria available at study and variable levels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6303600" y="2465280"/>
            <a:ext cx="330480" cy="145440"/>
          </a:xfrm>
          <a:prstGeom prst="left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0"/>
          <p:cNvSpPr/>
          <p:nvPr/>
        </p:nvSpPr>
        <p:spPr>
          <a:xfrm>
            <a:off x="6303600" y="3662640"/>
            <a:ext cx="330480" cy="145440"/>
          </a:xfrm>
          <a:prstGeom prst="left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1"/>
          <p:cNvSpPr/>
          <p:nvPr/>
        </p:nvSpPr>
        <p:spPr>
          <a:xfrm>
            <a:off x="3951000" y="3063960"/>
            <a:ext cx="330480" cy="145440"/>
          </a:xfrm>
          <a:prstGeom prst="left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2"/>
          <p:cNvSpPr/>
          <p:nvPr/>
        </p:nvSpPr>
        <p:spPr>
          <a:xfrm>
            <a:off x="8861760" y="1949040"/>
            <a:ext cx="1614600" cy="2385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ac2f5"/>
              </a:gs>
              <a:gs pos="100000">
                <a:srgbClr val="c1d7f7"/>
              </a:gs>
            </a:gsLst>
            <a:lin ang="162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Virtual research environment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1986120" y="4766760"/>
            <a:ext cx="1896480" cy="442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add99a"/>
              </a:gs>
              <a:gs pos="100000">
                <a:srgbClr val="cce6c1"/>
              </a:gs>
            </a:gsLst>
            <a:lin ang="162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Opal application</a:t>
            </a:r>
            <a:endParaRPr b="0" lang="es-E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Data management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4349880" y="4766760"/>
            <a:ext cx="4317120" cy="442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add99a"/>
              </a:gs>
              <a:gs pos="100000">
                <a:srgbClr val="cce6c1"/>
              </a:gs>
            </a:gsLst>
            <a:lin ang="162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Mica application</a:t>
            </a:r>
            <a:endParaRPr b="0" lang="es-E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Public web portal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>
            <a:off x="1986120" y="5364720"/>
            <a:ext cx="8490240" cy="442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add99a"/>
              </a:gs>
              <a:gs pos="100000">
                <a:srgbClr val="cce6c1"/>
              </a:gs>
            </a:gsLst>
            <a:lin ang="162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Agate application</a:t>
            </a:r>
            <a:endParaRPr b="0" lang="es-E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User authentication, user profile management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56" name="CustomShape 16"/>
          <p:cNvSpPr/>
          <p:nvPr/>
        </p:nvSpPr>
        <p:spPr>
          <a:xfrm>
            <a:off x="1986120" y="5962680"/>
            <a:ext cx="8490240" cy="442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d89f"/>
              </a:gs>
              <a:gs pos="100000">
                <a:srgbClr val="ffe5c5"/>
              </a:gs>
            </a:gsLst>
            <a:lin ang="162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Tutorials</a:t>
            </a:r>
            <a:endParaRPr b="0" lang="es-E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Instructions for using the components of the platform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671400" y="504000"/>
            <a:ext cx="10416600" cy="625644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2"/>
          <p:cNvSpPr/>
          <p:nvPr/>
        </p:nvSpPr>
        <p:spPr>
          <a:xfrm>
            <a:off x="4460760" y="586440"/>
            <a:ext cx="28832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euCanSHare Platform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3305880" y="1157760"/>
            <a:ext cx="4182120" cy="3453120"/>
          </a:xfrm>
          <a:prstGeom prst="roundRect">
            <a:avLst>
              <a:gd name="adj" fmla="val 12999"/>
            </a:avLst>
          </a:prstGeom>
          <a:noFill/>
          <a:ln w="2844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4"/>
          <p:cNvSpPr/>
          <p:nvPr/>
        </p:nvSpPr>
        <p:spPr>
          <a:xfrm>
            <a:off x="4136040" y="1227600"/>
            <a:ext cx="27136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Cardiovascular Research Data Catalogue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61" name="CustomShape 5"/>
          <p:cNvSpPr/>
          <p:nvPr/>
        </p:nvSpPr>
        <p:spPr>
          <a:xfrm>
            <a:off x="942120" y="1944000"/>
            <a:ext cx="1896480" cy="2385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ac2f5"/>
              </a:gs>
              <a:gs pos="100000">
                <a:srgbClr val="c1d7f7"/>
              </a:gs>
            </a:gsLst>
            <a:lin ang="162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Data management</a:t>
            </a:r>
            <a:endParaRPr b="0" lang="es-E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Entering information at study and variable levels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62" name="CustomShape 6"/>
          <p:cNvSpPr/>
          <p:nvPr/>
        </p:nvSpPr>
        <p:spPr>
          <a:xfrm>
            <a:off x="3398400" y="1934280"/>
            <a:ext cx="1773360" cy="1061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ac2f5"/>
              </a:gs>
              <a:gs pos="100000">
                <a:srgbClr val="c1d7f7"/>
              </a:gs>
            </a:gsLst>
            <a:lin ang="162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Study descriptions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63" name="CustomShape 7"/>
          <p:cNvSpPr/>
          <p:nvPr/>
        </p:nvSpPr>
        <p:spPr>
          <a:xfrm>
            <a:off x="3398400" y="3141360"/>
            <a:ext cx="1773360" cy="1188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ac2f5"/>
              </a:gs>
              <a:gs pos="100000">
                <a:srgbClr val="c1d7f7"/>
              </a:gs>
            </a:gsLst>
            <a:lin ang="162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Variable descriptions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64" name="CustomShape 8"/>
          <p:cNvSpPr/>
          <p:nvPr/>
        </p:nvSpPr>
        <p:spPr>
          <a:xfrm>
            <a:off x="5677920" y="1944000"/>
            <a:ext cx="1702080" cy="2385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ac2f5"/>
              </a:gs>
              <a:gs pos="100000">
                <a:srgbClr val="c1d7f7"/>
              </a:gs>
            </a:gsLst>
            <a:lin ang="162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Search engine &amp; data browser</a:t>
            </a:r>
            <a:endParaRPr b="0" lang="es-E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Search criteria available at study and variable levels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65" name="CustomShape 9"/>
          <p:cNvSpPr/>
          <p:nvPr/>
        </p:nvSpPr>
        <p:spPr>
          <a:xfrm>
            <a:off x="5259600" y="2465280"/>
            <a:ext cx="330480" cy="145440"/>
          </a:xfrm>
          <a:prstGeom prst="left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10"/>
          <p:cNvSpPr/>
          <p:nvPr/>
        </p:nvSpPr>
        <p:spPr>
          <a:xfrm>
            <a:off x="5259600" y="3662640"/>
            <a:ext cx="330480" cy="145440"/>
          </a:xfrm>
          <a:prstGeom prst="left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11"/>
          <p:cNvSpPr/>
          <p:nvPr/>
        </p:nvSpPr>
        <p:spPr>
          <a:xfrm>
            <a:off x="2907000" y="3063960"/>
            <a:ext cx="330480" cy="145440"/>
          </a:xfrm>
          <a:prstGeom prst="left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12"/>
          <p:cNvSpPr/>
          <p:nvPr/>
        </p:nvSpPr>
        <p:spPr>
          <a:xfrm>
            <a:off x="942120" y="4766760"/>
            <a:ext cx="1896480" cy="442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add99a"/>
              </a:gs>
              <a:gs pos="100000">
                <a:srgbClr val="cce6c1"/>
              </a:gs>
            </a:gsLst>
            <a:lin ang="162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Opal application</a:t>
            </a:r>
            <a:endParaRPr b="0" lang="es-E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Data management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69" name="CustomShape 13"/>
          <p:cNvSpPr/>
          <p:nvPr/>
        </p:nvSpPr>
        <p:spPr>
          <a:xfrm>
            <a:off x="3305880" y="4766760"/>
            <a:ext cx="4182120" cy="442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add99a"/>
              </a:gs>
              <a:gs pos="100000">
                <a:srgbClr val="cce6c1"/>
              </a:gs>
            </a:gsLst>
            <a:lin ang="162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Mica application</a:t>
            </a:r>
            <a:endParaRPr b="0" lang="es-E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Public web portal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70" name="CustomShape 14"/>
          <p:cNvSpPr/>
          <p:nvPr/>
        </p:nvSpPr>
        <p:spPr>
          <a:xfrm>
            <a:off x="942120" y="5854680"/>
            <a:ext cx="9857880" cy="442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d89f"/>
              </a:gs>
              <a:gs pos="100000">
                <a:srgbClr val="ffe5c5"/>
              </a:gs>
            </a:gsLst>
            <a:lin ang="162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Tutorials</a:t>
            </a:r>
            <a:endParaRPr b="0" lang="es-E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Instructions for using the components of the platform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71" name="CustomShape 15"/>
          <p:cNvSpPr/>
          <p:nvPr/>
        </p:nvSpPr>
        <p:spPr>
          <a:xfrm>
            <a:off x="936000" y="5328000"/>
            <a:ext cx="9864000" cy="442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add99a"/>
              </a:gs>
              <a:gs pos="100000">
                <a:srgbClr val="cce6c1"/>
              </a:gs>
            </a:gsLst>
            <a:lin ang="162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Agate application &amp; OpenID Connect</a:t>
            </a:r>
            <a:endParaRPr b="0" lang="es-E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User authentication, user profile management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72" name="CustomShape 16"/>
          <p:cNvSpPr/>
          <p:nvPr/>
        </p:nvSpPr>
        <p:spPr>
          <a:xfrm>
            <a:off x="9188640" y="1935360"/>
            <a:ext cx="1614600" cy="2385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ac2f5"/>
              </a:gs>
              <a:gs pos="100000">
                <a:srgbClr val="c1d7f7"/>
              </a:gs>
            </a:gsLst>
            <a:lin ang="162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Virtual research environment</a:t>
            </a:r>
            <a:endParaRPr b="0" lang="es-E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Run analyses and pipelines on the cloud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73" name="CustomShape 17"/>
          <p:cNvSpPr/>
          <p:nvPr/>
        </p:nvSpPr>
        <p:spPr>
          <a:xfrm>
            <a:off x="7777080" y="3312000"/>
            <a:ext cx="936720" cy="721080"/>
          </a:xfrm>
          <a:prstGeom prst="can">
            <a:avLst>
              <a:gd name="adj" fmla="val 17351"/>
            </a:avLst>
          </a:prstGeom>
          <a:gradFill rotWithShape="0">
            <a:gsLst>
              <a:gs pos="33000">
                <a:srgbClr val="ffd428"/>
              </a:gs>
              <a:gs pos="100000">
                <a:srgbClr val="ffde59"/>
              </a:gs>
            </a:gsLst>
            <a:lin ang="5400000"/>
          </a:gradFill>
          <a:ln w="14400">
            <a:solidFill>
              <a:srgbClr val="3254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79200" rIns="79200" tIns="34200" bIns="342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EuBi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74" name="CustomShape 18"/>
          <p:cNvSpPr/>
          <p:nvPr/>
        </p:nvSpPr>
        <p:spPr>
          <a:xfrm rot="15000">
            <a:off x="7778520" y="2016360"/>
            <a:ext cx="932760" cy="718200"/>
          </a:xfrm>
          <a:prstGeom prst="can">
            <a:avLst>
              <a:gd name="adj" fmla="val 17351"/>
            </a:avLst>
          </a:prstGeom>
          <a:gradFill rotWithShape="0">
            <a:gsLst>
              <a:gs pos="33000">
                <a:srgbClr val="ffd428"/>
              </a:gs>
              <a:gs pos="100000">
                <a:srgbClr val="ffde59"/>
              </a:gs>
            </a:gsLst>
            <a:lin ang="5400000"/>
          </a:gradFill>
          <a:ln w="14400">
            <a:solidFill>
              <a:srgbClr val="3254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79200" rIns="79200" tIns="34200" bIns="342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EGA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75" name="CustomShape 19"/>
          <p:cNvSpPr/>
          <p:nvPr/>
        </p:nvSpPr>
        <p:spPr>
          <a:xfrm>
            <a:off x="7635240" y="1158480"/>
            <a:ext cx="1296000" cy="3453120"/>
          </a:xfrm>
          <a:prstGeom prst="roundRect">
            <a:avLst>
              <a:gd name="adj" fmla="val 30908"/>
            </a:avLst>
          </a:prstGeom>
          <a:noFill/>
          <a:ln w="28440"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20"/>
          <p:cNvSpPr/>
          <p:nvPr/>
        </p:nvSpPr>
        <p:spPr>
          <a:xfrm>
            <a:off x="7595280" y="1227960"/>
            <a:ext cx="1371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External Repositories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77" name="CustomShape 21"/>
          <p:cNvSpPr/>
          <p:nvPr/>
        </p:nvSpPr>
        <p:spPr>
          <a:xfrm rot="21577200">
            <a:off x="7416360" y="2466000"/>
            <a:ext cx="288360" cy="144000"/>
          </a:xfrm>
          <a:custGeom>
            <a:avLst/>
            <a:gdLst/>
            <a:ahLst/>
            <a:rect l="0" t="0" r="r" b="b"/>
            <a:pathLst>
              <a:path w="804" h="402">
                <a:moveTo>
                  <a:pt x="0" y="101"/>
                </a:moveTo>
                <a:lnTo>
                  <a:pt x="601" y="100"/>
                </a:lnTo>
                <a:lnTo>
                  <a:pt x="602" y="0"/>
                </a:lnTo>
                <a:lnTo>
                  <a:pt x="803" y="199"/>
                </a:lnTo>
                <a:lnTo>
                  <a:pt x="602" y="401"/>
                </a:lnTo>
                <a:lnTo>
                  <a:pt x="602" y="300"/>
                </a:lnTo>
                <a:lnTo>
                  <a:pt x="1" y="301"/>
                </a:lnTo>
                <a:lnTo>
                  <a:pt x="0" y="101"/>
                </a:lnTo>
              </a:path>
            </a:pathLst>
          </a:custGeom>
          <a:solidFill>
            <a:srgbClr val="4472c4"/>
          </a:solidFill>
          <a:ln w="14400">
            <a:solidFill>
              <a:srgbClr val="32549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2"/>
          <p:cNvSpPr/>
          <p:nvPr/>
        </p:nvSpPr>
        <p:spPr>
          <a:xfrm rot="21577200">
            <a:off x="7416360" y="3670920"/>
            <a:ext cx="288360" cy="144000"/>
          </a:xfrm>
          <a:custGeom>
            <a:avLst/>
            <a:gdLst/>
            <a:ahLst/>
            <a:rect l="0" t="0" r="r" b="b"/>
            <a:pathLst>
              <a:path w="803" h="402">
                <a:moveTo>
                  <a:pt x="0" y="101"/>
                </a:moveTo>
                <a:lnTo>
                  <a:pt x="601" y="100"/>
                </a:lnTo>
                <a:lnTo>
                  <a:pt x="601" y="0"/>
                </a:lnTo>
                <a:lnTo>
                  <a:pt x="802" y="199"/>
                </a:lnTo>
                <a:lnTo>
                  <a:pt x="601" y="401"/>
                </a:lnTo>
                <a:lnTo>
                  <a:pt x="602" y="300"/>
                </a:lnTo>
                <a:lnTo>
                  <a:pt x="1" y="301"/>
                </a:lnTo>
                <a:lnTo>
                  <a:pt x="0" y="101"/>
                </a:lnTo>
              </a:path>
            </a:pathLst>
          </a:custGeom>
          <a:solidFill>
            <a:srgbClr val="4472c4"/>
          </a:solidFill>
          <a:ln w="14400">
            <a:solidFill>
              <a:srgbClr val="32549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3"/>
          <p:cNvSpPr/>
          <p:nvPr/>
        </p:nvSpPr>
        <p:spPr>
          <a:xfrm rot="21577200">
            <a:off x="8820360" y="3670560"/>
            <a:ext cx="288360" cy="144000"/>
          </a:xfrm>
          <a:custGeom>
            <a:avLst/>
            <a:gdLst/>
            <a:ahLst/>
            <a:rect l="0" t="0" r="r" b="b"/>
            <a:pathLst>
              <a:path w="803" h="402">
                <a:moveTo>
                  <a:pt x="0" y="101"/>
                </a:moveTo>
                <a:lnTo>
                  <a:pt x="601" y="100"/>
                </a:lnTo>
                <a:lnTo>
                  <a:pt x="601" y="0"/>
                </a:lnTo>
                <a:lnTo>
                  <a:pt x="802" y="199"/>
                </a:lnTo>
                <a:lnTo>
                  <a:pt x="601" y="401"/>
                </a:lnTo>
                <a:lnTo>
                  <a:pt x="602" y="300"/>
                </a:lnTo>
                <a:lnTo>
                  <a:pt x="1" y="301"/>
                </a:lnTo>
                <a:lnTo>
                  <a:pt x="0" y="101"/>
                </a:lnTo>
              </a:path>
            </a:pathLst>
          </a:custGeom>
          <a:solidFill>
            <a:srgbClr val="4472c4"/>
          </a:solidFill>
          <a:ln w="14400">
            <a:solidFill>
              <a:srgbClr val="32549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4"/>
          <p:cNvSpPr/>
          <p:nvPr/>
        </p:nvSpPr>
        <p:spPr>
          <a:xfrm rot="21577200">
            <a:off x="8820360" y="2465640"/>
            <a:ext cx="288360" cy="144000"/>
          </a:xfrm>
          <a:custGeom>
            <a:avLst/>
            <a:gdLst/>
            <a:ahLst/>
            <a:rect l="0" t="0" r="r" b="b"/>
            <a:pathLst>
              <a:path w="804" h="402">
                <a:moveTo>
                  <a:pt x="0" y="101"/>
                </a:moveTo>
                <a:lnTo>
                  <a:pt x="601" y="100"/>
                </a:lnTo>
                <a:lnTo>
                  <a:pt x="602" y="0"/>
                </a:lnTo>
                <a:lnTo>
                  <a:pt x="803" y="199"/>
                </a:lnTo>
                <a:lnTo>
                  <a:pt x="602" y="401"/>
                </a:lnTo>
                <a:lnTo>
                  <a:pt x="602" y="300"/>
                </a:lnTo>
                <a:lnTo>
                  <a:pt x="1" y="301"/>
                </a:lnTo>
                <a:lnTo>
                  <a:pt x="0" y="101"/>
                </a:lnTo>
              </a:path>
            </a:pathLst>
          </a:custGeom>
          <a:solidFill>
            <a:srgbClr val="4472c4"/>
          </a:solidFill>
          <a:ln w="14400">
            <a:solidFill>
              <a:srgbClr val="32549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5"/>
          <p:cNvSpPr/>
          <p:nvPr/>
        </p:nvSpPr>
        <p:spPr>
          <a:xfrm>
            <a:off x="9185760" y="4788000"/>
            <a:ext cx="1614240" cy="442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add99a"/>
              </a:gs>
              <a:gs pos="100000">
                <a:srgbClr val="cce6c1"/>
              </a:gs>
            </a:gsLst>
            <a:lin ang="162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openVRE</a:t>
            </a:r>
            <a:endParaRPr b="0" lang="es-E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Analysis portal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Application>LibreOffice/6.4.5.2$Linux_X86_64 LibreOffice_project/40$Build-2</Application>
  <Words>61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2023-04-24T07:40:22Z</dcterms:created>
  <dc:creator>Jaakko Reinikainen</dc:creator>
  <dc:description/>
  <dc:language>es-ES</dc:language>
  <cp:lastModifiedBy>Laia Codó Tarraubella</cp:lastModifiedBy>
  <dcterms:modified xsi:type="dcterms:W3CDTF">2023-04-25T10:24:18Z</dcterms:modified>
  <cp:revision>9</cp:revision>
  <dc:subject/>
  <dc:title>PowerPoint-esitys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Laajakuva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