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31"/>
  </p:notesMasterIdLst>
  <p:sldIdLst>
    <p:sldId id="1337" r:id="rId2"/>
    <p:sldId id="1304" r:id="rId3"/>
    <p:sldId id="1344" r:id="rId4"/>
    <p:sldId id="1353" r:id="rId5"/>
    <p:sldId id="1360" r:id="rId6"/>
    <p:sldId id="1381" r:id="rId7"/>
    <p:sldId id="1382" r:id="rId8"/>
    <p:sldId id="1383" r:id="rId9"/>
    <p:sldId id="1384" r:id="rId10"/>
    <p:sldId id="1376" r:id="rId11"/>
    <p:sldId id="1386" r:id="rId12"/>
    <p:sldId id="1387" r:id="rId13"/>
    <p:sldId id="1389" r:id="rId14"/>
    <p:sldId id="1385" r:id="rId15"/>
    <p:sldId id="1388" r:id="rId16"/>
    <p:sldId id="1390" r:id="rId17"/>
    <p:sldId id="1391" r:id="rId18"/>
    <p:sldId id="1392" r:id="rId19"/>
    <p:sldId id="1393" r:id="rId20"/>
    <p:sldId id="1394" r:id="rId21"/>
    <p:sldId id="1395" r:id="rId22"/>
    <p:sldId id="1396" r:id="rId23"/>
    <p:sldId id="1397" r:id="rId24"/>
    <p:sldId id="1398" r:id="rId25"/>
    <p:sldId id="1399" r:id="rId26"/>
    <p:sldId id="1400" r:id="rId27"/>
    <p:sldId id="1401" r:id="rId28"/>
    <p:sldId id="1402" r:id="rId29"/>
    <p:sldId id="1403" r:id="rId30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3959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92D050"/>
    <a:srgbClr val="108036"/>
    <a:srgbClr val="8CC94C"/>
    <a:srgbClr val="108136"/>
    <a:srgbClr val="568D11"/>
    <a:srgbClr val="FF6907"/>
    <a:srgbClr val="042E60"/>
    <a:srgbClr val="0170C1"/>
    <a:srgbClr val="348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3345" autoAdjust="0"/>
  </p:normalViewPr>
  <p:slideViewPr>
    <p:cSldViewPr>
      <p:cViewPr varScale="1">
        <p:scale>
          <a:sx n="102" d="100"/>
          <a:sy n="102" d="100"/>
        </p:scale>
        <p:origin x="912" y="114"/>
      </p:cViewPr>
      <p:guideLst>
        <p:guide orient="horz" pos="328"/>
        <p:guide pos="3959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4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5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26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3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840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383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0510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3324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973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842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41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5653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709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4822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605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0041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50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05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1176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376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9278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3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540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134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4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2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333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445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2023/1/31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0" y="946270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38200" y="2554431"/>
            <a:ext cx="702326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6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전국 범죄 데이터</a:t>
            </a:r>
            <a:endParaRPr lang="zh-CN" altLang="en-US" sz="6400" b="1" cap="all" spc="3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ko-KR" altLang="en-US" sz="40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데이터 시각화</a:t>
            </a:r>
            <a:endParaRPr lang="zh-CN" altLang="en-US" sz="4000" b="1" cap="all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38200" y="4507423"/>
            <a:ext cx="6818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2500" cap="all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데이터분석 포트폴리오     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9165679" y="6557930"/>
            <a:ext cx="34124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2000" b="1" cap="all" spc="300" dirty="0" smtClean="0">
                <a:latin typeface="Impact" panose="020B0806030902050204" pitchFamily="34" charset="0"/>
                <a:cs typeface="Arial" panose="020B0604020202020204" pitchFamily="34" charset="0"/>
              </a:rPr>
              <a:t>제작자 </a:t>
            </a:r>
            <a:r>
              <a:rPr lang="en-US" altLang="ko-KR" sz="2000" b="1" cap="all" spc="300" dirty="0" smtClean="0">
                <a:latin typeface="Impact" panose="020B080603090205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b="1" cap="all" spc="300" dirty="0" smtClean="0">
                <a:latin typeface="Impact" panose="020B0806030902050204" pitchFamily="34" charset="0"/>
                <a:cs typeface="Arial" panose="020B0604020202020204" pitchFamily="34" charset="0"/>
              </a:rPr>
              <a:t>김경섭</a:t>
            </a:r>
            <a:endParaRPr lang="zh-CN" altLang="en-US" sz="2000" b="1" cap="all" spc="3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5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1" grpId="0"/>
      <p:bldP spid="11" grpId="1"/>
      <p:bldP spid="14" grpId="0"/>
      <p:bldP spid="14" grpId="1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71594" y="3333523"/>
            <a:ext cx="291297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전처리 후 재확인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74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전처리 후 재확인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96" y="1824349"/>
            <a:ext cx="2543530" cy="1400370"/>
          </a:xfrm>
          <a:prstGeom prst="rect">
            <a:avLst/>
          </a:prstGeom>
        </p:spPr>
      </p:pic>
      <p:sp>
        <p:nvSpPr>
          <p:cNvPr id="29" name="圆角矩形 36"/>
          <p:cNvSpPr/>
          <p:nvPr/>
        </p:nvSpPr>
        <p:spPr>
          <a:xfrm>
            <a:off x="236687" y="1012067"/>
            <a:ext cx="583264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15"/>
          <p:cNvSpPr/>
          <p:nvPr/>
        </p:nvSpPr>
        <p:spPr>
          <a:xfrm>
            <a:off x="677783" y="984328"/>
            <a:ext cx="4671472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전처리 후 </a:t>
            </a:r>
            <a:r>
              <a:rPr lang="ko-KR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각 컬럼의 값 확인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1" name="直接箭头连接符 148"/>
          <p:cNvCxnSpPr/>
          <p:nvPr/>
        </p:nvCxnSpPr>
        <p:spPr>
          <a:xfrm flipH="1" flipV="1">
            <a:off x="6901626" y="2262795"/>
            <a:ext cx="1310268" cy="489434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5020859"/>
            <a:ext cx="2476846" cy="733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61" y="4572911"/>
            <a:ext cx="2429214" cy="23625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2" y="1726012"/>
            <a:ext cx="2219635" cy="27150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47" y="1289027"/>
            <a:ext cx="2238687" cy="4810796"/>
          </a:xfrm>
          <a:prstGeom prst="rect">
            <a:avLst/>
          </a:prstGeom>
        </p:spPr>
      </p:pic>
      <p:cxnSp>
        <p:nvCxnSpPr>
          <p:cNvPr id="37" name="直接箭头连接符 148"/>
          <p:cNvCxnSpPr/>
          <p:nvPr/>
        </p:nvCxnSpPr>
        <p:spPr>
          <a:xfrm flipH="1">
            <a:off x="1965541" y="1928601"/>
            <a:ext cx="2392555" cy="439175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38" name="直接箭头连接符 148"/>
          <p:cNvCxnSpPr/>
          <p:nvPr/>
        </p:nvCxnSpPr>
        <p:spPr>
          <a:xfrm flipH="1">
            <a:off x="2688621" y="2733961"/>
            <a:ext cx="1669475" cy="2253419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39" name="直接箭头连接符 148"/>
          <p:cNvCxnSpPr/>
          <p:nvPr/>
        </p:nvCxnSpPr>
        <p:spPr>
          <a:xfrm flipV="1">
            <a:off x="5765217" y="3224719"/>
            <a:ext cx="16086" cy="1216297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6179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58819" y="3333523"/>
            <a:ext cx="3738524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분석 및 시각화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62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253124" y="1134719"/>
            <a:ext cx="1261884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연도별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435818" y="5776565"/>
            <a:ext cx="6729861" cy="1184889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3" name="文本1"/>
          <p:cNvSpPr>
            <a:spLocks noChangeArrowheads="1"/>
          </p:cNvSpPr>
          <p:nvPr/>
        </p:nvSpPr>
        <p:spPr bwMode="gray">
          <a:xfrm>
            <a:off x="2533345" y="5946968"/>
            <a:ext cx="6531924" cy="837710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연도별 총 범죄 건수를 막대그래프와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선그래프로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시각화 하였다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두 그래프에 나타나듯이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2020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년 까지 증가하던 범죄 건수가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년 줄어들었음을 알 수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4" y="1987231"/>
            <a:ext cx="4972744" cy="5620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03" y="2687166"/>
            <a:ext cx="4272298" cy="29327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933" y="1996757"/>
            <a:ext cx="4925112" cy="5525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335" y="2687166"/>
            <a:ext cx="3818847" cy="25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03057" y="1134719"/>
            <a:ext cx="1762022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6861423" y="1744117"/>
            <a:ext cx="4896544" cy="208823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2" name="文本1"/>
          <p:cNvSpPr>
            <a:spLocks noChangeArrowheads="1"/>
          </p:cNvSpPr>
          <p:nvPr/>
        </p:nvSpPr>
        <p:spPr bwMode="gray">
          <a:xfrm>
            <a:off x="6933431" y="2032149"/>
            <a:ext cx="4752528" cy="1476368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2018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년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 건수를 시각화한 막대 그래프이다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같은 코드로 다른 연도의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 건수를 시각화 해보자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9" y="1999055"/>
            <a:ext cx="6535062" cy="895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27" y="2968253"/>
            <a:ext cx="5096411" cy="39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03057" y="1134719"/>
            <a:ext cx="1762022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482856" y="2032149"/>
            <a:ext cx="3122983" cy="4536504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6" name="文本1"/>
          <p:cNvSpPr>
            <a:spLocks noChangeArrowheads="1"/>
          </p:cNvSpPr>
          <p:nvPr/>
        </p:nvSpPr>
        <p:spPr bwMode="gray">
          <a:xfrm>
            <a:off x="7502700" y="2608213"/>
            <a:ext cx="3031131" cy="3207282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각 연도별 범죄 건수를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컬럼에 있는 값들로 나눠 시각화 하였다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그래프에 나타나듯이 매년 지능 범죄가 최다 건수를 기록하고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그 뒤를 이어서 폭력 범죄와 교통 범죄가 뒤를 잇고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제일 범죄 건수가 많은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개의 범죄 항목에 대한 자세한 분석을 해보자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51" y="1901273"/>
            <a:ext cx="6171224" cy="50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4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73585" y="1134719"/>
            <a:ext cx="162095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지능범죄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493271" y="2833611"/>
            <a:ext cx="4968552" cy="3741829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3" name="文本1"/>
          <p:cNvSpPr>
            <a:spLocks noChangeArrowheads="1"/>
          </p:cNvSpPr>
          <p:nvPr/>
        </p:nvSpPr>
        <p:spPr bwMode="gray">
          <a:xfrm>
            <a:off x="5565279" y="3347137"/>
            <a:ext cx="4822418" cy="2645452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전체 연도의 지능 범죄를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수사단서별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(2)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컬럼별로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건수의 평균을 구한 값이다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여러 수사단서중에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진정투서가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가장많고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고소와 피해자신고가 그 뒤를 잇고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42" y="1935626"/>
            <a:ext cx="9650172" cy="838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49" y="3112269"/>
            <a:ext cx="4662506" cy="34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73584" y="1134719"/>
            <a:ext cx="162095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폭력범죄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493271" y="2833611"/>
            <a:ext cx="4968552" cy="3741829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3" name="文本1"/>
          <p:cNvSpPr>
            <a:spLocks noChangeArrowheads="1"/>
          </p:cNvSpPr>
          <p:nvPr/>
        </p:nvSpPr>
        <p:spPr bwMode="gray">
          <a:xfrm>
            <a:off x="5565279" y="3347137"/>
            <a:ext cx="4822418" cy="2645452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폭력범죄의 대부분은 피해자 신고로 이루어짐을 알 수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그 뒤로 고소와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타인신고가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있음을 알 수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3" y="1926100"/>
            <a:ext cx="9745435" cy="8478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2" y="2991887"/>
            <a:ext cx="4438365" cy="34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73583" y="1134719"/>
            <a:ext cx="162095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교통범죄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493271" y="2833611"/>
            <a:ext cx="4968552" cy="3741829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3" name="文本1"/>
          <p:cNvSpPr>
            <a:spLocks noChangeArrowheads="1"/>
          </p:cNvSpPr>
          <p:nvPr/>
        </p:nvSpPr>
        <p:spPr bwMode="gray">
          <a:xfrm>
            <a:off x="5565279" y="3347137"/>
            <a:ext cx="4822418" cy="2645452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교통 범죄 또한 폭력 범죄와 마찬가지로 과반수 이상이 피해자 신고로 발생한다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특이사항이 불심검문이 그 다음으로 오는 범죄라 할 수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6" y="1935495"/>
            <a:ext cx="9697803" cy="828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98" y="2947410"/>
            <a:ext cx="4493890" cy="34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73581" y="1134719"/>
            <a:ext cx="162095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신고비율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58182" y="1933824"/>
            <a:ext cx="5351114" cy="890414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3" name="文本1"/>
          <p:cNvSpPr>
            <a:spLocks noChangeArrowheads="1"/>
          </p:cNvSpPr>
          <p:nvPr/>
        </p:nvSpPr>
        <p:spPr bwMode="gray">
          <a:xfrm>
            <a:off x="358182" y="2021710"/>
            <a:ext cx="5193728" cy="629518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수사단서별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에 값은 신고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미신고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현행범이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년간 발생한 범죄 중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수사단서별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 비율을 살펴보자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16" y="1288183"/>
            <a:ext cx="2476846" cy="733527"/>
          </a:xfrm>
          <a:prstGeom prst="rect">
            <a:avLst/>
          </a:prstGeom>
        </p:spPr>
      </p:pic>
      <p:cxnSp>
        <p:nvCxnSpPr>
          <p:cNvPr id="19" name="直接箭头连接符 148"/>
          <p:cNvCxnSpPr>
            <a:stCxn id="18" idx="1"/>
          </p:cNvCxnSpPr>
          <p:nvPr/>
        </p:nvCxnSpPr>
        <p:spPr>
          <a:xfrm flipH="1">
            <a:off x="4776687" y="1654947"/>
            <a:ext cx="2124929" cy="521645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35" y="2937204"/>
            <a:ext cx="6220693" cy="7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13" y="3729533"/>
            <a:ext cx="5373466" cy="3215086"/>
          </a:xfrm>
          <a:prstGeom prst="rect">
            <a:avLst/>
          </a:prstGeom>
        </p:spPr>
      </p:pic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925319" y="3763267"/>
            <a:ext cx="3744416" cy="3021410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2" name="文本1"/>
          <p:cNvSpPr>
            <a:spLocks noChangeArrowheads="1"/>
          </p:cNvSpPr>
          <p:nvPr/>
        </p:nvSpPr>
        <p:spPr bwMode="gray">
          <a:xfrm>
            <a:off x="5925319" y="3851152"/>
            <a:ext cx="3634286" cy="2136121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미신고 건수는 해마다 줄고 있음을 알 수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하지만 현행범의 수 또한 매년 줄고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어떤 이유로 줄고 있는지 알아보자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7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2" grpId="0" animBg="1"/>
      <p:bldP spid="23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213351" y="2905621"/>
            <a:ext cx="475252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6213351" y="3667621"/>
            <a:ext cx="475252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5171"/>
            <a:ext cx="3765079" cy="7257821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213351" y="2092821"/>
            <a:ext cx="475252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8"/>
          <p:cNvSpPr txBox="1"/>
          <p:nvPr/>
        </p:nvSpPr>
        <p:spPr>
          <a:xfrm>
            <a:off x="525938" y="683462"/>
            <a:ext cx="2406597" cy="14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목차</a:t>
            </a:r>
            <a:endParaRPr lang="en-US" altLang="zh-CN" sz="8000" b="1" cap="all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148"/>
          <p:cNvSpPr txBox="1"/>
          <p:nvPr/>
        </p:nvSpPr>
        <p:spPr>
          <a:xfrm>
            <a:off x="596727" y="1861337"/>
            <a:ext cx="278052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cap="all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4000" b="1" cap="all" dirty="0">
              <a:solidFill>
                <a:schemeClr val="bg1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43221" y="2054948"/>
            <a:ext cx="4092788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불러오기 및 데이터</a:t>
            </a:r>
            <a:r>
              <a:rPr lang="en-US" altLang="ko-KR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확인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282251" y="2066758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67165" y="2879417"/>
            <a:ext cx="2444900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전처리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282251" y="285733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31632" y="3655120"/>
            <a:ext cx="2909771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전처리 후 재확인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5282251" y="3647908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68012" y="4450129"/>
            <a:ext cx="2339102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68012" y="5240704"/>
            <a:ext cx="2339102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78"/>
          <p:cNvSpPr/>
          <p:nvPr/>
        </p:nvSpPr>
        <p:spPr>
          <a:xfrm>
            <a:off x="6213351" y="4459588"/>
            <a:ext cx="475252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43"/>
          <p:cNvSpPr/>
          <p:nvPr/>
        </p:nvSpPr>
        <p:spPr>
          <a:xfrm>
            <a:off x="6719662" y="4447087"/>
            <a:ext cx="3733714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분석 및 시각화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60"/>
          <p:cNvSpPr/>
          <p:nvPr/>
        </p:nvSpPr>
        <p:spPr bwMode="auto">
          <a:xfrm>
            <a:off x="5282251" y="4439875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1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4" grpId="0" animBg="1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61" grpId="0" animBg="1"/>
      <p:bldP spid="70" grpId="0"/>
      <p:bldP spid="76" grpId="0"/>
      <p:bldP spid="20" grpId="0" animBg="1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253116" y="1134719"/>
            <a:ext cx="1261884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현행범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58182" y="1933824"/>
            <a:ext cx="5351114" cy="602381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3" name="文本1"/>
          <p:cNvSpPr>
            <a:spLocks noChangeArrowheads="1"/>
          </p:cNvSpPr>
          <p:nvPr/>
        </p:nvSpPr>
        <p:spPr bwMode="gray">
          <a:xfrm>
            <a:off x="358182" y="2021710"/>
            <a:ext cx="5193728" cy="44248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현행범의 건수가 매년 줄어들고 있는 이유를 알아보자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2" y="2679287"/>
            <a:ext cx="7354326" cy="552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82" y="3234503"/>
            <a:ext cx="5542744" cy="3798959"/>
          </a:xfrm>
          <a:prstGeom prst="rect">
            <a:avLst/>
          </a:prstGeom>
        </p:spPr>
      </p:pic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5738427" y="3335752"/>
            <a:ext cx="3931308" cy="3592941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3" name="文本1"/>
          <p:cNvSpPr>
            <a:spLocks noChangeArrowheads="1"/>
          </p:cNvSpPr>
          <p:nvPr/>
        </p:nvSpPr>
        <p:spPr bwMode="gray">
          <a:xfrm>
            <a:off x="5738427" y="3423638"/>
            <a:ext cx="3815681" cy="2639243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전년도의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의 건수를 모두 살펴보았을 때 폭력범죄가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현행범중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가장 많은 비율을 차지하고 있음을 알 수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그럼 이 폭력범죄를 더 자세히 살펴 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2" grpId="0" animBg="1"/>
      <p:bldP spid="23" grpId="0"/>
      <p:bldP spid="26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253116" y="1134719"/>
            <a:ext cx="1261884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현행범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58182" y="1933824"/>
            <a:ext cx="5351114" cy="602381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3" name="文本1"/>
          <p:cNvSpPr>
            <a:spLocks noChangeArrowheads="1"/>
          </p:cNvSpPr>
          <p:nvPr/>
        </p:nvSpPr>
        <p:spPr bwMode="gray">
          <a:xfrm>
            <a:off x="358182" y="2021710"/>
            <a:ext cx="5193728" cy="44248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현행범의 건수가 매년 줄어들고 있는 이유를 알아보자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789415" y="3166695"/>
            <a:ext cx="3931308" cy="3592941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3" name="文本1"/>
          <p:cNvSpPr>
            <a:spLocks noChangeArrowheads="1"/>
          </p:cNvSpPr>
          <p:nvPr/>
        </p:nvSpPr>
        <p:spPr bwMode="gray">
          <a:xfrm>
            <a:off x="6789415" y="3254581"/>
            <a:ext cx="3815681" cy="3386080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폭력범죄 현행범으로 입건된 건수 중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(2)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별로 살펴보았다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Hue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속성을 이용해 연도별로 값을 따로 살펴보았다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손괴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폭력 행위 등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상해 또한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줄어듬을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확인할 수 있지만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폭행에 관한 입건 수가 큰 폭으로 줄어들었음을 확인할 수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현행범의 수가 매해 줄어드는 이유에는 폭행으로 인한 건수가 매해 줄어들고 있기 때문이다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1" y="2631782"/>
            <a:ext cx="12155596" cy="333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72" y="3023332"/>
            <a:ext cx="6196753" cy="39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2" grpId="0" animBg="1"/>
      <p:bldP spid="23" grpId="0"/>
      <p:bldP spid="26" grpId="0" animBg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73579" y="1134719"/>
            <a:ext cx="162095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강력범죄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085559" y="1456085"/>
            <a:ext cx="2664296" cy="2520280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文本1"/>
          <p:cNvSpPr>
            <a:spLocks noChangeArrowheads="1"/>
          </p:cNvSpPr>
          <p:nvPr/>
        </p:nvSpPr>
        <p:spPr bwMode="gray">
          <a:xfrm>
            <a:off x="8085560" y="1543970"/>
            <a:ext cx="2585934" cy="237517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강력범죄에 해당하는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살펴보았다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대충 보아도 살벌한 문구들이 존재하는 강력범죄들이다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자세히 살펴보자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3" y="1946752"/>
            <a:ext cx="4667901" cy="257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03" y="2389102"/>
            <a:ext cx="7478169" cy="638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67" y="3304729"/>
            <a:ext cx="5572903" cy="5239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02" y="3950706"/>
            <a:ext cx="4176465" cy="2832041"/>
          </a:xfrm>
          <a:prstGeom prst="rect">
            <a:avLst/>
          </a:prstGeom>
        </p:spPr>
      </p:pic>
      <p:cxnSp>
        <p:nvCxnSpPr>
          <p:cNvPr id="32" name="直接箭头连接符 148"/>
          <p:cNvCxnSpPr/>
          <p:nvPr/>
        </p:nvCxnSpPr>
        <p:spPr>
          <a:xfrm flipH="1">
            <a:off x="5137482" y="1946752"/>
            <a:ext cx="2869716" cy="128605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34" name="直接箭头连接符 148"/>
          <p:cNvCxnSpPr/>
          <p:nvPr/>
        </p:nvCxnSpPr>
        <p:spPr>
          <a:xfrm flipH="1" flipV="1">
            <a:off x="5099272" y="3738402"/>
            <a:ext cx="827298" cy="525995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428760" y="4344725"/>
            <a:ext cx="2664296" cy="2520280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8" name="文本1"/>
          <p:cNvSpPr>
            <a:spLocks noChangeArrowheads="1"/>
          </p:cNvSpPr>
          <p:nvPr/>
        </p:nvSpPr>
        <p:spPr bwMode="gray">
          <a:xfrm>
            <a:off x="5428761" y="4432610"/>
            <a:ext cx="2585934" cy="237517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강력범죄 중에서도 강제추행에 의한 입건 사례가 가장 많은 것을 볼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수있다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연도별로도 살펴보자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4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4" grpId="0" animBg="1"/>
      <p:bldP spid="31" grpId="0"/>
      <p:bldP spid="37" grpId="0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73579" y="1134719"/>
            <a:ext cx="162095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강력범죄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437487" y="1958697"/>
            <a:ext cx="3456384" cy="4177908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文本1"/>
          <p:cNvSpPr>
            <a:spLocks noChangeArrowheads="1"/>
          </p:cNvSpPr>
          <p:nvPr/>
        </p:nvSpPr>
        <p:spPr bwMode="gray">
          <a:xfrm>
            <a:off x="7437487" y="2127229"/>
            <a:ext cx="3354725" cy="3937368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년도엔 전년도 대비 강제추행에 의한 입건 사례가 증가하였지만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그 이외에는 대체적으로 입건 수가 줄어들고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그럼 입건 수가 줄어들고 있는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이유는 무엇일까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5" y="1959651"/>
            <a:ext cx="5563376" cy="7335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69" y="2779541"/>
            <a:ext cx="6823324" cy="422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4" grpId="0" animBg="1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073579" y="1134719"/>
            <a:ext cx="162095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강력범죄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509495" y="2748036"/>
            <a:ext cx="3456384" cy="4177908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文本1"/>
          <p:cNvSpPr>
            <a:spLocks noChangeArrowheads="1"/>
          </p:cNvSpPr>
          <p:nvPr/>
        </p:nvSpPr>
        <p:spPr bwMode="gray">
          <a:xfrm>
            <a:off x="7509495" y="2916568"/>
            <a:ext cx="3354725" cy="3937368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연도별 미신고 건수도 줄고있다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총 입건 수가 주는 이유는 미신고 건수가 증가하기 때문은 아닌 것 같다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그저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범죄율이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줄어들고 있는 까닭일까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3" y="1947682"/>
            <a:ext cx="7840169" cy="676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46" y="2734857"/>
            <a:ext cx="6668379" cy="41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4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840340" y="1134719"/>
            <a:ext cx="2087431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범죄율</a:t>
            </a: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감소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861423" y="2248173"/>
            <a:ext cx="3456384" cy="4177908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文本1"/>
          <p:cNvSpPr>
            <a:spLocks noChangeArrowheads="1"/>
          </p:cNvSpPr>
          <p:nvPr/>
        </p:nvSpPr>
        <p:spPr bwMode="gray">
          <a:xfrm>
            <a:off x="6861423" y="2416705"/>
            <a:ext cx="3354725" cy="3937368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Relplot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으로 모든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(1)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별 범죄 종류들의 연도별 건수 변화의 추이를 살펴 보았다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 건수가 많은 절도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교통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기타범죄의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감소는 눈으로 확인이 가능하지만 너무 건수가 높은 나머지 다른 범죄의 변화가 보이지 않는다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제일 많은 건수를 기록한 범죄를 제외해 주자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1" y="3150163"/>
            <a:ext cx="5900440" cy="35012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87" y="2168348"/>
            <a:ext cx="583011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4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840340" y="1134719"/>
            <a:ext cx="2087431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범죄율</a:t>
            </a: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감소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933431" y="2481949"/>
            <a:ext cx="3456384" cy="4177908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文本1"/>
          <p:cNvSpPr>
            <a:spLocks noChangeArrowheads="1"/>
          </p:cNvSpPr>
          <p:nvPr/>
        </p:nvSpPr>
        <p:spPr bwMode="gray">
          <a:xfrm>
            <a:off x="6933431" y="2650481"/>
            <a:ext cx="3354725" cy="3937368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그 다음으로 많은 건수를 기록하는 폭력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지능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특별경제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병역 범죄의 감소가 보인다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똑같이 제외 해보자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0" y="2817501"/>
            <a:ext cx="6541884" cy="39282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03" y="1970138"/>
            <a:ext cx="1013601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4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840340" y="1134719"/>
            <a:ext cx="2087431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범죄율</a:t>
            </a: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감소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941543" y="2248173"/>
            <a:ext cx="3456384" cy="4177908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文本1"/>
          <p:cNvSpPr>
            <a:spLocks noChangeArrowheads="1"/>
          </p:cNvSpPr>
          <p:nvPr/>
        </p:nvSpPr>
        <p:spPr bwMode="gray">
          <a:xfrm>
            <a:off x="7992373" y="2306738"/>
            <a:ext cx="3354725" cy="3937368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건수가 감소세를 보이는 다른 범죄와 달리 풍속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보건 범죄의 증가가 발견되었다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두 범죄를 자세히  살펴보자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58" y="1959651"/>
            <a:ext cx="6458851" cy="581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5" y="2986842"/>
            <a:ext cx="7544292" cy="37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4" grpId="0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18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분석 및 시각화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385317" y="1167323"/>
            <a:ext cx="2922471" cy="504786"/>
          </a:xfrm>
          <a:prstGeom prst="rect">
            <a:avLst/>
          </a:prstGeom>
          <a:solidFill>
            <a:srgbClr val="33996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燕尾形 9"/>
          <p:cNvSpPr>
            <a:spLocks noChangeArrowheads="1"/>
          </p:cNvSpPr>
          <p:nvPr/>
        </p:nvSpPr>
        <p:spPr bwMode="auto">
          <a:xfrm>
            <a:off x="380703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燕尾形 9"/>
          <p:cNvSpPr>
            <a:spLocks noChangeArrowheads="1"/>
          </p:cNvSpPr>
          <p:nvPr/>
        </p:nvSpPr>
        <p:spPr bwMode="auto">
          <a:xfrm>
            <a:off x="795882" y="1189818"/>
            <a:ext cx="500558" cy="486411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燕尾形 9"/>
          <p:cNvSpPr>
            <a:spLocks noChangeArrowheads="1"/>
          </p:cNvSpPr>
          <p:nvPr/>
        </p:nvSpPr>
        <p:spPr bwMode="auto">
          <a:xfrm rot="10800000">
            <a:off x="4396665" y="1189817"/>
            <a:ext cx="500558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燕尾形 9"/>
          <p:cNvSpPr>
            <a:spLocks noChangeArrowheads="1"/>
          </p:cNvSpPr>
          <p:nvPr/>
        </p:nvSpPr>
        <p:spPr bwMode="auto">
          <a:xfrm rot="10800000">
            <a:off x="4776687" y="1189817"/>
            <a:ext cx="500559" cy="486411"/>
          </a:xfrm>
          <a:prstGeom prst="chevron">
            <a:avLst>
              <a:gd name="adj" fmla="val 50000"/>
            </a:avLst>
          </a:prstGeom>
          <a:solidFill>
            <a:srgbClr val="33996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840340" y="1134719"/>
            <a:ext cx="2087431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범죄율</a:t>
            </a:r>
            <a:r>
              <a:rPr lang="ko-KR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감소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9729408" y="2217917"/>
            <a:ext cx="2676631" cy="3702664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文本1"/>
          <p:cNvSpPr>
            <a:spLocks noChangeArrowheads="1"/>
          </p:cNvSpPr>
          <p:nvPr/>
        </p:nvSpPr>
        <p:spPr bwMode="gray">
          <a:xfrm>
            <a:off x="9780239" y="2276482"/>
            <a:ext cx="2597906" cy="3489486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풍속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보건 모두 매해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신고건수가 증가하고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하지만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풍속범죄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그래프를 보면 현행범의 수가 매해 줄어들고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이는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범죄율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자체가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낮아진다기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보단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범행 수법이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교모해지기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때문이라고 여겨진다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7" y="2102682"/>
            <a:ext cx="3905795" cy="762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214" y="2125977"/>
            <a:ext cx="3915321" cy="743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37" y="3214279"/>
            <a:ext cx="4669486" cy="3013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246" y="3414625"/>
            <a:ext cx="4432151" cy="28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8" grpId="0" animBg="1"/>
      <p:bldP spid="29" grpId="0" animBg="1"/>
      <p:bldP spid="30" grpId="0"/>
      <p:bldP spid="24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0" y="946270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38200" y="2554431"/>
            <a:ext cx="702326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6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전국 범죄 데이터</a:t>
            </a:r>
            <a:endParaRPr lang="zh-CN" altLang="en-US" sz="6400" b="1" cap="all" spc="3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ko-KR" altLang="en-US" sz="40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데이터 시각화</a:t>
            </a:r>
            <a:endParaRPr lang="zh-CN" altLang="en-US" sz="4000" b="1" cap="all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38200" y="4507423"/>
            <a:ext cx="6818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2500" cap="all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2500" cap="all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500" cap="all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    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9165679" y="6557930"/>
            <a:ext cx="34124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2000" b="1" cap="all" spc="300" dirty="0" smtClean="0">
                <a:latin typeface="Impact" panose="020B0806030902050204" pitchFamily="34" charset="0"/>
                <a:cs typeface="Arial" panose="020B0604020202020204" pitchFamily="34" charset="0"/>
              </a:rPr>
              <a:t>제작자 </a:t>
            </a:r>
            <a:r>
              <a:rPr lang="en-US" altLang="ko-KR" sz="2000" b="1" cap="all" spc="300" dirty="0" smtClean="0">
                <a:latin typeface="Impact" panose="020B080603090205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b="1" cap="all" spc="300" dirty="0" smtClean="0">
                <a:latin typeface="Impact" panose="020B0806030902050204" pitchFamily="34" charset="0"/>
                <a:cs typeface="Arial" panose="020B0604020202020204" pitchFamily="34" charset="0"/>
              </a:rPr>
              <a:t>김경섭</a:t>
            </a:r>
            <a:endParaRPr lang="zh-CN" altLang="en-US" sz="2000" b="1" cap="all" spc="3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5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1" grpId="0"/>
      <p:bldP spid="11" grpId="1"/>
      <p:bldP spid="14" grpId="0"/>
      <p:bldP spid="14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758536" y="3333523"/>
            <a:ext cx="2339102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圆角矩形 36"/>
          <p:cNvSpPr/>
          <p:nvPr/>
        </p:nvSpPr>
        <p:spPr>
          <a:xfrm>
            <a:off x="4917207" y="3385089"/>
            <a:ext cx="475252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39"/>
          <p:cNvSpPr/>
          <p:nvPr/>
        </p:nvSpPr>
        <p:spPr>
          <a:xfrm>
            <a:off x="5247077" y="3343256"/>
            <a:ext cx="4092788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불러오기 및 데이터</a:t>
            </a:r>
            <a:r>
              <a:rPr lang="en-US" altLang="ko-KR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확인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67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15138" y="2489729"/>
            <a:ext cx="2862023" cy="286202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3" name="直接连接符 2"/>
          <p:cNvCxnSpPr>
            <a:stCxn id="57" idx="7"/>
            <a:endCxn id="85" idx="3"/>
          </p:cNvCxnSpPr>
          <p:nvPr/>
        </p:nvCxnSpPr>
        <p:spPr>
          <a:xfrm flipV="1">
            <a:off x="3479233" y="1957305"/>
            <a:ext cx="1507349" cy="920746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57" idx="5"/>
            <a:endCxn id="101" idx="3"/>
          </p:cNvCxnSpPr>
          <p:nvPr/>
        </p:nvCxnSpPr>
        <p:spPr>
          <a:xfrm>
            <a:off x="3479233" y="5002216"/>
            <a:ext cx="1507349" cy="1045040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95" idx="3"/>
          </p:cNvCxnSpPr>
          <p:nvPr/>
        </p:nvCxnSpPr>
        <p:spPr>
          <a:xfrm>
            <a:off x="3714695" y="4077090"/>
            <a:ext cx="1271886" cy="619076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89" idx="3"/>
          </p:cNvCxnSpPr>
          <p:nvPr/>
        </p:nvCxnSpPr>
        <p:spPr>
          <a:xfrm flipV="1">
            <a:off x="3728388" y="3353760"/>
            <a:ext cx="1271886" cy="531556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六边形 84"/>
          <p:cNvSpPr/>
          <p:nvPr/>
        </p:nvSpPr>
        <p:spPr>
          <a:xfrm>
            <a:off x="4986580" y="1425749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1"/>
          <p:cNvSpPr>
            <a:spLocks noChangeArrowheads="1"/>
          </p:cNvSpPr>
          <p:nvPr/>
        </p:nvSpPr>
        <p:spPr bwMode="gray">
          <a:xfrm>
            <a:off x="5863614" y="1577012"/>
            <a:ext cx="5232096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국가통계포털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KOSIS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에서 원하는 데이터셋을 찾을 수 있습니다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lang="en-GB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六边形 88"/>
          <p:cNvSpPr/>
          <p:nvPr/>
        </p:nvSpPr>
        <p:spPr>
          <a:xfrm>
            <a:off x="5000273" y="2822204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1"/>
          <p:cNvSpPr>
            <a:spLocks noChangeArrowheads="1"/>
          </p:cNvSpPr>
          <p:nvPr/>
        </p:nvSpPr>
        <p:spPr bwMode="gray">
          <a:xfrm>
            <a:off x="5863614" y="2973467"/>
            <a:ext cx="5232096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사이트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URL :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3"/>
              </a:rPr>
              <a:t>https://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3"/>
              </a:rPr>
              <a:t>kosis.kr</a:t>
            </a:r>
            <a:endParaRPr lang="en-US" altLang="ko-KR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六边形 94"/>
          <p:cNvSpPr/>
          <p:nvPr/>
        </p:nvSpPr>
        <p:spPr>
          <a:xfrm>
            <a:off x="4986580" y="4164610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1"/>
          <p:cNvSpPr>
            <a:spLocks noChangeArrowheads="1"/>
          </p:cNvSpPr>
          <p:nvPr/>
        </p:nvSpPr>
        <p:spPr bwMode="gray">
          <a:xfrm>
            <a:off x="5863614" y="4311861"/>
            <a:ext cx="5232096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해당 사이트의 범죄 수사 관련 데이터 셋을 정해 분석을 시도합니다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lang="en-GB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六边形 100"/>
          <p:cNvSpPr/>
          <p:nvPr/>
        </p:nvSpPr>
        <p:spPr>
          <a:xfrm>
            <a:off x="4986580" y="5515700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1"/>
          <p:cNvSpPr>
            <a:spLocks noChangeArrowheads="1"/>
          </p:cNvSpPr>
          <p:nvPr/>
        </p:nvSpPr>
        <p:spPr bwMode="gray">
          <a:xfrm>
            <a:off x="5877307" y="5666963"/>
            <a:ext cx="5232096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여러 방향으로 데이터를 전처리해 원하는 분석내용을 시각화 합니다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lang="en-GB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15135" y="2438122"/>
            <a:ext cx="3004026" cy="3004022"/>
            <a:chOff x="1752735" y="879940"/>
            <a:chExt cx="2070478" cy="2070476"/>
          </a:xfrm>
        </p:grpSpPr>
        <p:sp>
          <p:nvSpPr>
            <p:cNvPr id="58" name="同心圆 57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同心圆 56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45" name="任意多边形 44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827688" y="222291"/>
              <a:ext cx="655372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41"/>
            <p:cNvSpPr txBox="1"/>
            <p:nvPr/>
          </p:nvSpPr>
          <p:spPr>
            <a:xfrm>
              <a:off x="1969590" y="301131"/>
              <a:ext cx="3493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불러오기 및 데이터 확인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16" y="3263404"/>
            <a:ext cx="1933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5" grpId="0"/>
      <p:bldP spid="89" grpId="0" animBg="1"/>
      <p:bldP spid="94" grpId="0"/>
      <p:bldP spid="95" grpId="0" animBg="1"/>
      <p:bldP spid="100" grpId="0"/>
      <p:bldP spid="101" grpId="0" animBg="1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" y="2638652"/>
            <a:ext cx="5906324" cy="2667372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5372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493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불러오기 및 데이터 확인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6429375" y="4254564"/>
            <a:ext cx="6005876" cy="2431983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3909095" y="1289837"/>
            <a:ext cx="6005876" cy="1312243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79702" y="5474150"/>
            <a:ext cx="6005876" cy="1312243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099729" y="2884089"/>
            <a:ext cx="6005876" cy="1312243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52" name="任意多边形 145"/>
          <p:cNvSpPr/>
          <p:nvPr/>
        </p:nvSpPr>
        <p:spPr>
          <a:xfrm>
            <a:off x="2167313" y="235788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148"/>
          <p:cNvCxnSpPr/>
          <p:nvPr/>
        </p:nvCxnSpPr>
        <p:spPr>
          <a:xfrm flipH="1">
            <a:off x="5168001" y="4048373"/>
            <a:ext cx="869383" cy="14916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58" name="直接箭头连接符 148"/>
          <p:cNvCxnSpPr/>
          <p:nvPr/>
        </p:nvCxnSpPr>
        <p:spPr>
          <a:xfrm flipH="1">
            <a:off x="5474377" y="4439505"/>
            <a:ext cx="869383" cy="14916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60" name="任意多边形 147"/>
          <p:cNvSpPr/>
          <p:nvPr/>
        </p:nvSpPr>
        <p:spPr>
          <a:xfrm rot="11340564" flipV="1">
            <a:off x="878897" y="4963385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文本1"/>
          <p:cNvSpPr>
            <a:spLocks noChangeArrowheads="1"/>
          </p:cNvSpPr>
          <p:nvPr/>
        </p:nvSpPr>
        <p:spPr bwMode="gray">
          <a:xfrm>
            <a:off x="4293623" y="1312069"/>
            <a:ext cx="5232096" cy="123320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분석을 할 때 쓰이는 라이브러리를 불러옵니다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Pandas,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umpy,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atplotlib, Seaborn</a:t>
            </a: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데이터셋의 글이 한국어이기 때문에 깨짐을 방지하기위해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Koreanize_matplotlib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을 불러옵니다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GB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文本1"/>
          <p:cNvSpPr>
            <a:spLocks noChangeArrowheads="1"/>
          </p:cNvSpPr>
          <p:nvPr/>
        </p:nvSpPr>
        <p:spPr bwMode="gray">
          <a:xfrm>
            <a:off x="6342706" y="2914819"/>
            <a:ext cx="5232096" cy="123320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분석을 원하는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csv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파일을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KOSIS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에서 다운받아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pandas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로 읽어드려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df3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에 저장합니다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sp>
        <p:nvSpPr>
          <p:cNvPr id="63" name="文本1"/>
          <p:cNvSpPr>
            <a:spLocks noChangeArrowheads="1"/>
          </p:cNvSpPr>
          <p:nvPr/>
        </p:nvSpPr>
        <p:spPr bwMode="gray">
          <a:xfrm>
            <a:off x="6514125" y="4307148"/>
            <a:ext cx="5734617" cy="484872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분석을 시행하기 전 해당 데이터셋의 여러 정보를 확인합니다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sp>
        <p:nvSpPr>
          <p:cNvPr id="64" name="文本1"/>
          <p:cNvSpPr>
            <a:spLocks noChangeArrowheads="1"/>
          </p:cNvSpPr>
          <p:nvPr/>
        </p:nvSpPr>
        <p:spPr bwMode="gray">
          <a:xfrm>
            <a:off x="372571" y="5573647"/>
            <a:ext cx="5232096" cy="458850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셋의 컬럼들도 확인해 줍니다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00" y="4840897"/>
            <a:ext cx="5451866" cy="16113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8" y="5964808"/>
            <a:ext cx="579121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30" grpId="0" animBg="1"/>
      <p:bldP spid="52" grpId="0" animBg="1"/>
      <p:bldP spid="60" grpId="0" animBg="1"/>
      <p:bldP spid="61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5372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493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불러오기 및 데이터 확인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099729" y="2518069"/>
            <a:ext cx="6005876" cy="304247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64" name="文本1"/>
          <p:cNvSpPr>
            <a:spLocks noChangeArrowheads="1"/>
          </p:cNvSpPr>
          <p:nvPr/>
        </p:nvSpPr>
        <p:spPr bwMode="gray">
          <a:xfrm>
            <a:off x="6213351" y="2638652"/>
            <a:ext cx="5232096" cy="458850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df3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데이터셋의 첫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행 까지만 출력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해보자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75" y="3256022"/>
            <a:ext cx="5268060" cy="1838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" y="2638652"/>
            <a:ext cx="5906324" cy="2667372"/>
          </a:xfrm>
          <a:prstGeom prst="rect">
            <a:avLst/>
          </a:prstGeom>
        </p:spPr>
      </p:pic>
      <p:sp>
        <p:nvSpPr>
          <p:cNvPr id="60" name="任意多边形 147"/>
          <p:cNvSpPr/>
          <p:nvPr/>
        </p:nvSpPr>
        <p:spPr>
          <a:xfrm rot="17933330" flipV="1">
            <a:off x="5080066" y="4365475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1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4" grpId="0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758536" y="3333523"/>
            <a:ext cx="2339102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圆角矩形 36"/>
          <p:cNvSpPr/>
          <p:nvPr/>
        </p:nvSpPr>
        <p:spPr>
          <a:xfrm>
            <a:off x="4917207" y="3385089"/>
            <a:ext cx="4752528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39"/>
          <p:cNvSpPr/>
          <p:nvPr/>
        </p:nvSpPr>
        <p:spPr>
          <a:xfrm>
            <a:off x="6071019" y="3343256"/>
            <a:ext cx="2444900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전처리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99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전처리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069335" y="1250025"/>
            <a:ext cx="6005876" cy="1098256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64" name="文本1"/>
          <p:cNvSpPr>
            <a:spLocks noChangeArrowheads="1"/>
          </p:cNvSpPr>
          <p:nvPr/>
        </p:nvSpPr>
        <p:spPr bwMode="gray">
          <a:xfrm>
            <a:off x="6069335" y="1353227"/>
            <a:ext cx="6005876" cy="82293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Melt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메서드를 이용하여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df3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의 행과 열을 임의로 바꿔준다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1799153"/>
            <a:ext cx="5658640" cy="562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3" y="2752229"/>
            <a:ext cx="4525006" cy="3801005"/>
          </a:xfrm>
          <a:prstGeom prst="rect">
            <a:avLst/>
          </a:prstGeom>
        </p:spPr>
      </p:pic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069335" y="2536205"/>
            <a:ext cx="6005876" cy="1296144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7" name="文本1"/>
          <p:cNvSpPr>
            <a:spLocks noChangeArrowheads="1"/>
          </p:cNvSpPr>
          <p:nvPr/>
        </p:nvSpPr>
        <p:spPr bwMode="gray">
          <a:xfrm>
            <a:off x="6069335" y="2662085"/>
            <a:ext cx="6005876" cy="1098256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해당 코드에서는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'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)', '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죄종별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(2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)', '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수사단서별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(1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)', '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수사단서별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(2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)‘</a:t>
            </a: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을 열로 정하고 이전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df3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에 있던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개의 연도들을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연도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라는 컬럼으로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해당 연도마다 발생한 건수를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건수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＇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라는 컬럼으로 새로 만들어 지정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9"/>
          <p:cNvCxnSpPr/>
          <p:nvPr/>
        </p:nvCxnSpPr>
        <p:spPr>
          <a:xfrm flipV="1">
            <a:off x="5598363" y="2012482"/>
            <a:ext cx="737943" cy="230497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9"/>
          <p:cNvCxnSpPr/>
          <p:nvPr/>
        </p:nvCxnSpPr>
        <p:spPr>
          <a:xfrm>
            <a:off x="5575977" y="2242979"/>
            <a:ext cx="637374" cy="390607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9"/>
          <p:cNvCxnSpPr>
            <a:stCxn id="4" idx="0"/>
          </p:cNvCxnSpPr>
          <p:nvPr/>
        </p:nvCxnSpPr>
        <p:spPr>
          <a:xfrm flipV="1">
            <a:off x="2643206" y="2176164"/>
            <a:ext cx="833842" cy="576065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4" grpId="0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데이터 전처리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" y="1312069"/>
            <a:ext cx="2648320" cy="266737"/>
          </a:xfrm>
          <a:prstGeom prst="rect">
            <a:avLst/>
          </a:prstGeom>
        </p:spPr>
      </p:pic>
      <p:cxnSp>
        <p:nvCxnSpPr>
          <p:cNvPr id="14" name="直接连接符 9"/>
          <p:cNvCxnSpPr/>
          <p:nvPr/>
        </p:nvCxnSpPr>
        <p:spPr>
          <a:xfrm flipH="1" flipV="1">
            <a:off x="1314119" y="1467765"/>
            <a:ext cx="164892" cy="543329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" y="1840974"/>
            <a:ext cx="3305636" cy="2143424"/>
          </a:xfrm>
          <a:prstGeom prst="rect">
            <a:avLst/>
          </a:prstGeom>
        </p:spPr>
      </p:pic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709771" y="1150418"/>
            <a:ext cx="6103980" cy="1097755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9"/>
          <p:cNvCxnSpPr/>
          <p:nvPr/>
        </p:nvCxnSpPr>
        <p:spPr>
          <a:xfrm flipV="1">
            <a:off x="2612951" y="1429966"/>
            <a:ext cx="1187548" cy="9019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1"/>
          <p:cNvSpPr>
            <a:spLocks noChangeArrowheads="1"/>
          </p:cNvSpPr>
          <p:nvPr/>
        </p:nvSpPr>
        <p:spPr bwMode="gray">
          <a:xfrm>
            <a:off x="3736678" y="1281220"/>
            <a:ext cx="6005876" cy="822937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Melt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df3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info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를 살펴보면 연도와 건수가 모두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object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가 되어 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데이터 시각화를 위해 그래프로 출력하려면  해당 데이터타입이 숫자로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표시되어야 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22" y="2563139"/>
            <a:ext cx="4163006" cy="657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22" y="3535178"/>
            <a:ext cx="3238952" cy="2467319"/>
          </a:xfrm>
          <a:prstGeom prst="rect">
            <a:avLst/>
          </a:prstGeom>
        </p:spPr>
      </p:pic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101812" y="3544317"/>
            <a:ext cx="4584147" cy="2651366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cxnSp>
        <p:nvCxnSpPr>
          <p:cNvPr id="22" name="直接连接符 9"/>
          <p:cNvCxnSpPr/>
          <p:nvPr/>
        </p:nvCxnSpPr>
        <p:spPr>
          <a:xfrm>
            <a:off x="7101812" y="3081997"/>
            <a:ext cx="695715" cy="678344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9"/>
          <p:cNvCxnSpPr/>
          <p:nvPr/>
        </p:nvCxnSpPr>
        <p:spPr>
          <a:xfrm>
            <a:off x="4765152" y="3124824"/>
            <a:ext cx="85091" cy="491501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1"/>
          <p:cNvSpPr>
            <a:spLocks noChangeArrowheads="1"/>
          </p:cNvSpPr>
          <p:nvPr/>
        </p:nvSpPr>
        <p:spPr bwMode="gray">
          <a:xfrm>
            <a:off x="7221463" y="3795176"/>
            <a:ext cx="4248472" cy="2207321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df3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의 건수 컬럼의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결측치를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np.nan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으로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결측처리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하고 모든 데이터 타입을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float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으로 바꿔준다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Df3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의 연도 컬럼의 모든 데이터를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로 바꿔준다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0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1" grpId="0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5.pptx"/>
</p:tagLst>
</file>

<file path=ppt/theme/theme1.xml><?xml version="1.0" encoding="utf-8"?>
<a:theme xmlns:a="http://schemas.openxmlformats.org/drawingml/2006/main" name="www.homeppt.com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968</Words>
  <Application>Microsoft Office PowerPoint</Application>
  <PresentationFormat>사용자 지정</PresentationFormat>
  <Paragraphs>189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微软雅黑</vt:lpstr>
      <vt:lpstr>宋体</vt:lpstr>
      <vt:lpstr>Arial</vt:lpstr>
      <vt:lpstr>Calibri</vt:lpstr>
      <vt:lpstr>Cambria Math</vt:lpstr>
      <vt:lpstr>Franklin Gothic Book</vt:lpstr>
      <vt:lpstr>Franklin Gothic Medium</vt:lpstr>
      <vt:lpstr>Impact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第一PPT www.1ppt.com</cp:keywords>
  <cp:lastModifiedBy/>
  <cp:revision>1</cp:revision>
  <dcterms:created xsi:type="dcterms:W3CDTF">2016-09-15T16:21:21Z</dcterms:created>
  <dcterms:modified xsi:type="dcterms:W3CDTF">2023-01-31T03:12:15Z</dcterms:modified>
</cp:coreProperties>
</file>