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31"/>
  </p:notesMasterIdLst>
  <p:handoutMasterIdLst>
    <p:handoutMasterId r:id="rId32"/>
  </p:handoutMasterIdLst>
  <p:sldIdLst>
    <p:sldId id="2775" r:id="rId2"/>
    <p:sldId id="2790" r:id="rId3"/>
    <p:sldId id="2791" r:id="rId4"/>
    <p:sldId id="2795" r:id="rId5"/>
    <p:sldId id="2796" r:id="rId6"/>
    <p:sldId id="2797" r:id="rId7"/>
    <p:sldId id="2798" r:id="rId8"/>
    <p:sldId id="2799" r:id="rId9"/>
    <p:sldId id="2721" r:id="rId10"/>
    <p:sldId id="2776" r:id="rId11"/>
    <p:sldId id="2801" r:id="rId12"/>
    <p:sldId id="2802" r:id="rId13"/>
    <p:sldId id="2803" r:id="rId14"/>
    <p:sldId id="2804" r:id="rId15"/>
    <p:sldId id="2792" r:id="rId16"/>
    <p:sldId id="2805" r:id="rId17"/>
    <p:sldId id="2806" r:id="rId18"/>
    <p:sldId id="2807" r:id="rId19"/>
    <p:sldId id="2808" r:id="rId20"/>
    <p:sldId id="2809" r:id="rId21"/>
    <p:sldId id="2810" r:id="rId22"/>
    <p:sldId id="2811" r:id="rId23"/>
    <p:sldId id="2812" r:id="rId24"/>
    <p:sldId id="2813" r:id="rId25"/>
    <p:sldId id="2814" r:id="rId26"/>
    <p:sldId id="2815" r:id="rId27"/>
    <p:sldId id="2816" r:id="rId28"/>
    <p:sldId id="2817" r:id="rId29"/>
    <p:sldId id="2794" r:id="rId30"/>
  </p:sldIdLst>
  <p:sldSz cx="12858750" cy="7232650"/>
  <p:notesSz cx="6858000" cy="9144000"/>
  <p:custDataLst>
    <p:tags r:id="rId3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C6B"/>
    <a:srgbClr val="FFFFFF"/>
    <a:srgbClr val="058D2A"/>
    <a:srgbClr val="FFC000"/>
    <a:srgbClr val="000000"/>
    <a:srgbClr val="003366"/>
    <a:srgbClr val="2DDE45"/>
    <a:srgbClr val="66CCFF"/>
    <a:srgbClr val="125B26"/>
    <a:srgbClr val="27B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4" autoAdjust="0"/>
    <p:restoredTop sz="95317" autoAdjust="0"/>
  </p:normalViewPr>
  <p:slideViewPr>
    <p:cSldViewPr>
      <p:cViewPr varScale="1">
        <p:scale>
          <a:sx n="101" d="100"/>
          <a:sy n="101" d="100"/>
        </p:scale>
        <p:origin x="798" y="108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2023/2/3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2023/2/3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880098FE-C805-4532-821B-05992FEE3077}" type="slidenum">
              <a:rPr lang="zh-CN" altLang="en-US" smtClean="0">
                <a:latin typeface="Calibri" panose="020F0502020204030204" pitchFamily="34" charset="0"/>
              </a:rPr>
              <a:pPr/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90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82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6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44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395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2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978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02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333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640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24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289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731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274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5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71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244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34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80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47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19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8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2023/2/3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2023/2/3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5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2023/2/3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notesSlide" Target="../notesSlides/notesSlide9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54" y="5187510"/>
            <a:ext cx="9453357" cy="2045141"/>
          </a:xfrm>
          <a:custGeom>
            <a:avLst/>
            <a:gdLst>
              <a:gd name="T0" fmla="*/ 2 w 4183"/>
              <a:gd name="T1" fmla="*/ 0 h 904"/>
              <a:gd name="T2" fmla="*/ 4183 w 4183"/>
              <a:gd name="T3" fmla="*/ 902 h 904"/>
              <a:gd name="T4" fmla="*/ 0 w 4183"/>
              <a:gd name="T5" fmla="*/ 904 h 904"/>
              <a:gd name="T6" fmla="*/ 2 w 4183"/>
              <a:gd name="T7" fmla="*/ 0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83" h="904">
                <a:moveTo>
                  <a:pt x="2" y="0"/>
                </a:moveTo>
                <a:lnTo>
                  <a:pt x="4183" y="902"/>
                </a:lnTo>
                <a:lnTo>
                  <a:pt x="0" y="904"/>
                </a:lnTo>
                <a:lnTo>
                  <a:pt x="2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1"/>
            <a:ext cx="12858043" cy="2081338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0 h 920"/>
              <a:gd name="T4" fmla="*/ 5687 w 5687"/>
              <a:gd name="T5" fmla="*/ 9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0"/>
                </a:lnTo>
                <a:lnTo>
                  <a:pt x="5687" y="920"/>
                </a:lnTo>
                <a:lnTo>
                  <a:pt x="0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54" y="1"/>
            <a:ext cx="12858043" cy="2081338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920 h 920"/>
              <a:gd name="T4" fmla="*/ 0 w 5687"/>
              <a:gd name="T5" fmla="*/ 3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920"/>
                </a:lnTo>
                <a:lnTo>
                  <a:pt x="0" y="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5798364" y="3155925"/>
            <a:ext cx="52642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800" b="1" cap="all" dirty="0" err="1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Mysql</a:t>
            </a:r>
            <a:r>
              <a:rPr lang="ko-KR" altLang="en-US" sz="2800" b="1" cap="all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과 </a:t>
            </a:r>
            <a:r>
              <a:rPr lang="en-US" altLang="ko-KR" sz="2800" b="1" cap="all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python </a:t>
            </a:r>
            <a:r>
              <a:rPr lang="ko-KR" altLang="en-US" sz="2800" b="1" cap="all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연동</a:t>
            </a:r>
            <a:endParaRPr lang="zh-CN" altLang="en-US" sz="2800" b="1" cap="all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798364" y="3597442"/>
            <a:ext cx="45509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취업 포트폴리오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5798364" y="4031590"/>
            <a:ext cx="48090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작정자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：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김경섭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2250778" y="2823611"/>
            <a:ext cx="3283061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11500" cap="all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2023</a:t>
            </a:r>
            <a:endParaRPr lang="zh-CN" altLang="en-US" sz="11500" cap="all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985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900"/>
                            </p:stCondLst>
                            <p:childTnLst>
                              <p:par>
                                <p:cTn id="4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연동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12800" y="648869"/>
            <a:ext cx="231117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 connect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241" y="1436968"/>
            <a:ext cx="2791215" cy="4191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925" y="3339143"/>
            <a:ext cx="2295845" cy="37152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141343" y="1263279"/>
            <a:ext cx="514273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연동 라이브러리인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‘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-connector-python’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을 설치한다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67" y="5193687"/>
            <a:ext cx="4944165" cy="80973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141343" y="3155574"/>
            <a:ext cx="5142737" cy="332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Mysql.connector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라이브러리를 불러온다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41343" y="5229224"/>
            <a:ext cx="514273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이때 인스턴스를 해주어야 하는데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host, user, password, DB, charset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속성을 입력해 주어야 한다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24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연동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12800" y="648869"/>
            <a:ext cx="231117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 connect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67" y="3190758"/>
            <a:ext cx="4944165" cy="80973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8895" y="1862567"/>
            <a:ext cx="514273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Host, user, password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가 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기억이나지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않으면 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커맨드 라인으로 확인이 가능하다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477047" y="2680221"/>
            <a:ext cx="2506316" cy="612892"/>
            <a:chOff x="5431395" y="2368916"/>
            <a:chExt cx="2376489" cy="581144"/>
          </a:xfrm>
          <a:solidFill>
            <a:schemeClr val="accent2"/>
          </a:solidFill>
        </p:grpSpPr>
        <p:cxnSp>
          <p:nvCxnSpPr>
            <p:cNvPr id="11" name="Straight Connector 10"/>
            <p:cNvCxnSpPr/>
            <p:nvPr/>
          </p:nvCxnSpPr>
          <p:spPr bwMode="auto">
            <a:xfrm flipV="1">
              <a:off x="5431395" y="2573456"/>
              <a:ext cx="403756" cy="376604"/>
            </a:xfrm>
            <a:prstGeom prst="line">
              <a:avLst/>
            </a:prstGeom>
            <a:grpFill/>
            <a:ln w="254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022960" y="2463861"/>
              <a:ext cx="1599407" cy="0"/>
            </a:xfrm>
            <a:prstGeom prst="line">
              <a:avLst/>
            </a:prstGeom>
            <a:grpFill/>
            <a:ln w="254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" name="Group 12"/>
            <p:cNvGrpSpPr/>
            <p:nvPr/>
          </p:nvGrpSpPr>
          <p:grpSpPr>
            <a:xfrm flipV="1">
              <a:off x="5828053" y="2384381"/>
              <a:ext cx="194907" cy="194907"/>
              <a:chOff x="6511702" y="5419514"/>
              <a:chExt cx="194907" cy="194907"/>
            </a:xfrm>
            <a:grpFill/>
          </p:grpSpPr>
          <p:sp>
            <p:nvSpPr>
              <p:cNvPr id="18" name="Freeform 21"/>
              <p:cNvSpPr>
                <a:spLocks noEditPoints="1"/>
              </p:cNvSpPr>
              <p:nvPr/>
            </p:nvSpPr>
            <p:spPr bwMode="auto">
              <a:xfrm flipH="1" flipV="1">
                <a:off x="6542960" y="5449214"/>
                <a:ext cx="134229" cy="135507"/>
              </a:xfrm>
              <a:custGeom>
                <a:avLst/>
                <a:gdLst>
                  <a:gd name="T0" fmla="*/ 25 w 50"/>
                  <a:gd name="T1" fmla="*/ 50 h 50"/>
                  <a:gd name="T2" fmla="*/ 0 w 50"/>
                  <a:gd name="T3" fmla="*/ 25 h 50"/>
                  <a:gd name="T4" fmla="*/ 25 w 50"/>
                  <a:gd name="T5" fmla="*/ 0 h 50"/>
                  <a:gd name="T6" fmla="*/ 50 w 50"/>
                  <a:gd name="T7" fmla="*/ 25 h 50"/>
                  <a:gd name="T8" fmla="*/ 25 w 50"/>
                  <a:gd name="T9" fmla="*/ 50 h 50"/>
                  <a:gd name="T10" fmla="*/ 25 w 50"/>
                  <a:gd name="T11" fmla="*/ 12 h 50"/>
                  <a:gd name="T12" fmla="*/ 12 w 50"/>
                  <a:gd name="T13" fmla="*/ 25 h 50"/>
                  <a:gd name="T14" fmla="*/ 25 w 50"/>
                  <a:gd name="T15" fmla="*/ 38 h 50"/>
                  <a:gd name="T16" fmla="*/ 38 w 50"/>
                  <a:gd name="T17" fmla="*/ 25 h 50"/>
                  <a:gd name="T18" fmla="*/ 25 w 50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 flipH="1" flipV="1">
                <a:off x="6511702" y="5419514"/>
                <a:ext cx="194907" cy="1949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4 h 72"/>
                  <a:gd name="T12" fmla="*/ 4 w 72"/>
                  <a:gd name="T13" fmla="*/ 36 h 72"/>
                  <a:gd name="T14" fmla="*/ 36 w 72"/>
                  <a:gd name="T15" fmla="*/ 68 h 72"/>
                  <a:gd name="T16" fmla="*/ 68 w 72"/>
                  <a:gd name="T17" fmla="*/ 36 h 72"/>
                  <a:gd name="T18" fmla="*/ 36 w 72"/>
                  <a:gd name="T19" fmla="*/ 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V="1">
              <a:off x="7612977" y="2368916"/>
              <a:ext cx="194907" cy="194907"/>
              <a:chOff x="6511702" y="5419514"/>
              <a:chExt cx="194907" cy="194907"/>
            </a:xfrm>
            <a:grpFill/>
          </p:grpSpPr>
          <p:sp>
            <p:nvSpPr>
              <p:cNvPr id="15" name="Freeform 21"/>
              <p:cNvSpPr>
                <a:spLocks noEditPoints="1"/>
              </p:cNvSpPr>
              <p:nvPr/>
            </p:nvSpPr>
            <p:spPr bwMode="auto">
              <a:xfrm flipH="1" flipV="1">
                <a:off x="6542960" y="5449214"/>
                <a:ext cx="134229" cy="135507"/>
              </a:xfrm>
              <a:custGeom>
                <a:avLst/>
                <a:gdLst>
                  <a:gd name="T0" fmla="*/ 25 w 50"/>
                  <a:gd name="T1" fmla="*/ 50 h 50"/>
                  <a:gd name="T2" fmla="*/ 0 w 50"/>
                  <a:gd name="T3" fmla="*/ 25 h 50"/>
                  <a:gd name="T4" fmla="*/ 25 w 50"/>
                  <a:gd name="T5" fmla="*/ 0 h 50"/>
                  <a:gd name="T6" fmla="*/ 50 w 50"/>
                  <a:gd name="T7" fmla="*/ 25 h 50"/>
                  <a:gd name="T8" fmla="*/ 25 w 50"/>
                  <a:gd name="T9" fmla="*/ 50 h 50"/>
                  <a:gd name="T10" fmla="*/ 25 w 50"/>
                  <a:gd name="T11" fmla="*/ 12 h 50"/>
                  <a:gd name="T12" fmla="*/ 12 w 50"/>
                  <a:gd name="T13" fmla="*/ 25 h 50"/>
                  <a:gd name="T14" fmla="*/ 25 w 50"/>
                  <a:gd name="T15" fmla="*/ 38 h 50"/>
                  <a:gd name="T16" fmla="*/ 38 w 50"/>
                  <a:gd name="T17" fmla="*/ 25 h 50"/>
                  <a:gd name="T18" fmla="*/ 25 w 50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 flipH="1" flipV="1">
                <a:off x="6511702" y="5419514"/>
                <a:ext cx="194907" cy="1949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4 h 72"/>
                  <a:gd name="T12" fmla="*/ 4 w 72"/>
                  <a:gd name="T13" fmla="*/ 36 h 72"/>
                  <a:gd name="T14" fmla="*/ 36 w 72"/>
                  <a:gd name="T15" fmla="*/ 68 h 72"/>
                  <a:gd name="T16" fmla="*/ 68 w 72"/>
                  <a:gd name="T17" fmla="*/ 36 h 72"/>
                  <a:gd name="T18" fmla="*/ 36 w 72"/>
                  <a:gd name="T19" fmla="*/ 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0" name="Shape 2003"/>
          <p:cNvSpPr/>
          <p:nvPr/>
        </p:nvSpPr>
        <p:spPr>
          <a:xfrm flipV="1">
            <a:off x="-369573" y="1456644"/>
            <a:ext cx="1" cy="1952639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400000"/>
          </a:ln>
          <a:effectLst/>
        </p:spPr>
        <p:txBody>
          <a:bodyPr wrap="square" lIns="24108" tIns="24108" rIns="24108" bIns="24108" numCol="1" anchor="t">
            <a:noAutofit/>
          </a:bodyPr>
          <a:lstStyle/>
          <a:p>
            <a:pPr defTabSz="24108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33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Shape 2003"/>
          <p:cNvSpPr/>
          <p:nvPr/>
        </p:nvSpPr>
        <p:spPr>
          <a:xfrm flipV="1">
            <a:off x="5345759" y="1503345"/>
            <a:ext cx="1083616" cy="299786"/>
          </a:xfrm>
          <a:prstGeom prst="line">
            <a:avLst/>
          </a:prstGeom>
          <a:noFill/>
          <a:ln w="25400" cap="flat">
            <a:solidFill>
              <a:schemeClr val="bg1">
                <a:lumMod val="65000"/>
              </a:schemeClr>
            </a:solidFill>
            <a:prstDash val="solid"/>
            <a:miter lim="400000"/>
          </a:ln>
          <a:effectLst/>
        </p:spPr>
        <p:txBody>
          <a:bodyPr wrap="square" lIns="24108" tIns="24108" rIns="24108" bIns="24108" numCol="1" anchor="t">
            <a:noAutofit/>
          </a:bodyPr>
          <a:lstStyle/>
          <a:p>
            <a:pPr defTabSz="24108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33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391" y="181388"/>
            <a:ext cx="5224634" cy="1216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001969" y="1496949"/>
            <a:ext cx="514273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‘Select host, user,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aunthentication_string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from user;’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커맨드로 확인이 가능하다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grpSp>
        <p:nvGrpSpPr>
          <p:cNvPr id="23" name="Group 18"/>
          <p:cNvGrpSpPr/>
          <p:nvPr/>
        </p:nvGrpSpPr>
        <p:grpSpPr>
          <a:xfrm>
            <a:off x="4092601" y="3788217"/>
            <a:ext cx="2506316" cy="612892"/>
            <a:chOff x="5194765" y="4869597"/>
            <a:chExt cx="2376489" cy="581144"/>
          </a:xfrm>
          <a:solidFill>
            <a:schemeClr val="accent3"/>
          </a:solidFill>
        </p:grpSpPr>
        <p:cxnSp>
          <p:nvCxnSpPr>
            <p:cNvPr id="24" name="Straight Connector 19"/>
            <p:cNvCxnSpPr/>
            <p:nvPr/>
          </p:nvCxnSpPr>
          <p:spPr bwMode="auto">
            <a:xfrm>
              <a:off x="5194765" y="4869597"/>
              <a:ext cx="403756" cy="376604"/>
            </a:xfrm>
            <a:prstGeom prst="line">
              <a:avLst/>
            </a:prstGeom>
            <a:grpFill/>
            <a:ln w="2540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0"/>
            <p:cNvCxnSpPr/>
            <p:nvPr/>
          </p:nvCxnSpPr>
          <p:spPr bwMode="auto">
            <a:xfrm flipV="1">
              <a:off x="5786330" y="5355796"/>
              <a:ext cx="1599407" cy="0"/>
            </a:xfrm>
            <a:prstGeom prst="line">
              <a:avLst/>
            </a:prstGeom>
            <a:grpFill/>
            <a:ln w="2540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6" name="Group 21"/>
            <p:cNvGrpSpPr/>
            <p:nvPr/>
          </p:nvGrpSpPr>
          <p:grpSpPr>
            <a:xfrm>
              <a:off x="5591423" y="5240369"/>
              <a:ext cx="194907" cy="194907"/>
              <a:chOff x="6511702" y="5419514"/>
              <a:chExt cx="194907" cy="194907"/>
            </a:xfrm>
            <a:grpFill/>
          </p:grpSpPr>
          <p:sp>
            <p:nvSpPr>
              <p:cNvPr id="30" name="Freeform 21"/>
              <p:cNvSpPr>
                <a:spLocks noEditPoints="1"/>
              </p:cNvSpPr>
              <p:nvPr/>
            </p:nvSpPr>
            <p:spPr bwMode="auto">
              <a:xfrm flipH="1" flipV="1">
                <a:off x="6542960" y="5449214"/>
                <a:ext cx="134229" cy="135507"/>
              </a:xfrm>
              <a:custGeom>
                <a:avLst/>
                <a:gdLst>
                  <a:gd name="T0" fmla="*/ 25 w 50"/>
                  <a:gd name="T1" fmla="*/ 50 h 50"/>
                  <a:gd name="T2" fmla="*/ 0 w 50"/>
                  <a:gd name="T3" fmla="*/ 25 h 50"/>
                  <a:gd name="T4" fmla="*/ 25 w 50"/>
                  <a:gd name="T5" fmla="*/ 0 h 50"/>
                  <a:gd name="T6" fmla="*/ 50 w 50"/>
                  <a:gd name="T7" fmla="*/ 25 h 50"/>
                  <a:gd name="T8" fmla="*/ 25 w 50"/>
                  <a:gd name="T9" fmla="*/ 50 h 50"/>
                  <a:gd name="T10" fmla="*/ 25 w 50"/>
                  <a:gd name="T11" fmla="*/ 12 h 50"/>
                  <a:gd name="T12" fmla="*/ 12 w 50"/>
                  <a:gd name="T13" fmla="*/ 25 h 50"/>
                  <a:gd name="T14" fmla="*/ 25 w 50"/>
                  <a:gd name="T15" fmla="*/ 38 h 50"/>
                  <a:gd name="T16" fmla="*/ 38 w 50"/>
                  <a:gd name="T17" fmla="*/ 25 h 50"/>
                  <a:gd name="T18" fmla="*/ 25 w 50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22"/>
              <p:cNvSpPr>
                <a:spLocks noEditPoints="1"/>
              </p:cNvSpPr>
              <p:nvPr/>
            </p:nvSpPr>
            <p:spPr bwMode="auto">
              <a:xfrm flipH="1" flipV="1">
                <a:off x="6511702" y="5419514"/>
                <a:ext cx="194907" cy="1949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4 h 72"/>
                  <a:gd name="T12" fmla="*/ 4 w 72"/>
                  <a:gd name="T13" fmla="*/ 36 h 72"/>
                  <a:gd name="T14" fmla="*/ 36 w 72"/>
                  <a:gd name="T15" fmla="*/ 68 h 72"/>
                  <a:gd name="T16" fmla="*/ 68 w 72"/>
                  <a:gd name="T17" fmla="*/ 36 h 72"/>
                  <a:gd name="T18" fmla="*/ 36 w 72"/>
                  <a:gd name="T19" fmla="*/ 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7" name="Group 22"/>
            <p:cNvGrpSpPr/>
            <p:nvPr/>
          </p:nvGrpSpPr>
          <p:grpSpPr>
            <a:xfrm>
              <a:off x="7376347" y="5255834"/>
              <a:ext cx="194907" cy="194907"/>
              <a:chOff x="6511702" y="5419514"/>
              <a:chExt cx="194907" cy="194907"/>
            </a:xfrm>
            <a:grpFill/>
          </p:grpSpPr>
          <p:sp>
            <p:nvSpPr>
              <p:cNvPr id="28" name="Freeform 21"/>
              <p:cNvSpPr>
                <a:spLocks noEditPoints="1"/>
              </p:cNvSpPr>
              <p:nvPr/>
            </p:nvSpPr>
            <p:spPr bwMode="auto">
              <a:xfrm flipH="1" flipV="1">
                <a:off x="6542960" y="5449214"/>
                <a:ext cx="134229" cy="135507"/>
              </a:xfrm>
              <a:custGeom>
                <a:avLst/>
                <a:gdLst>
                  <a:gd name="T0" fmla="*/ 25 w 50"/>
                  <a:gd name="T1" fmla="*/ 50 h 50"/>
                  <a:gd name="T2" fmla="*/ 0 w 50"/>
                  <a:gd name="T3" fmla="*/ 25 h 50"/>
                  <a:gd name="T4" fmla="*/ 25 w 50"/>
                  <a:gd name="T5" fmla="*/ 0 h 50"/>
                  <a:gd name="T6" fmla="*/ 50 w 50"/>
                  <a:gd name="T7" fmla="*/ 25 h 50"/>
                  <a:gd name="T8" fmla="*/ 25 w 50"/>
                  <a:gd name="T9" fmla="*/ 50 h 50"/>
                  <a:gd name="T10" fmla="*/ 25 w 50"/>
                  <a:gd name="T11" fmla="*/ 12 h 50"/>
                  <a:gd name="T12" fmla="*/ 12 w 50"/>
                  <a:gd name="T13" fmla="*/ 25 h 50"/>
                  <a:gd name="T14" fmla="*/ 25 w 50"/>
                  <a:gd name="T15" fmla="*/ 38 h 50"/>
                  <a:gd name="T16" fmla="*/ 38 w 50"/>
                  <a:gd name="T17" fmla="*/ 25 h 50"/>
                  <a:gd name="T18" fmla="*/ 25 w 50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 flipH="1" flipV="1">
                <a:off x="6511702" y="5419514"/>
                <a:ext cx="194907" cy="1949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4 h 72"/>
                  <a:gd name="T12" fmla="*/ 4 w 72"/>
                  <a:gd name="T13" fmla="*/ 36 h 72"/>
                  <a:gd name="T14" fmla="*/ 36 w 72"/>
                  <a:gd name="T15" fmla="*/ 68 h 72"/>
                  <a:gd name="T16" fmla="*/ 68 w 72"/>
                  <a:gd name="T17" fmla="*/ 36 h 72"/>
                  <a:gd name="T18" fmla="*/ 36 w 72"/>
                  <a:gd name="T19" fmla="*/ 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cxnSp>
        <p:nvCxnSpPr>
          <p:cNvPr id="32" name="Straight Connector 20"/>
          <p:cNvCxnSpPr/>
          <p:nvPr/>
        </p:nvCxnSpPr>
        <p:spPr bwMode="auto">
          <a:xfrm>
            <a:off x="3675023" y="3788217"/>
            <a:ext cx="1386200" cy="0"/>
          </a:xfrm>
          <a:prstGeom prst="line">
            <a:avLst/>
          </a:prstGeom>
          <a:solidFill>
            <a:schemeClr val="accent3"/>
          </a:solidFill>
          <a:ln w="254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582" y="3094524"/>
            <a:ext cx="1876687" cy="18385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93362" y="5187259"/>
            <a:ext cx="514273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Db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에는 사용할 데이터베이스를 입력한다</a:t>
            </a:r>
            <a:endParaRPr lang="en-US" altLang="ko-KR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우리가 사용한 데이터베이스는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‘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classicmodels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’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데이터베이스이다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cxnSp>
        <p:nvCxnSpPr>
          <p:cNvPr id="36" name="Straight Connector 19"/>
          <p:cNvCxnSpPr/>
          <p:nvPr/>
        </p:nvCxnSpPr>
        <p:spPr bwMode="auto">
          <a:xfrm flipH="1">
            <a:off x="2415722" y="3939504"/>
            <a:ext cx="282441" cy="540917"/>
          </a:xfrm>
          <a:prstGeom prst="line">
            <a:avLst/>
          </a:prstGeom>
          <a:solidFill>
            <a:schemeClr val="accent3"/>
          </a:solidFill>
          <a:ln w="254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501761" y="4629327"/>
            <a:ext cx="514273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Charset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은 한글로 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표시할때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깨지지 않게 하기 위함이다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44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2" grpId="0"/>
      <p:bldP spid="35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연동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12800" y="648869"/>
            <a:ext cx="231117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 connect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03262" y="1788742"/>
            <a:ext cx="5142737" cy="332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Cursor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를 생성해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cur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에 인스턴스한다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861423" y="3949005"/>
            <a:ext cx="604867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이때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문을 그대로 가져와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변수에 할당한다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Execute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로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에 입력하고</a:t>
            </a:r>
            <a:endParaRPr lang="en-US" altLang="ko-KR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가져온 모든 데이터를 전부다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rows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에 할당한다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연결을 종료하고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rows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를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print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해보자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34" y="1825812"/>
            <a:ext cx="1428949" cy="39058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452712" y="1784344"/>
            <a:ext cx="432048" cy="432048"/>
            <a:chOff x="7891737" y="2283399"/>
            <a:chExt cx="755703" cy="755703"/>
          </a:xfrm>
        </p:grpSpPr>
        <p:sp>
          <p:nvSpPr>
            <p:cNvPr id="13" name="Oval 19"/>
            <p:cNvSpPr/>
            <p:nvPr/>
          </p:nvSpPr>
          <p:spPr>
            <a:xfrm>
              <a:off x="7891737" y="2283399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8111199" y="2469466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2"/>
          <p:cNvGrpSpPr/>
          <p:nvPr/>
        </p:nvGrpSpPr>
        <p:grpSpPr>
          <a:xfrm>
            <a:off x="452711" y="4471646"/>
            <a:ext cx="432048" cy="432048"/>
            <a:chOff x="7891737" y="2283399"/>
            <a:chExt cx="755703" cy="755703"/>
          </a:xfrm>
        </p:grpSpPr>
        <p:sp>
          <p:nvSpPr>
            <p:cNvPr id="17" name="Oval 19"/>
            <p:cNvSpPr/>
            <p:nvPr/>
          </p:nvSpPr>
          <p:spPr>
            <a:xfrm>
              <a:off x="7891737" y="2283399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25"/>
            <p:cNvSpPr>
              <a:spLocks noEditPoints="1"/>
            </p:cNvSpPr>
            <p:nvPr/>
          </p:nvSpPr>
          <p:spPr bwMode="auto">
            <a:xfrm>
              <a:off x="8111199" y="2469466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90" y="4030353"/>
            <a:ext cx="5630061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8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연동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12800" y="648869"/>
            <a:ext cx="231117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 connect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63452" y="4840461"/>
            <a:ext cx="514273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쿼리문으로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쓴 명령어가 그대로 실행되 출력되었다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Pandas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를 사용해 데이터프레임으로 만들어주자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855" y="1312069"/>
            <a:ext cx="9371932" cy="322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연동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12800" y="648869"/>
            <a:ext cx="231117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 connect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61423" y="3040261"/>
            <a:ext cx="514273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판다스를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불러와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rows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를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DataFrame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로 만들어 출력해보자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Csv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파일로 데이터 분석을 했을 때 처럼 데이터프레임을 출력이 된다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99" y="1456085"/>
            <a:ext cx="4763165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748853" y="2893282"/>
            <a:ext cx="11109897" cy="1417462"/>
            <a:chOff x="3536590" y="3256285"/>
            <a:chExt cx="5419547" cy="691455"/>
          </a:xfrm>
        </p:grpSpPr>
        <p:sp>
          <p:nvSpPr>
            <p:cNvPr id="8" name="MH_Other_1"/>
            <p:cNvSpPr/>
            <p:nvPr>
              <p:custDataLst>
                <p:tags r:id="rId7"/>
              </p:custDataLst>
            </p:nvPr>
          </p:nvSpPr>
          <p:spPr>
            <a:xfrm flipV="1">
              <a:off x="7616758" y="3840589"/>
              <a:ext cx="117196" cy="10715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2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8"/>
              </p:custDataLst>
            </p:nvPr>
          </p:nvSpPr>
          <p:spPr>
            <a:xfrm>
              <a:off x="7616758" y="3256285"/>
              <a:ext cx="117196" cy="10715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2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MH_Other_9"/>
            <p:cNvSpPr/>
            <p:nvPr>
              <p:custDataLst>
                <p:tags r:id="rId9"/>
              </p:custDataLst>
            </p:nvPr>
          </p:nvSpPr>
          <p:spPr>
            <a:xfrm>
              <a:off x="6732767" y="3256285"/>
              <a:ext cx="2223370" cy="691455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ECECEC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MH_SubTitle_1"/>
            <p:cNvSpPr/>
            <p:nvPr>
              <p:custDataLst>
                <p:tags r:id="rId10"/>
              </p:custDataLst>
            </p:nvPr>
          </p:nvSpPr>
          <p:spPr>
            <a:xfrm>
              <a:off x="3536590" y="3256285"/>
              <a:ext cx="4080167" cy="691455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10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5070452" y="3438343"/>
            <a:ext cx="920124" cy="649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1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2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46784" y="3267571"/>
            <a:ext cx="567463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ko-KR" altLang="en-US" sz="221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목차</a:t>
            </a:r>
            <a:endParaRPr lang="zh-CN" altLang="en-US" sz="221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62092" y="2790417"/>
            <a:ext cx="1442703" cy="1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012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219527" y="3218380"/>
            <a:ext cx="3686398" cy="5539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응용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219527" y="3795585"/>
            <a:ext cx="3686398" cy="221599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n-US" altLang="zh-CN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990801"/>
      </p:ext>
    </p:extLst>
  </p:cSld>
  <p:clrMapOvr>
    <a:masterClrMapping/>
  </p:clrMapOvr>
  <p:transition spd="slow" advTm="0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812800" y="151676"/>
            <a:ext cx="231117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응용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12800" y="648869"/>
            <a:ext cx="231117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Apply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02840" y="3409593"/>
            <a:ext cx="514273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World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데이터베이스의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country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테이블의 모든 컬럼을 출력해보자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83" y="2854871"/>
            <a:ext cx="5096586" cy="1848108"/>
          </a:xfrm>
          <a:prstGeom prst="rect">
            <a:avLst/>
          </a:prstGeom>
        </p:spPr>
      </p:pic>
      <p:grpSp>
        <p:nvGrpSpPr>
          <p:cNvPr id="7" name="Group 9"/>
          <p:cNvGrpSpPr/>
          <p:nvPr/>
        </p:nvGrpSpPr>
        <p:grpSpPr>
          <a:xfrm>
            <a:off x="1532831" y="2548425"/>
            <a:ext cx="2506316" cy="612892"/>
            <a:chOff x="5431395" y="2368916"/>
            <a:chExt cx="2376489" cy="581144"/>
          </a:xfrm>
          <a:solidFill>
            <a:schemeClr val="accent2"/>
          </a:solidFill>
        </p:grpSpPr>
        <p:cxnSp>
          <p:nvCxnSpPr>
            <p:cNvPr id="8" name="Straight Connector 10"/>
            <p:cNvCxnSpPr/>
            <p:nvPr/>
          </p:nvCxnSpPr>
          <p:spPr bwMode="auto">
            <a:xfrm flipV="1">
              <a:off x="5431395" y="2573456"/>
              <a:ext cx="403756" cy="376604"/>
            </a:xfrm>
            <a:prstGeom prst="line">
              <a:avLst/>
            </a:prstGeom>
            <a:grpFill/>
            <a:ln w="254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11"/>
            <p:cNvCxnSpPr/>
            <p:nvPr/>
          </p:nvCxnSpPr>
          <p:spPr bwMode="auto">
            <a:xfrm>
              <a:off x="6022960" y="2463861"/>
              <a:ext cx="1599407" cy="0"/>
            </a:xfrm>
            <a:prstGeom prst="line">
              <a:avLst/>
            </a:prstGeom>
            <a:grpFill/>
            <a:ln w="254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" name="Group 12"/>
            <p:cNvGrpSpPr/>
            <p:nvPr/>
          </p:nvGrpSpPr>
          <p:grpSpPr>
            <a:xfrm flipV="1">
              <a:off x="5828053" y="2384381"/>
              <a:ext cx="194907" cy="194907"/>
              <a:chOff x="6511702" y="5419514"/>
              <a:chExt cx="194907" cy="194907"/>
            </a:xfrm>
            <a:grpFill/>
          </p:grpSpPr>
          <p:sp>
            <p:nvSpPr>
              <p:cNvPr id="14" name="Freeform 21"/>
              <p:cNvSpPr>
                <a:spLocks noEditPoints="1"/>
              </p:cNvSpPr>
              <p:nvPr/>
            </p:nvSpPr>
            <p:spPr bwMode="auto">
              <a:xfrm flipH="1" flipV="1">
                <a:off x="6542960" y="5449214"/>
                <a:ext cx="134229" cy="135507"/>
              </a:xfrm>
              <a:custGeom>
                <a:avLst/>
                <a:gdLst>
                  <a:gd name="T0" fmla="*/ 25 w 50"/>
                  <a:gd name="T1" fmla="*/ 50 h 50"/>
                  <a:gd name="T2" fmla="*/ 0 w 50"/>
                  <a:gd name="T3" fmla="*/ 25 h 50"/>
                  <a:gd name="T4" fmla="*/ 25 w 50"/>
                  <a:gd name="T5" fmla="*/ 0 h 50"/>
                  <a:gd name="T6" fmla="*/ 50 w 50"/>
                  <a:gd name="T7" fmla="*/ 25 h 50"/>
                  <a:gd name="T8" fmla="*/ 25 w 50"/>
                  <a:gd name="T9" fmla="*/ 50 h 50"/>
                  <a:gd name="T10" fmla="*/ 25 w 50"/>
                  <a:gd name="T11" fmla="*/ 12 h 50"/>
                  <a:gd name="T12" fmla="*/ 12 w 50"/>
                  <a:gd name="T13" fmla="*/ 25 h 50"/>
                  <a:gd name="T14" fmla="*/ 25 w 50"/>
                  <a:gd name="T15" fmla="*/ 38 h 50"/>
                  <a:gd name="T16" fmla="*/ 38 w 50"/>
                  <a:gd name="T17" fmla="*/ 25 h 50"/>
                  <a:gd name="T18" fmla="*/ 25 w 50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22"/>
              <p:cNvSpPr>
                <a:spLocks noEditPoints="1"/>
              </p:cNvSpPr>
              <p:nvPr/>
            </p:nvSpPr>
            <p:spPr bwMode="auto">
              <a:xfrm flipH="1" flipV="1">
                <a:off x="6511702" y="5419514"/>
                <a:ext cx="194907" cy="1949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4 h 72"/>
                  <a:gd name="T12" fmla="*/ 4 w 72"/>
                  <a:gd name="T13" fmla="*/ 36 h 72"/>
                  <a:gd name="T14" fmla="*/ 36 w 72"/>
                  <a:gd name="T15" fmla="*/ 68 h 72"/>
                  <a:gd name="T16" fmla="*/ 68 w 72"/>
                  <a:gd name="T17" fmla="*/ 36 h 72"/>
                  <a:gd name="T18" fmla="*/ 36 w 72"/>
                  <a:gd name="T19" fmla="*/ 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3"/>
            <p:cNvGrpSpPr/>
            <p:nvPr/>
          </p:nvGrpSpPr>
          <p:grpSpPr>
            <a:xfrm flipV="1">
              <a:off x="7612977" y="2368916"/>
              <a:ext cx="194907" cy="194907"/>
              <a:chOff x="6511702" y="5419514"/>
              <a:chExt cx="194907" cy="194907"/>
            </a:xfrm>
            <a:grpFill/>
          </p:grpSpPr>
          <p:sp>
            <p:nvSpPr>
              <p:cNvPr id="12" name="Freeform 21"/>
              <p:cNvSpPr>
                <a:spLocks noEditPoints="1"/>
              </p:cNvSpPr>
              <p:nvPr/>
            </p:nvSpPr>
            <p:spPr bwMode="auto">
              <a:xfrm flipH="1" flipV="1">
                <a:off x="6542960" y="5449214"/>
                <a:ext cx="134229" cy="135507"/>
              </a:xfrm>
              <a:custGeom>
                <a:avLst/>
                <a:gdLst>
                  <a:gd name="T0" fmla="*/ 25 w 50"/>
                  <a:gd name="T1" fmla="*/ 50 h 50"/>
                  <a:gd name="T2" fmla="*/ 0 w 50"/>
                  <a:gd name="T3" fmla="*/ 25 h 50"/>
                  <a:gd name="T4" fmla="*/ 25 w 50"/>
                  <a:gd name="T5" fmla="*/ 0 h 50"/>
                  <a:gd name="T6" fmla="*/ 50 w 50"/>
                  <a:gd name="T7" fmla="*/ 25 h 50"/>
                  <a:gd name="T8" fmla="*/ 25 w 50"/>
                  <a:gd name="T9" fmla="*/ 50 h 50"/>
                  <a:gd name="T10" fmla="*/ 25 w 50"/>
                  <a:gd name="T11" fmla="*/ 12 h 50"/>
                  <a:gd name="T12" fmla="*/ 12 w 50"/>
                  <a:gd name="T13" fmla="*/ 25 h 50"/>
                  <a:gd name="T14" fmla="*/ 25 w 50"/>
                  <a:gd name="T15" fmla="*/ 38 h 50"/>
                  <a:gd name="T16" fmla="*/ 38 w 50"/>
                  <a:gd name="T17" fmla="*/ 25 h 50"/>
                  <a:gd name="T18" fmla="*/ 25 w 50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22"/>
              <p:cNvSpPr>
                <a:spLocks noEditPoints="1"/>
              </p:cNvSpPr>
              <p:nvPr/>
            </p:nvSpPr>
            <p:spPr bwMode="auto">
              <a:xfrm flipH="1" flipV="1">
                <a:off x="6511702" y="5419514"/>
                <a:ext cx="194907" cy="1949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4 h 72"/>
                  <a:gd name="T12" fmla="*/ 4 w 72"/>
                  <a:gd name="T13" fmla="*/ 36 h 72"/>
                  <a:gd name="T14" fmla="*/ 36 w 72"/>
                  <a:gd name="T15" fmla="*/ 68 h 72"/>
                  <a:gd name="T16" fmla="*/ 68 w 72"/>
                  <a:gd name="T17" fmla="*/ 36 h 72"/>
                  <a:gd name="T18" fmla="*/ 36 w 72"/>
                  <a:gd name="T19" fmla="*/ 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958644" y="991603"/>
            <a:ext cx="514273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 world;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로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world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데이터베이스를 선택한다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Show tables;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로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world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데이터베이스에 있는 테이블들을 살펴보자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963" y="807759"/>
            <a:ext cx="1872208" cy="1171814"/>
          </a:xfrm>
          <a:prstGeom prst="rect">
            <a:avLst/>
          </a:prstGeom>
        </p:spPr>
      </p:pic>
      <p:cxnSp>
        <p:nvCxnSpPr>
          <p:cNvPr id="18" name="Straight Connector 11"/>
          <p:cNvCxnSpPr/>
          <p:nvPr/>
        </p:nvCxnSpPr>
        <p:spPr bwMode="auto">
          <a:xfrm>
            <a:off x="6429375" y="2104157"/>
            <a:ext cx="4423086" cy="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8874209" y="756591"/>
            <a:ext cx="316835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City, country,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countrylanguage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테이블이 확인되었다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cxnSp>
        <p:nvCxnSpPr>
          <p:cNvPr id="22" name="Straight Connector 11"/>
          <p:cNvCxnSpPr/>
          <p:nvPr/>
        </p:nvCxnSpPr>
        <p:spPr bwMode="auto">
          <a:xfrm flipV="1">
            <a:off x="2179776" y="3822221"/>
            <a:ext cx="3896958" cy="10129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eform 21"/>
          <p:cNvSpPr>
            <a:spLocks noEditPoints="1"/>
          </p:cNvSpPr>
          <p:nvPr/>
        </p:nvSpPr>
        <p:spPr bwMode="auto">
          <a:xfrm flipH="1">
            <a:off x="6105309" y="3759199"/>
            <a:ext cx="141562" cy="142910"/>
          </a:xfrm>
          <a:custGeom>
            <a:avLst/>
            <a:gdLst>
              <a:gd name="T0" fmla="*/ 25 w 50"/>
              <a:gd name="T1" fmla="*/ 50 h 50"/>
              <a:gd name="T2" fmla="*/ 0 w 50"/>
              <a:gd name="T3" fmla="*/ 25 h 50"/>
              <a:gd name="T4" fmla="*/ 25 w 50"/>
              <a:gd name="T5" fmla="*/ 0 h 50"/>
              <a:gd name="T6" fmla="*/ 50 w 50"/>
              <a:gd name="T7" fmla="*/ 25 h 50"/>
              <a:gd name="T8" fmla="*/ 25 w 50"/>
              <a:gd name="T9" fmla="*/ 50 h 50"/>
              <a:gd name="T10" fmla="*/ 25 w 50"/>
              <a:gd name="T11" fmla="*/ 12 h 50"/>
              <a:gd name="T12" fmla="*/ 12 w 50"/>
              <a:gd name="T13" fmla="*/ 25 h 50"/>
              <a:gd name="T14" fmla="*/ 25 w 50"/>
              <a:gd name="T15" fmla="*/ 38 h 50"/>
              <a:gd name="T16" fmla="*/ 38 w 50"/>
              <a:gd name="T17" fmla="*/ 25 h 50"/>
              <a:gd name="T18" fmla="*/ 25 w 50"/>
              <a:gd name="T19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50">
                <a:moveTo>
                  <a:pt x="25" y="50"/>
                </a:moveTo>
                <a:cubicBezTo>
                  <a:pt x="11" y="50"/>
                  <a:pt x="0" y="39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9" y="0"/>
                  <a:pt x="50" y="11"/>
                  <a:pt x="50" y="25"/>
                </a:cubicBezTo>
                <a:cubicBezTo>
                  <a:pt x="50" y="39"/>
                  <a:pt x="39" y="50"/>
                  <a:pt x="25" y="50"/>
                </a:cubicBezTo>
                <a:close/>
                <a:moveTo>
                  <a:pt x="25" y="12"/>
                </a:moveTo>
                <a:cubicBezTo>
                  <a:pt x="18" y="12"/>
                  <a:pt x="12" y="18"/>
                  <a:pt x="12" y="25"/>
                </a:cubicBezTo>
                <a:cubicBezTo>
                  <a:pt x="12" y="32"/>
                  <a:pt x="18" y="38"/>
                  <a:pt x="25" y="38"/>
                </a:cubicBezTo>
                <a:cubicBezTo>
                  <a:pt x="32" y="38"/>
                  <a:pt x="38" y="32"/>
                  <a:pt x="38" y="25"/>
                </a:cubicBezTo>
                <a:cubicBezTo>
                  <a:pt x="38" y="18"/>
                  <a:pt x="32" y="12"/>
                  <a:pt x="25" y="12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1158" y="4543523"/>
            <a:ext cx="9892779" cy="2237806"/>
          </a:xfrm>
          <a:prstGeom prst="rect">
            <a:avLst/>
          </a:prstGeom>
        </p:spPr>
      </p:pic>
      <p:cxnSp>
        <p:nvCxnSpPr>
          <p:cNvPr id="28" name="Straight Connector 11"/>
          <p:cNvCxnSpPr/>
          <p:nvPr/>
        </p:nvCxnSpPr>
        <p:spPr bwMode="auto">
          <a:xfrm flipH="1">
            <a:off x="8640918" y="4178750"/>
            <a:ext cx="83453" cy="301671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06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응용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12800" y="648869"/>
            <a:ext cx="231117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Apply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83" y="2854871"/>
            <a:ext cx="5096586" cy="1848108"/>
          </a:xfrm>
          <a:prstGeom prst="rect">
            <a:avLst/>
          </a:prstGeom>
        </p:spPr>
      </p:pic>
      <p:grpSp>
        <p:nvGrpSpPr>
          <p:cNvPr id="24" name="Group 9"/>
          <p:cNvGrpSpPr/>
          <p:nvPr/>
        </p:nvGrpSpPr>
        <p:grpSpPr>
          <a:xfrm>
            <a:off x="4917207" y="3472479"/>
            <a:ext cx="2506316" cy="612892"/>
            <a:chOff x="5431395" y="2368916"/>
            <a:chExt cx="2376489" cy="581144"/>
          </a:xfrm>
          <a:solidFill>
            <a:schemeClr val="accent2"/>
          </a:solidFill>
        </p:grpSpPr>
        <p:cxnSp>
          <p:nvCxnSpPr>
            <p:cNvPr id="25" name="Straight Connector 10"/>
            <p:cNvCxnSpPr/>
            <p:nvPr/>
          </p:nvCxnSpPr>
          <p:spPr bwMode="auto">
            <a:xfrm flipV="1">
              <a:off x="5431395" y="2573456"/>
              <a:ext cx="403756" cy="376604"/>
            </a:xfrm>
            <a:prstGeom prst="line">
              <a:avLst/>
            </a:prstGeom>
            <a:grpFill/>
            <a:ln w="254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11"/>
            <p:cNvCxnSpPr/>
            <p:nvPr/>
          </p:nvCxnSpPr>
          <p:spPr bwMode="auto">
            <a:xfrm>
              <a:off x="6022960" y="2463861"/>
              <a:ext cx="1599407" cy="0"/>
            </a:xfrm>
            <a:prstGeom prst="line">
              <a:avLst/>
            </a:prstGeom>
            <a:grpFill/>
            <a:ln w="254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" name="Group 12"/>
            <p:cNvGrpSpPr/>
            <p:nvPr/>
          </p:nvGrpSpPr>
          <p:grpSpPr>
            <a:xfrm flipV="1">
              <a:off x="5828053" y="2384381"/>
              <a:ext cx="194907" cy="194907"/>
              <a:chOff x="6511702" y="5419514"/>
              <a:chExt cx="194907" cy="194907"/>
            </a:xfrm>
            <a:grpFill/>
          </p:grpSpPr>
          <p:sp>
            <p:nvSpPr>
              <p:cNvPr id="32" name="Freeform 21"/>
              <p:cNvSpPr>
                <a:spLocks noEditPoints="1"/>
              </p:cNvSpPr>
              <p:nvPr/>
            </p:nvSpPr>
            <p:spPr bwMode="auto">
              <a:xfrm flipH="1" flipV="1">
                <a:off x="6542960" y="5449214"/>
                <a:ext cx="134229" cy="135507"/>
              </a:xfrm>
              <a:custGeom>
                <a:avLst/>
                <a:gdLst>
                  <a:gd name="T0" fmla="*/ 25 w 50"/>
                  <a:gd name="T1" fmla="*/ 50 h 50"/>
                  <a:gd name="T2" fmla="*/ 0 w 50"/>
                  <a:gd name="T3" fmla="*/ 25 h 50"/>
                  <a:gd name="T4" fmla="*/ 25 w 50"/>
                  <a:gd name="T5" fmla="*/ 0 h 50"/>
                  <a:gd name="T6" fmla="*/ 50 w 50"/>
                  <a:gd name="T7" fmla="*/ 25 h 50"/>
                  <a:gd name="T8" fmla="*/ 25 w 50"/>
                  <a:gd name="T9" fmla="*/ 50 h 50"/>
                  <a:gd name="T10" fmla="*/ 25 w 50"/>
                  <a:gd name="T11" fmla="*/ 12 h 50"/>
                  <a:gd name="T12" fmla="*/ 12 w 50"/>
                  <a:gd name="T13" fmla="*/ 25 h 50"/>
                  <a:gd name="T14" fmla="*/ 25 w 50"/>
                  <a:gd name="T15" fmla="*/ 38 h 50"/>
                  <a:gd name="T16" fmla="*/ 38 w 50"/>
                  <a:gd name="T17" fmla="*/ 25 h 50"/>
                  <a:gd name="T18" fmla="*/ 25 w 50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22"/>
              <p:cNvSpPr>
                <a:spLocks noEditPoints="1"/>
              </p:cNvSpPr>
              <p:nvPr/>
            </p:nvSpPr>
            <p:spPr bwMode="auto">
              <a:xfrm flipH="1" flipV="1">
                <a:off x="6511702" y="5419514"/>
                <a:ext cx="194907" cy="1949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4 h 72"/>
                  <a:gd name="T12" fmla="*/ 4 w 72"/>
                  <a:gd name="T13" fmla="*/ 36 h 72"/>
                  <a:gd name="T14" fmla="*/ 36 w 72"/>
                  <a:gd name="T15" fmla="*/ 68 h 72"/>
                  <a:gd name="T16" fmla="*/ 68 w 72"/>
                  <a:gd name="T17" fmla="*/ 36 h 72"/>
                  <a:gd name="T18" fmla="*/ 36 w 72"/>
                  <a:gd name="T19" fmla="*/ 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Group 13"/>
            <p:cNvGrpSpPr/>
            <p:nvPr/>
          </p:nvGrpSpPr>
          <p:grpSpPr>
            <a:xfrm flipV="1">
              <a:off x="7612977" y="2368916"/>
              <a:ext cx="194907" cy="194907"/>
              <a:chOff x="6511702" y="5419514"/>
              <a:chExt cx="194907" cy="194907"/>
            </a:xfrm>
            <a:grpFill/>
          </p:grpSpPr>
          <p:sp>
            <p:nvSpPr>
              <p:cNvPr id="30" name="Freeform 21"/>
              <p:cNvSpPr>
                <a:spLocks noEditPoints="1"/>
              </p:cNvSpPr>
              <p:nvPr/>
            </p:nvSpPr>
            <p:spPr bwMode="auto">
              <a:xfrm flipH="1" flipV="1">
                <a:off x="6542960" y="5449214"/>
                <a:ext cx="134229" cy="135507"/>
              </a:xfrm>
              <a:custGeom>
                <a:avLst/>
                <a:gdLst>
                  <a:gd name="T0" fmla="*/ 25 w 50"/>
                  <a:gd name="T1" fmla="*/ 50 h 50"/>
                  <a:gd name="T2" fmla="*/ 0 w 50"/>
                  <a:gd name="T3" fmla="*/ 25 h 50"/>
                  <a:gd name="T4" fmla="*/ 25 w 50"/>
                  <a:gd name="T5" fmla="*/ 0 h 50"/>
                  <a:gd name="T6" fmla="*/ 50 w 50"/>
                  <a:gd name="T7" fmla="*/ 25 h 50"/>
                  <a:gd name="T8" fmla="*/ 25 w 50"/>
                  <a:gd name="T9" fmla="*/ 50 h 50"/>
                  <a:gd name="T10" fmla="*/ 25 w 50"/>
                  <a:gd name="T11" fmla="*/ 12 h 50"/>
                  <a:gd name="T12" fmla="*/ 12 w 50"/>
                  <a:gd name="T13" fmla="*/ 25 h 50"/>
                  <a:gd name="T14" fmla="*/ 25 w 50"/>
                  <a:gd name="T15" fmla="*/ 38 h 50"/>
                  <a:gd name="T16" fmla="*/ 38 w 50"/>
                  <a:gd name="T17" fmla="*/ 25 h 50"/>
                  <a:gd name="T18" fmla="*/ 25 w 50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22"/>
              <p:cNvSpPr>
                <a:spLocks noEditPoints="1"/>
              </p:cNvSpPr>
              <p:nvPr/>
            </p:nvSpPr>
            <p:spPr bwMode="auto">
              <a:xfrm flipH="1" flipV="1">
                <a:off x="6511702" y="5419514"/>
                <a:ext cx="194907" cy="1949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4 h 72"/>
                  <a:gd name="T12" fmla="*/ 4 w 72"/>
                  <a:gd name="T13" fmla="*/ 36 h 72"/>
                  <a:gd name="T14" fmla="*/ 36 w 72"/>
                  <a:gd name="T15" fmla="*/ 68 h 72"/>
                  <a:gd name="T16" fmla="*/ 68 w 72"/>
                  <a:gd name="T17" fmla="*/ 36 h 72"/>
                  <a:gd name="T18" fmla="*/ 36 w 72"/>
                  <a:gd name="T19" fmla="*/ 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239" y="670802"/>
            <a:ext cx="6109464" cy="270197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200091" y="3823621"/>
            <a:ext cx="514273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그 중 원하는 컬럼의 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컬럼명만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입력하여 따로 출력해 보자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위에 나온 데이터베이스를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이랑 연동해보자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591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응용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12800" y="648869"/>
            <a:ext cx="231117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Apply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33631" y="1051830"/>
            <a:ext cx="316835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정상적으로 출력이 된다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Pandas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의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columns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를 이용해 각 컬럼의 이름을 정해준다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분석 및 시각화를 시행할 데이터프레임이 완성 되었다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216372"/>
            <a:ext cx="7135221" cy="18004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27" y="3368907"/>
            <a:ext cx="7851814" cy="347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1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응용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12800" y="648869"/>
            <a:ext cx="231117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Apply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76847" y="4768453"/>
            <a:ext cx="9505056" cy="704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데이터 전처리에 필요한 라이브러리를 불러온다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데이터프레임의 여러 정보를 살펴본다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DE2CA7-1323-BFC0-EB8A-4FEAB1E2C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168053"/>
            <a:ext cx="2553056" cy="838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20DAA2-443C-7231-6476-3EF1727EB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071" y="1168053"/>
            <a:ext cx="3753374" cy="30579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A45AD0-978E-51CB-3131-90FDE2A85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583" y="1168053"/>
            <a:ext cx="1295581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4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H_Other_1"/>
          <p:cNvSpPr/>
          <p:nvPr>
            <p:custDataLst>
              <p:tags r:id="rId2"/>
            </p:custDataLst>
          </p:nvPr>
        </p:nvSpPr>
        <p:spPr>
          <a:xfrm flipV="1">
            <a:off x="7616758" y="2861250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/>
          <p:nvPr>
            <p:custDataLst>
              <p:tags r:id="rId3"/>
            </p:custDataLst>
          </p:nvPr>
        </p:nvSpPr>
        <p:spPr>
          <a:xfrm>
            <a:off x="7616758" y="2276946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MH_Other_3"/>
          <p:cNvSpPr/>
          <p:nvPr>
            <p:custDataLst>
              <p:tags r:id="rId4"/>
            </p:custDataLst>
          </p:nvPr>
        </p:nvSpPr>
        <p:spPr>
          <a:xfrm flipV="1">
            <a:off x="7616758" y="3838998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MH_Other_4"/>
          <p:cNvSpPr/>
          <p:nvPr>
            <p:custDataLst>
              <p:tags r:id="rId5"/>
            </p:custDataLst>
          </p:nvPr>
        </p:nvSpPr>
        <p:spPr>
          <a:xfrm>
            <a:off x="7616758" y="3254693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MH_Other_5"/>
          <p:cNvSpPr/>
          <p:nvPr>
            <p:custDataLst>
              <p:tags r:id="rId6"/>
            </p:custDataLst>
          </p:nvPr>
        </p:nvSpPr>
        <p:spPr>
          <a:xfrm flipV="1">
            <a:off x="7616758" y="4815070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6"/>
          <p:cNvSpPr/>
          <p:nvPr>
            <p:custDataLst>
              <p:tags r:id="rId7"/>
            </p:custDataLst>
          </p:nvPr>
        </p:nvSpPr>
        <p:spPr>
          <a:xfrm>
            <a:off x="7616758" y="4232440"/>
            <a:ext cx="117196" cy="10547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Other_7"/>
          <p:cNvSpPr/>
          <p:nvPr>
            <p:custDataLst>
              <p:tags r:id="rId8"/>
            </p:custDataLst>
          </p:nvPr>
        </p:nvSpPr>
        <p:spPr>
          <a:xfrm flipV="1">
            <a:off x="7616758" y="5792817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MH_Other_8"/>
          <p:cNvSpPr/>
          <p:nvPr>
            <p:custDataLst>
              <p:tags r:id="rId9"/>
            </p:custDataLst>
          </p:nvPr>
        </p:nvSpPr>
        <p:spPr>
          <a:xfrm>
            <a:off x="7616758" y="5208513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Other_9"/>
          <p:cNvSpPr/>
          <p:nvPr>
            <p:custDataLst>
              <p:tags r:id="rId10"/>
            </p:custDataLst>
          </p:nvPr>
        </p:nvSpPr>
        <p:spPr>
          <a:xfrm>
            <a:off x="6732767" y="2276946"/>
            <a:ext cx="2223370" cy="691455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10"/>
          <p:cNvSpPr/>
          <p:nvPr>
            <p:custDataLst>
              <p:tags r:id="rId11"/>
            </p:custDataLst>
          </p:nvPr>
        </p:nvSpPr>
        <p:spPr>
          <a:xfrm>
            <a:off x="6732767" y="3254693"/>
            <a:ext cx="2223370" cy="691455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11"/>
          <p:cNvSpPr/>
          <p:nvPr>
            <p:custDataLst>
              <p:tags r:id="rId12"/>
            </p:custDataLst>
          </p:nvPr>
        </p:nvSpPr>
        <p:spPr>
          <a:xfrm>
            <a:off x="6732767" y="4232439"/>
            <a:ext cx="2223370" cy="689781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12"/>
          <p:cNvSpPr/>
          <p:nvPr>
            <p:custDataLst>
              <p:tags r:id="rId13"/>
            </p:custDataLst>
          </p:nvPr>
        </p:nvSpPr>
        <p:spPr>
          <a:xfrm>
            <a:off x="6732767" y="5208514"/>
            <a:ext cx="2223370" cy="691454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MH_SubTitle_1"/>
          <p:cNvSpPr/>
          <p:nvPr>
            <p:custDataLst>
              <p:tags r:id="rId14"/>
            </p:custDataLst>
          </p:nvPr>
        </p:nvSpPr>
        <p:spPr>
          <a:xfrm>
            <a:off x="5634476" y="2276946"/>
            <a:ext cx="1982282" cy="691455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10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109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SubTitle_2"/>
          <p:cNvSpPr/>
          <p:nvPr>
            <p:custDataLst>
              <p:tags r:id="rId15"/>
            </p:custDataLst>
          </p:nvPr>
        </p:nvSpPr>
        <p:spPr>
          <a:xfrm>
            <a:off x="5634476" y="3254693"/>
            <a:ext cx="1982282" cy="691455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10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2109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SubTitle_3"/>
          <p:cNvSpPr/>
          <p:nvPr>
            <p:custDataLst>
              <p:tags r:id="rId16"/>
            </p:custDataLst>
          </p:nvPr>
        </p:nvSpPr>
        <p:spPr>
          <a:xfrm>
            <a:off x="5634476" y="4232439"/>
            <a:ext cx="1982282" cy="689781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10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109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SubTitle_4"/>
          <p:cNvSpPr/>
          <p:nvPr>
            <p:custDataLst>
              <p:tags r:id="rId17"/>
            </p:custDataLst>
          </p:nvPr>
        </p:nvSpPr>
        <p:spPr>
          <a:xfrm>
            <a:off x="5634476" y="5208514"/>
            <a:ext cx="1982282" cy="691454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10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2109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Entry_1"/>
          <p:cNvSpPr/>
          <p:nvPr>
            <p:custDataLst>
              <p:tags r:id="rId18"/>
            </p:custDataLst>
          </p:nvPr>
        </p:nvSpPr>
        <p:spPr>
          <a:xfrm>
            <a:off x="9059841" y="2322641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사용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19"/>
            </p:custDataLst>
          </p:nvPr>
        </p:nvSpPr>
        <p:spPr>
          <a:xfrm>
            <a:off x="9059841" y="3279064"/>
            <a:ext cx="2914150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연동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 connect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Entry_3"/>
          <p:cNvSpPr/>
          <p:nvPr>
            <p:custDataLst>
              <p:tags r:id="rId20"/>
            </p:custDataLst>
          </p:nvPr>
        </p:nvSpPr>
        <p:spPr>
          <a:xfrm>
            <a:off x="9059841" y="4235487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응용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Apply 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MH_Entry_4"/>
          <p:cNvSpPr/>
          <p:nvPr>
            <p:custDataLst>
              <p:tags r:id="rId21"/>
            </p:custDataLst>
          </p:nvPr>
        </p:nvSpPr>
        <p:spPr>
          <a:xfrm>
            <a:off x="9059841" y="5191911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MH_Others_1"/>
          <p:cNvSpPr txBox="1"/>
          <p:nvPr>
            <p:custDataLst>
              <p:tags r:id="rId22"/>
            </p:custDataLst>
          </p:nvPr>
        </p:nvSpPr>
        <p:spPr>
          <a:xfrm>
            <a:off x="1792962" y="2629961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목차</a:t>
            </a:r>
            <a:endParaRPr lang="zh-CN" altLang="en-US" sz="115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MH_Others_2"/>
          <p:cNvSpPr txBox="1"/>
          <p:nvPr>
            <p:custDataLst>
              <p:tags r:id="rId23"/>
            </p:custDataLst>
          </p:nvPr>
        </p:nvSpPr>
        <p:spPr>
          <a:xfrm>
            <a:off x="1682350" y="4486130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07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3" grpId="0"/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응용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12800" y="648869"/>
            <a:ext cx="231117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Apply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17407" y="2339565"/>
            <a:ext cx="4824536" cy="2553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World_di.info()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로 확인했을 때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gnp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와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gnpold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컬럼이 데이터 값이 문자열이었다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시각화하기 위하여 두 컬럼의 값을 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숫자형데이터로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바꿔주자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제대로 바뀌었는지 다시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world_df.info()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로 확인해주자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DEF8B2-689C-E901-AE16-9B892C74A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807" y="1882533"/>
            <a:ext cx="4286848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응용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12800" y="648869"/>
            <a:ext cx="231117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Apply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81899" y="4984477"/>
            <a:ext cx="9395947" cy="14434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기존의 데이터프레임에서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rank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라는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gnp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값에따른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순위를 매겨주었다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이때 같은 값을 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가질때는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동순위를 매겨주었다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Gnp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가 집계되지 않은 나라의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rank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값에는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numpy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로 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결측치를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넣어주었다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참고로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gnp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는 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국민총샌상량이다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277DF-B1FD-4EF1-5015-8998C5C7D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768" y="1096045"/>
            <a:ext cx="6306430" cy="638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B5D671-CD99-E2EA-F1B4-E7BBBDB6D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641" y="1832941"/>
            <a:ext cx="7171487" cy="28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응용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12800" y="648869"/>
            <a:ext cx="231117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Apply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53511" y="1672109"/>
            <a:ext cx="4190708" cy="1812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두가지 방법으로 대한민국의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gnp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순위를 찾아보았다</a:t>
            </a:r>
            <a:endParaRPr lang="en-US" altLang="ko-KR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대한민국의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gnp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순위는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16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위인것을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볼 수 있다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5C31A6-AE7D-4795-6E66-20AF2BAC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77" y="213231"/>
            <a:ext cx="6792273" cy="1352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0A6E35-8C42-342E-7C5D-D69A6C8FD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87" y="1565970"/>
            <a:ext cx="6687003" cy="52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4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응용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12800" y="648869"/>
            <a:ext cx="231117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Apply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00351" y="1312069"/>
            <a:ext cx="4190708" cy="21816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나라별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gnp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top20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위 까지의 데이터프레임을 시각화 하였다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역시 미국이 압도적으로 높은 것을 확인할 수 있다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개인적으로는 중국이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위 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일것이라고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생각했는데 아니네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…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BA4F1E-54BA-84BD-C565-9FA9531B5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312069"/>
            <a:ext cx="3877216" cy="1200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EE999F-A082-ABA0-007B-5B03474A9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11" y="2584010"/>
            <a:ext cx="5705690" cy="427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응용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12800" y="648869"/>
            <a:ext cx="231117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Apply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2799" y="4594050"/>
            <a:ext cx="9505007" cy="10740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모든 나라를 대륙별로 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그룹화한후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각 그룹별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gnp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순위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위만 집계해 보았다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Antarctica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는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gnp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가 집계가 안되어 있는데 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구글링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해보니 남극으로 나온다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그래프로도 만들어 보자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82988B-6AA3-8068-B4E4-C1C8997F7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168053"/>
            <a:ext cx="973590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2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응용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12800" y="648869"/>
            <a:ext cx="231117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Apply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38773" y="1427603"/>
            <a:ext cx="3907496" cy="21816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그래프를 보면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Heard Island and McDonald Islands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라는 처음보는 나라가 있다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‘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구글링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’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해보니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‘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허드맥도날드제도라는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’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무인도가 존재한다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732336-F3C3-D2E4-979C-792302C79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44" y="2663443"/>
            <a:ext cx="5582695" cy="4336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966E96-BF20-ED5E-47AA-C4BE05287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99" y="1427603"/>
            <a:ext cx="491558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응용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12800" y="648869"/>
            <a:ext cx="231117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Apply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93471" y="1312069"/>
            <a:ext cx="3907496" cy="1814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대륙별로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gnp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의 평균을 구하고 이를 시각화 해보자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북미가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gnp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평균수치가 제일 높고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그 뒤를 유럽과 아시아가 차지하고 있다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0FE93C-D2F3-964B-48A4-1F1084390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312069"/>
            <a:ext cx="5449060" cy="1133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66E978-83F0-8C46-BF42-CE174E82F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29" y="2732763"/>
            <a:ext cx="6224244" cy="41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응용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12800" y="648869"/>
            <a:ext cx="231117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Apply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93471" y="1312069"/>
            <a:ext cx="3907496" cy="2184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그럼 대한민국은 아시아 대륙 중 몇 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위을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기록하고 있을까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?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World_df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데이터프레임에서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‘continent’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값이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‘Asia’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인 행만 따로 뽑아내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world_df_asia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에 저장하자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2534DE-8633-A2DB-02C1-56B1E0FCE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312069"/>
            <a:ext cx="4296375" cy="6192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B61E17-6743-2D3F-2D9D-25681AA43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2393001"/>
            <a:ext cx="6049168" cy="395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7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응용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12800" y="648869"/>
            <a:ext cx="231117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Apply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37487" y="2693400"/>
            <a:ext cx="3907496" cy="32921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전체 나라별로 매겼던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rank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컬럼을 삭제하고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Asia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내에서 순위를 다시 매겨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‘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AsiaRank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’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라는 새 컬럼을 만들어 주자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왼쪽 데이터 프레임에서 대한민국은 아시아 대륙 중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위를 기록하고 있음을 확인할 수 있다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00F5F4-2524-B0C8-092E-0F4310EEC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600101"/>
            <a:ext cx="7373379" cy="7621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13BBF6-85A7-C850-F0FA-225220780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36" y="2605478"/>
            <a:ext cx="6263565" cy="433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971288" y="30395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54" y="5187510"/>
            <a:ext cx="9453357" cy="2045141"/>
          </a:xfrm>
          <a:custGeom>
            <a:avLst/>
            <a:gdLst>
              <a:gd name="T0" fmla="*/ 2 w 4183"/>
              <a:gd name="T1" fmla="*/ 0 h 904"/>
              <a:gd name="T2" fmla="*/ 4183 w 4183"/>
              <a:gd name="T3" fmla="*/ 902 h 904"/>
              <a:gd name="T4" fmla="*/ 0 w 4183"/>
              <a:gd name="T5" fmla="*/ 904 h 904"/>
              <a:gd name="T6" fmla="*/ 2 w 4183"/>
              <a:gd name="T7" fmla="*/ 0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83" h="904">
                <a:moveTo>
                  <a:pt x="2" y="0"/>
                </a:moveTo>
                <a:lnTo>
                  <a:pt x="4183" y="902"/>
                </a:lnTo>
                <a:lnTo>
                  <a:pt x="0" y="904"/>
                </a:lnTo>
                <a:lnTo>
                  <a:pt x="2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1"/>
            <a:ext cx="12858043" cy="2081338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0 h 920"/>
              <a:gd name="T4" fmla="*/ 5687 w 5687"/>
              <a:gd name="T5" fmla="*/ 9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0"/>
                </a:lnTo>
                <a:lnTo>
                  <a:pt x="5687" y="920"/>
                </a:lnTo>
                <a:lnTo>
                  <a:pt x="0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54" y="1"/>
            <a:ext cx="12858043" cy="2081338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920 h 920"/>
              <a:gd name="T4" fmla="*/ 0 w 5687"/>
              <a:gd name="T5" fmla="*/ 3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920"/>
                </a:lnTo>
                <a:lnTo>
                  <a:pt x="0" y="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234295" y="2846333"/>
            <a:ext cx="839016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Thank you </a:t>
            </a:r>
            <a:endParaRPr lang="zh-CN" altLang="en-US" sz="9600" b="1" cap="all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13965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748853" y="2893282"/>
            <a:ext cx="11109897" cy="1417462"/>
            <a:chOff x="3536590" y="3256285"/>
            <a:chExt cx="5419547" cy="691455"/>
          </a:xfrm>
        </p:grpSpPr>
        <p:sp>
          <p:nvSpPr>
            <p:cNvPr id="8" name="MH_Other_1"/>
            <p:cNvSpPr/>
            <p:nvPr>
              <p:custDataLst>
                <p:tags r:id="rId7"/>
              </p:custDataLst>
            </p:nvPr>
          </p:nvSpPr>
          <p:spPr>
            <a:xfrm flipV="1">
              <a:off x="7616758" y="3840589"/>
              <a:ext cx="117196" cy="10715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2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8"/>
              </p:custDataLst>
            </p:nvPr>
          </p:nvSpPr>
          <p:spPr>
            <a:xfrm>
              <a:off x="7616758" y="3256285"/>
              <a:ext cx="117196" cy="10715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2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MH_Other_9"/>
            <p:cNvSpPr/>
            <p:nvPr>
              <p:custDataLst>
                <p:tags r:id="rId9"/>
              </p:custDataLst>
            </p:nvPr>
          </p:nvSpPr>
          <p:spPr>
            <a:xfrm>
              <a:off x="6732767" y="3256285"/>
              <a:ext cx="2223370" cy="691455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ECECEC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MH_SubTitle_1"/>
            <p:cNvSpPr/>
            <p:nvPr>
              <p:custDataLst>
                <p:tags r:id="rId10"/>
              </p:custDataLst>
            </p:nvPr>
          </p:nvSpPr>
          <p:spPr>
            <a:xfrm>
              <a:off x="3536590" y="3256285"/>
              <a:ext cx="4080167" cy="691455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10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5070452" y="3438343"/>
            <a:ext cx="920124" cy="649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1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2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46783" y="3267571"/>
            <a:ext cx="567463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ko-KR" altLang="en-US" sz="221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목차</a:t>
            </a:r>
            <a:endParaRPr lang="zh-CN" altLang="en-US" sz="221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62092" y="2790417"/>
            <a:ext cx="1442703" cy="1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012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219527" y="3218380"/>
            <a:ext cx="3686398" cy="5539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kern="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en-US" altLang="zh-CN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ko-KR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사용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219527" y="3795585"/>
            <a:ext cx="3686398" cy="221599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n-US" altLang="zh-CN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 </a:t>
            </a:r>
            <a:r>
              <a:rPr lang="en-US" altLang="zh-CN" kern="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endParaRPr lang="en-US" altLang="zh-CN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5460702"/>
      </p:ext>
    </p:extLst>
  </p:cSld>
  <p:clrMapOvr>
    <a:masterClrMapping/>
  </p:clrMapOvr>
  <p:transition spd="slow" advTm="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316807" y="5272509"/>
            <a:ext cx="993710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GB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은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Command Line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과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Workbench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이렇게 두가지로 작업을 수행할 수 있다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GB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을 사용하여 데이터를 사용하는 데에는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Workbench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를 사용하고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python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과 연동할 때는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Command Line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을 사용해 보자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endParaRPr lang="en-GB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사용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TextBox 8"/>
          <p:cNvSpPr txBox="1"/>
          <p:nvPr/>
        </p:nvSpPr>
        <p:spPr>
          <a:xfrm>
            <a:off x="812800" y="6719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383" y="644118"/>
            <a:ext cx="5333951" cy="40186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50" y="1149672"/>
            <a:ext cx="5317338" cy="27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9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422542" y="4770942"/>
            <a:ext cx="514273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우선 데이터베이스를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파일로 다운받는다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endParaRPr lang="en-GB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사용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TextBox 8"/>
          <p:cNvSpPr txBox="1"/>
          <p:nvPr/>
        </p:nvSpPr>
        <p:spPr>
          <a:xfrm>
            <a:off x="812800" y="6719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데이터베이스 다운로드 및 적용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67" y="1268079"/>
            <a:ext cx="4464496" cy="26915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461" y="2824237"/>
            <a:ext cx="3486637" cy="200053"/>
          </a:xfrm>
          <a:prstGeom prst="rect">
            <a:avLst/>
          </a:prstGeom>
        </p:spPr>
      </p:pic>
      <p:sp>
        <p:nvSpPr>
          <p:cNvPr id="9" name="AutoShape 38"/>
          <p:cNvSpPr>
            <a:spLocks/>
          </p:cNvSpPr>
          <p:nvPr/>
        </p:nvSpPr>
        <p:spPr bwMode="auto">
          <a:xfrm>
            <a:off x="2896281" y="4388393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0" name="AutoShape 38"/>
          <p:cNvSpPr>
            <a:spLocks/>
          </p:cNvSpPr>
          <p:nvPr/>
        </p:nvSpPr>
        <p:spPr bwMode="auto">
          <a:xfrm>
            <a:off x="8850933" y="4388393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5319" y="4768453"/>
            <a:ext cx="6537603" cy="14429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커멘드라인에서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‘source C:\mysqlsampledatabase.sql;’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을 입력하고 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엔터</a:t>
            </a:r>
            <a:endParaRPr lang="en-US" altLang="ko-KR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여기서 위의 경로는 데이터베이스를 다운받은 경로이다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5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422542" y="4770942"/>
            <a:ext cx="514273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 Show databases;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를 입력해 데이터가 잘 들어갔음을 확인한다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endParaRPr lang="en-GB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사용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TextBox 8"/>
          <p:cNvSpPr txBox="1"/>
          <p:nvPr/>
        </p:nvSpPr>
        <p:spPr>
          <a:xfrm>
            <a:off x="812800" y="6719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데이터베이스 불러오기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AutoShape 38"/>
          <p:cNvSpPr>
            <a:spLocks/>
          </p:cNvSpPr>
          <p:nvPr/>
        </p:nvSpPr>
        <p:spPr bwMode="auto">
          <a:xfrm>
            <a:off x="2896281" y="4388393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0" name="AutoShape 38"/>
          <p:cNvSpPr>
            <a:spLocks/>
          </p:cNvSpPr>
          <p:nvPr/>
        </p:nvSpPr>
        <p:spPr bwMode="auto">
          <a:xfrm>
            <a:off x="8850933" y="4388393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5319" y="4768453"/>
            <a:ext cx="653760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workbenc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에 들어가 똑같이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show databases;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를 입력하고 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실해하면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현재 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사용가능한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databas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들이 출력된다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그중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classicmodels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라는 테이블을 사용해보자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10" y="1888133"/>
            <a:ext cx="2219635" cy="20576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335" y="339783"/>
            <a:ext cx="5137765" cy="38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422542" y="4770942"/>
            <a:ext cx="5142737" cy="10736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Classicmodels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데이터베이스 안에 있는 모든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table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을 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보기위해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show tables;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를 입력하고 </a:t>
            </a:r>
            <a:r>
              <a:rPr lang="ko-KR" altLang="en-US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엔터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83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사용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TextBox 8"/>
          <p:cNvSpPr txBox="1"/>
          <p:nvPr/>
        </p:nvSpPr>
        <p:spPr>
          <a:xfrm>
            <a:off x="812800" y="6719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데이터베이스 불러오기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AutoShape 38"/>
          <p:cNvSpPr>
            <a:spLocks/>
          </p:cNvSpPr>
          <p:nvPr/>
        </p:nvSpPr>
        <p:spPr bwMode="auto">
          <a:xfrm>
            <a:off x="2896281" y="4388393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0" name="AutoShape 38"/>
          <p:cNvSpPr>
            <a:spLocks/>
          </p:cNvSpPr>
          <p:nvPr/>
        </p:nvSpPr>
        <p:spPr bwMode="auto">
          <a:xfrm>
            <a:off x="8850933" y="4388393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5319" y="4768453"/>
            <a:ext cx="653760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Customers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테이블의 모든 컬럼의 정보가 출력된다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여기서 원하는 컬럼만 따로 뽑아 출력해보자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67" y="1216604"/>
            <a:ext cx="3172268" cy="30293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49" y="549339"/>
            <a:ext cx="617306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422542" y="4770942"/>
            <a:ext cx="514273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*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을 이용하여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customers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테이블의 모든 컬럼의 모든 값을 불러왔다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83" name="TextBox 8"/>
          <p:cNvSpPr txBox="1"/>
          <p:nvPr/>
        </p:nvSpPr>
        <p:spPr>
          <a:xfrm>
            <a:off x="812800" y="2132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사용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TextBox 8"/>
          <p:cNvSpPr txBox="1"/>
          <p:nvPr/>
        </p:nvSpPr>
        <p:spPr>
          <a:xfrm>
            <a:off x="812800" y="6719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데이터베이스 불러오기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AutoShape 38"/>
          <p:cNvSpPr>
            <a:spLocks/>
          </p:cNvSpPr>
          <p:nvPr/>
        </p:nvSpPr>
        <p:spPr bwMode="auto">
          <a:xfrm>
            <a:off x="2896281" y="4388393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0" name="AutoShape 38"/>
          <p:cNvSpPr>
            <a:spLocks/>
          </p:cNvSpPr>
          <p:nvPr/>
        </p:nvSpPr>
        <p:spPr bwMode="auto">
          <a:xfrm>
            <a:off x="8850933" y="4388393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5319" y="4768453"/>
            <a:ext cx="6537603" cy="10740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그 중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customernumber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ko-KR" sz="20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customername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city, country 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컬럼만 지정해 출력해보자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원하는 컬럼을 뽑아왔으니 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ko-KR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과 연동해 보자</a:t>
            </a:r>
            <a:r>
              <a:rPr lang="en-US" altLang="ko-KR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7" y="1159710"/>
            <a:ext cx="5790552" cy="28166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60" y="373585"/>
            <a:ext cx="3759840" cy="37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748853" y="2893282"/>
            <a:ext cx="11109897" cy="1417462"/>
            <a:chOff x="3536590" y="3256285"/>
            <a:chExt cx="5419547" cy="691455"/>
          </a:xfrm>
        </p:grpSpPr>
        <p:sp>
          <p:nvSpPr>
            <p:cNvPr id="8" name="MH_Other_1"/>
            <p:cNvSpPr/>
            <p:nvPr>
              <p:custDataLst>
                <p:tags r:id="rId7"/>
              </p:custDataLst>
            </p:nvPr>
          </p:nvSpPr>
          <p:spPr>
            <a:xfrm flipV="1">
              <a:off x="7616758" y="3840589"/>
              <a:ext cx="117196" cy="107150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2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8"/>
              </p:custDataLst>
            </p:nvPr>
          </p:nvSpPr>
          <p:spPr>
            <a:xfrm>
              <a:off x="7616758" y="3256285"/>
              <a:ext cx="117196" cy="107150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2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MH_Other_9"/>
            <p:cNvSpPr/>
            <p:nvPr>
              <p:custDataLst>
                <p:tags r:id="rId9"/>
              </p:custDataLst>
            </p:nvPr>
          </p:nvSpPr>
          <p:spPr>
            <a:xfrm>
              <a:off x="6732767" y="3256285"/>
              <a:ext cx="2223370" cy="691455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ECECEC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MH_SubTitle_1"/>
            <p:cNvSpPr/>
            <p:nvPr>
              <p:custDataLst>
                <p:tags r:id="rId10"/>
              </p:custDataLst>
            </p:nvPr>
          </p:nvSpPr>
          <p:spPr>
            <a:xfrm>
              <a:off x="3536590" y="3256285"/>
              <a:ext cx="4080167" cy="691455"/>
            </a:xfrm>
            <a:prstGeom prst="rect">
              <a:avLst/>
            </a:prstGeom>
            <a:solidFill>
              <a:schemeClr val="accent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10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5070452" y="3438343"/>
            <a:ext cx="920124" cy="649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1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2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46784" y="3267571"/>
            <a:ext cx="567463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ko-KR" altLang="en-US" sz="221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목차</a:t>
            </a:r>
            <a:endParaRPr lang="zh-CN" altLang="en-US" sz="221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62092" y="2790417"/>
            <a:ext cx="1442703" cy="1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012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219527" y="3218380"/>
            <a:ext cx="3686398" cy="5539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 </a:t>
            </a:r>
            <a:r>
              <a:rPr lang="ko-KR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연동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219527" y="3795585"/>
            <a:ext cx="3686398" cy="221599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n-US" altLang="zh-CN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 connect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6471013"/>
      </p:ext>
    </p:extLst>
  </p:cSld>
  <p:clrMapOvr>
    <a:masterClrMapping/>
  </p:clrMapOvr>
  <p:transition spd="slow" advTm="0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0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1022203059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文本占位符 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文本占位符 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文本占位符 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第一PPT，www.1ppt.com">
  <a:themeElements>
    <a:clrScheme name="自定义 2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C6B"/>
      </a:accent1>
      <a:accent2>
        <a:srgbClr val="D14E5B"/>
      </a:accent2>
      <a:accent3>
        <a:srgbClr val="1F4C6B"/>
      </a:accent3>
      <a:accent4>
        <a:srgbClr val="D14E5B"/>
      </a:accent4>
      <a:accent5>
        <a:srgbClr val="1F4C6B"/>
      </a:accent5>
      <a:accent6>
        <a:srgbClr val="D14E5B"/>
      </a:accent6>
      <a:hlink>
        <a:srgbClr val="1F4C6B"/>
      </a:hlink>
      <a:folHlink>
        <a:srgbClr val="D14E5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1007</Words>
  <Application>Microsoft Office PowerPoint</Application>
  <PresentationFormat>사용자 지정</PresentationFormat>
  <Paragraphs>176</Paragraphs>
  <Slides>29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微软雅黑</vt:lpstr>
      <vt:lpstr>Arial</vt:lpstr>
      <vt:lpstr>Calibri</vt:lpstr>
      <vt:lpstr>Calibri Light</vt:lpstr>
      <vt:lpstr>Impact</vt:lpstr>
      <vt:lpstr>第一PPT，www.1ppt.com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/>
  <cp:keywords>第一PPT模板网-WWW.1PPT.COM</cp:keywords>
  <cp:lastModifiedBy/>
  <cp:revision>1</cp:revision>
  <dcterms:created xsi:type="dcterms:W3CDTF">2016-10-31T14:24:29Z</dcterms:created>
  <dcterms:modified xsi:type="dcterms:W3CDTF">2023-02-03T13:48:34Z</dcterms:modified>
</cp:coreProperties>
</file>