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Poppins Light" panose="00000400000000000000" pitchFamily="2" charset="0"/>
      <p:regular r:id="rId12"/>
    </p:embeddedFont>
    <p:embeddedFont>
      <p:font typeface="Roboto Bold" panose="020B0604020202020204" charset="0"/>
      <p:bold r:id="rId13"/>
    </p:embeddedFont>
    <p:embeddedFont>
      <p:font typeface="Roboto Light" panose="02000000000000000000" pitchFamily="2" charset="0"/>
      <p:regular r:id="rId1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29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1713361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216354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30679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966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269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2770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0099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84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916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3844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1942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158260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928304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756471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247916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6995176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0300589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4136160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146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dirty="0"/>
              <a:t>4/25/2025</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834799886"/>
      </p:ext>
    </p:extLst>
  </p:cSld>
  <p:clrMap bg1="dk1" tx1="lt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003935"/>
            <a:ext cx="7556421" cy="1275874"/>
          </a:xfrm>
          <a:prstGeom prst="rect">
            <a:avLst/>
          </a:prstGeom>
          <a:noFill/>
          <a:ln/>
        </p:spPr>
        <p:txBody>
          <a:bodyPr wrap="square" lIns="0" tIns="0" rIns="0" bIns="0" rtlCol="0" anchor="t"/>
          <a:lstStyle/>
          <a:p>
            <a:pPr marL="0" indent="0" algn="l">
              <a:lnSpc>
                <a:spcPts val="5000"/>
              </a:lnSpc>
              <a:buNone/>
            </a:pPr>
            <a:r>
              <a:rPr lang="en-US" sz="4000" dirty="0">
                <a:solidFill>
                  <a:srgbClr val="F2F2F3"/>
                </a:solidFill>
                <a:latin typeface="Poppins Light" pitchFamily="34" charset="0"/>
                <a:ea typeface="Poppins Light" pitchFamily="34" charset="-122"/>
                <a:cs typeface="Poppins Light" pitchFamily="34" charset="-120"/>
              </a:rPr>
              <a:t>Beverage Industry Sales Performance Analysis</a:t>
            </a:r>
            <a:endParaRPr lang="en-US" sz="4000" dirty="0"/>
          </a:p>
        </p:txBody>
      </p:sp>
      <p:sp>
        <p:nvSpPr>
          <p:cNvPr id="4" name="Text 1"/>
          <p:cNvSpPr/>
          <p:nvPr/>
        </p:nvSpPr>
        <p:spPr>
          <a:xfrm>
            <a:off x="6280190" y="2585918"/>
            <a:ext cx="7556421" cy="1306830"/>
          </a:xfrm>
          <a:prstGeom prst="rect">
            <a:avLst/>
          </a:prstGeom>
          <a:noFill/>
          <a:ln/>
        </p:spPr>
        <p:txBody>
          <a:bodyPr wrap="square" lIns="0" tIns="0" rIns="0" bIns="0" rtlCol="0" anchor="t"/>
          <a:lstStyle/>
          <a:p>
            <a:pPr marL="0" indent="0" algn="l">
              <a:lnSpc>
                <a:spcPts val="2550"/>
              </a:lnSpc>
              <a:buNone/>
            </a:pPr>
            <a:r>
              <a:rPr lang="en-US" b="1" dirty="0">
                <a:latin typeface="Times New Roman" panose="02020603050405020304" pitchFamily="18" charset="0"/>
                <a:ea typeface="Roboto Light" pitchFamily="34" charset="-122"/>
                <a:cs typeface="Times New Roman" panose="02020603050405020304" pitchFamily="18" charset="0"/>
              </a:rPr>
              <a:t>This presentation examines a detailed dataset of warehouse and retail sales across alcoholic and non-alcoholic beverages, including beer, wine, liquor, and related supplies.</a:t>
            </a:r>
            <a:endParaRPr lang="en-US" b="1" dirty="0">
              <a:latin typeface="Times New Roman" panose="02020603050405020304" pitchFamily="18" charset="0"/>
              <a:cs typeface="Times New Roman" panose="02020603050405020304" pitchFamily="18" charset="0"/>
            </a:endParaRPr>
          </a:p>
        </p:txBody>
      </p:sp>
      <p:sp>
        <p:nvSpPr>
          <p:cNvPr id="5" name="Text 2"/>
          <p:cNvSpPr/>
          <p:nvPr/>
        </p:nvSpPr>
        <p:spPr>
          <a:xfrm>
            <a:off x="6280189" y="3942685"/>
            <a:ext cx="7556421" cy="1306830"/>
          </a:xfrm>
          <a:prstGeom prst="rect">
            <a:avLst/>
          </a:prstGeom>
          <a:noFill/>
          <a:ln/>
        </p:spPr>
        <p:txBody>
          <a:bodyPr wrap="square" lIns="0" tIns="0" rIns="0" bIns="0" rtlCol="0" anchor="t"/>
          <a:lstStyle/>
          <a:p>
            <a:pPr marL="0" indent="0" algn="l">
              <a:lnSpc>
                <a:spcPts val="2550"/>
              </a:lnSpc>
              <a:buNone/>
            </a:pPr>
            <a:r>
              <a:rPr lang="en-US" b="1" dirty="0">
                <a:latin typeface="Times New Roman" panose="02020603050405020304" pitchFamily="18" charset="0"/>
                <a:ea typeface="Roboto Light" pitchFamily="34" charset="-122"/>
                <a:cs typeface="Times New Roman" panose="02020603050405020304" pitchFamily="18" charset="0"/>
              </a:rPr>
              <a:t>Our analysis focuses on five key objectives: yearly and monthly sales performance, supplier contributions, product profitability, sales forecasting, and customer purchase patterns..</a:t>
            </a:r>
            <a:endParaRPr lang="en-US" b="1" dirty="0">
              <a:latin typeface="Times New Roman" panose="02020603050405020304" pitchFamily="18" charset="0"/>
              <a:cs typeface="Times New Roman" panose="02020603050405020304" pitchFamily="18" charset="0"/>
            </a:endParaRPr>
          </a:p>
        </p:txBody>
      </p:sp>
      <p:sp>
        <p:nvSpPr>
          <p:cNvPr id="6" name="Text 3"/>
          <p:cNvSpPr/>
          <p:nvPr/>
        </p:nvSpPr>
        <p:spPr>
          <a:xfrm>
            <a:off x="6280190" y="5555624"/>
            <a:ext cx="7556421" cy="980123"/>
          </a:xfrm>
          <a:prstGeom prst="rect">
            <a:avLst/>
          </a:prstGeom>
          <a:noFill/>
          <a:ln/>
        </p:spPr>
        <p:txBody>
          <a:bodyPr wrap="square" lIns="0" tIns="0" rIns="0" bIns="0" rtlCol="0" anchor="t"/>
          <a:lstStyle/>
          <a:p>
            <a:pPr marL="0" indent="0" algn="l">
              <a:lnSpc>
                <a:spcPts val="2550"/>
              </a:lnSpc>
              <a:buNone/>
            </a:pPr>
            <a:r>
              <a:rPr lang="en-US" b="1" dirty="0">
                <a:latin typeface="Times New Roman" panose="02020603050405020304" pitchFamily="18" charset="0"/>
                <a:ea typeface="Roboto Light" pitchFamily="34" charset="-122"/>
                <a:cs typeface="Times New Roman" panose="02020603050405020304" pitchFamily="18" charset="0"/>
              </a:rPr>
              <a:t>The dataset, sourced from the U.S. government's open data initiative, contains over 307,646 records with a total sales value of $9,942,655 split between retail ($2,160,899) and warehouse ($7,781,756) channels.</a:t>
            </a:r>
            <a:endParaRPr lang="en-US" b="1" dirty="0">
              <a:latin typeface="Times New Roman" panose="02020603050405020304" pitchFamily="18" charset="0"/>
              <a:cs typeface="Times New Roman" panose="02020603050405020304" pitchFamily="18" charset="0"/>
            </a:endParaRPr>
          </a:p>
        </p:txBody>
      </p:sp>
      <p:sp>
        <p:nvSpPr>
          <p:cNvPr id="9" name="Text 5"/>
          <p:cNvSpPr/>
          <p:nvPr/>
        </p:nvSpPr>
        <p:spPr>
          <a:xfrm>
            <a:off x="6708815" y="6868358"/>
            <a:ext cx="2449116" cy="357188"/>
          </a:xfrm>
          <a:prstGeom prst="rect">
            <a:avLst/>
          </a:prstGeom>
          <a:noFill/>
          <a:ln/>
        </p:spPr>
        <p:txBody>
          <a:bodyPr wrap="none" lIns="0" tIns="0" rIns="0" bIns="0" rtlCol="0" anchor="t"/>
          <a:lstStyle/>
          <a:p>
            <a:pPr marL="0" indent="0" algn="l">
              <a:lnSpc>
                <a:spcPts val="2800"/>
              </a:lnSpc>
              <a:buNone/>
            </a:pPr>
            <a:r>
              <a:rPr lang="en-US" sz="2000" b="1" dirty="0">
                <a:solidFill>
                  <a:srgbClr val="E5E0DF"/>
                </a:solidFill>
                <a:latin typeface="Roboto Bold" pitchFamily="34" charset="0"/>
                <a:ea typeface="Roboto Bold" pitchFamily="34" charset="-122"/>
                <a:cs typeface="Roboto Bold" pitchFamily="34" charset="-120"/>
              </a:rPr>
              <a:t>by Abhishek Kashyap</a:t>
            </a:r>
          </a:p>
          <a:p>
            <a:pPr marL="0" indent="0" algn="l">
              <a:lnSpc>
                <a:spcPts val="2800"/>
              </a:lnSpc>
              <a:buNone/>
            </a:pPr>
            <a:r>
              <a:rPr lang="en-US" sz="2000" b="1" dirty="0">
                <a:solidFill>
                  <a:srgbClr val="E5E0DF"/>
                </a:solidFill>
                <a:latin typeface="Roboto Bold" pitchFamily="34" charset="0"/>
                <a:ea typeface="Roboto Bold" pitchFamily="34" charset="-122"/>
                <a:cs typeface="Roboto Bold" pitchFamily="34" charset="-120"/>
              </a:rPr>
              <a:t>12311363</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36494" y="762238"/>
            <a:ext cx="7643813" cy="1339453"/>
          </a:xfrm>
          <a:prstGeom prst="rect">
            <a:avLst/>
          </a:prstGeom>
          <a:noFill/>
          <a:ln/>
        </p:spPr>
        <p:txBody>
          <a:bodyPr wrap="square" lIns="0" tIns="0" rIns="0" bIns="0" rtlCol="0" anchor="t"/>
          <a:lstStyle/>
          <a:p>
            <a:pPr marL="0" indent="0" algn="l">
              <a:lnSpc>
                <a:spcPts val="5250"/>
              </a:lnSpc>
              <a:buNone/>
            </a:pPr>
            <a:r>
              <a:rPr lang="en-US" sz="4200" dirty="0">
                <a:solidFill>
                  <a:srgbClr val="F2F2F3"/>
                </a:solidFill>
                <a:latin typeface="Poppins Light" pitchFamily="34" charset="0"/>
                <a:ea typeface="Poppins Light" pitchFamily="34" charset="-122"/>
                <a:cs typeface="Poppins Light" pitchFamily="34" charset="-120"/>
              </a:rPr>
              <a:t>Dataset Preprocessing Methodology</a:t>
            </a:r>
            <a:endParaRPr lang="en-US" sz="4200" dirty="0"/>
          </a:p>
        </p:txBody>
      </p:sp>
      <p:sp>
        <p:nvSpPr>
          <p:cNvPr id="4" name="Shape 1"/>
          <p:cNvSpPr/>
          <p:nvPr/>
        </p:nvSpPr>
        <p:spPr>
          <a:xfrm>
            <a:off x="6236494" y="2664262"/>
            <a:ext cx="482203" cy="482203"/>
          </a:xfrm>
          <a:prstGeom prst="roundRect">
            <a:avLst>
              <a:gd name="adj" fmla="val 18668"/>
            </a:avLst>
          </a:prstGeom>
          <a:solidFill>
            <a:srgbClr val="3D3D42"/>
          </a:solidFill>
          <a:ln w="7620">
            <a:solidFill>
              <a:srgbClr val="56565B"/>
            </a:solidFill>
            <a:prstDash val="solid"/>
          </a:ln>
        </p:spPr>
      </p:sp>
      <p:pic>
        <p:nvPicPr>
          <p:cNvPr id="5" name="Image 1" descr="preencoded.png"/>
          <p:cNvPicPr>
            <a:picLocks noChangeAspect="1"/>
          </p:cNvPicPr>
          <p:nvPr/>
        </p:nvPicPr>
        <p:blipFill>
          <a:blip r:embed="rId4"/>
          <a:stretch>
            <a:fillRect/>
          </a:stretch>
        </p:blipFill>
        <p:spPr>
          <a:xfrm>
            <a:off x="6316861" y="2704445"/>
            <a:ext cx="321469" cy="401836"/>
          </a:xfrm>
          <a:prstGeom prst="rect">
            <a:avLst/>
          </a:prstGeom>
        </p:spPr>
      </p:pic>
      <p:sp>
        <p:nvSpPr>
          <p:cNvPr id="6" name="Text 2"/>
          <p:cNvSpPr/>
          <p:nvPr/>
        </p:nvSpPr>
        <p:spPr>
          <a:xfrm>
            <a:off x="6933009" y="2664262"/>
            <a:ext cx="2679025" cy="334804"/>
          </a:xfrm>
          <a:prstGeom prst="rect">
            <a:avLst/>
          </a:prstGeom>
          <a:noFill/>
          <a:ln/>
        </p:spPr>
        <p:txBody>
          <a:bodyPr wrap="none" lIns="0" tIns="0" rIns="0" bIns="0" rtlCol="0" anchor="t"/>
          <a:lstStyle/>
          <a:p>
            <a:pPr marL="0" indent="0" algn="l">
              <a:lnSpc>
                <a:spcPts val="2600"/>
              </a:lnSpc>
              <a:buNone/>
            </a:pPr>
            <a:r>
              <a:rPr lang="en-US" sz="2100" b="1" dirty="0">
                <a:solidFill>
                  <a:srgbClr val="E5E0DF"/>
                </a:solidFill>
                <a:latin typeface="Poppins Light" pitchFamily="34" charset="0"/>
                <a:ea typeface="Poppins Light" pitchFamily="34" charset="-122"/>
                <a:cs typeface="Poppins Light" pitchFamily="34" charset="-120"/>
              </a:rPr>
              <a:t>Data Cleaning</a:t>
            </a:r>
            <a:endParaRPr lang="en-US" sz="2100" b="1" dirty="0"/>
          </a:p>
        </p:txBody>
      </p:sp>
      <p:sp>
        <p:nvSpPr>
          <p:cNvPr id="7" name="Text 3"/>
          <p:cNvSpPr/>
          <p:nvPr/>
        </p:nvSpPr>
        <p:spPr>
          <a:xfrm>
            <a:off x="6933009" y="3127653"/>
            <a:ext cx="3018234" cy="2057400"/>
          </a:xfrm>
          <a:prstGeom prst="rect">
            <a:avLst/>
          </a:prstGeom>
          <a:noFill/>
          <a:ln/>
        </p:spPr>
        <p:txBody>
          <a:bodyPr wrap="square" lIns="0" tIns="0" rIns="0" bIns="0" rtlCol="0" anchor="t"/>
          <a:lstStyle/>
          <a:p>
            <a:pPr marL="0" indent="0" algn="l">
              <a:lnSpc>
                <a:spcPts val="2700"/>
              </a:lnSpc>
              <a:buNone/>
            </a:pPr>
            <a:r>
              <a:rPr lang="en-US" b="1" dirty="0">
                <a:solidFill>
                  <a:srgbClr val="E5E0DF"/>
                </a:solidFill>
                <a:latin typeface="+mj-lt"/>
                <a:ea typeface="Roboto Light" pitchFamily="34" charset="-122"/>
                <a:cs typeface="Roboto Light" pitchFamily="34" charset="-120"/>
              </a:rPr>
              <a:t>Identified and managed missing entries while retaining them for aggregate analysis. Checked for duplicates using countif formulas and removed them when detected.</a:t>
            </a:r>
            <a:endParaRPr lang="en-US" b="1" dirty="0">
              <a:latin typeface="+mj-lt"/>
            </a:endParaRPr>
          </a:p>
        </p:txBody>
      </p:sp>
      <p:sp>
        <p:nvSpPr>
          <p:cNvPr id="8" name="Shape 4"/>
          <p:cNvSpPr/>
          <p:nvPr/>
        </p:nvSpPr>
        <p:spPr>
          <a:xfrm>
            <a:off x="10165556" y="2664262"/>
            <a:ext cx="482203" cy="482203"/>
          </a:xfrm>
          <a:prstGeom prst="roundRect">
            <a:avLst>
              <a:gd name="adj" fmla="val 18668"/>
            </a:avLst>
          </a:prstGeom>
          <a:solidFill>
            <a:srgbClr val="3D3D42"/>
          </a:solidFill>
          <a:ln w="7620">
            <a:solidFill>
              <a:srgbClr val="56565B"/>
            </a:solidFill>
            <a:prstDash val="solid"/>
          </a:ln>
        </p:spPr>
      </p:sp>
      <p:pic>
        <p:nvPicPr>
          <p:cNvPr id="9" name="Image 2" descr="preencoded.png"/>
          <p:cNvPicPr>
            <a:picLocks noChangeAspect="1"/>
          </p:cNvPicPr>
          <p:nvPr/>
        </p:nvPicPr>
        <p:blipFill>
          <a:blip r:embed="rId5"/>
          <a:stretch>
            <a:fillRect/>
          </a:stretch>
        </p:blipFill>
        <p:spPr>
          <a:xfrm>
            <a:off x="10245923" y="2704445"/>
            <a:ext cx="321469" cy="401836"/>
          </a:xfrm>
          <a:prstGeom prst="rect">
            <a:avLst/>
          </a:prstGeom>
        </p:spPr>
      </p:pic>
      <p:sp>
        <p:nvSpPr>
          <p:cNvPr id="10" name="Text 5"/>
          <p:cNvSpPr/>
          <p:nvPr/>
        </p:nvSpPr>
        <p:spPr>
          <a:xfrm>
            <a:off x="10862072" y="2664262"/>
            <a:ext cx="3018234" cy="669608"/>
          </a:xfrm>
          <a:prstGeom prst="rect">
            <a:avLst/>
          </a:prstGeom>
          <a:noFill/>
          <a:ln/>
        </p:spPr>
        <p:txBody>
          <a:bodyPr wrap="square" lIns="0" tIns="0" rIns="0" bIns="0" rtlCol="0" anchor="t"/>
          <a:lstStyle/>
          <a:p>
            <a:pPr marL="0" indent="0" algn="l">
              <a:lnSpc>
                <a:spcPts val="2600"/>
              </a:lnSpc>
              <a:buNone/>
            </a:pPr>
            <a:r>
              <a:rPr lang="en-US" sz="2100" b="1" dirty="0">
                <a:solidFill>
                  <a:srgbClr val="E5E0DF"/>
                </a:solidFill>
                <a:latin typeface="Poppins Light" pitchFamily="34" charset="0"/>
                <a:ea typeface="Poppins Light" pitchFamily="34" charset="-122"/>
                <a:cs typeface="Poppins Light" pitchFamily="34" charset="-120"/>
              </a:rPr>
              <a:t>Column Standardization</a:t>
            </a:r>
            <a:endParaRPr lang="en-US" sz="2100" b="1" dirty="0"/>
          </a:p>
        </p:txBody>
      </p:sp>
      <p:sp>
        <p:nvSpPr>
          <p:cNvPr id="11" name="Text 6"/>
          <p:cNvSpPr/>
          <p:nvPr/>
        </p:nvSpPr>
        <p:spPr>
          <a:xfrm>
            <a:off x="10862072" y="3462457"/>
            <a:ext cx="3018234" cy="2057400"/>
          </a:xfrm>
          <a:prstGeom prst="rect">
            <a:avLst/>
          </a:prstGeom>
          <a:noFill/>
          <a:ln/>
        </p:spPr>
        <p:txBody>
          <a:bodyPr wrap="square" lIns="0" tIns="0" rIns="0" bIns="0" rtlCol="0" anchor="t"/>
          <a:lstStyle/>
          <a:p>
            <a:pPr marL="0" indent="0" algn="l">
              <a:lnSpc>
                <a:spcPts val="2700"/>
              </a:lnSpc>
              <a:buNone/>
            </a:pPr>
            <a:r>
              <a:rPr lang="en-US" b="1" dirty="0">
                <a:solidFill>
                  <a:srgbClr val="E5E0DF"/>
                </a:solidFill>
                <a:latin typeface="+mj-lt"/>
                <a:ea typeface="Roboto Light" pitchFamily="34" charset="-122"/>
                <a:cs typeface="Roboto Light" pitchFamily="34" charset="-120"/>
              </a:rPr>
              <a:t>Verified numerical consistency across "RETAIL SALES," "WAREHOUSE SALES," and "Total Sales" columns, converting text-based numbers to float values where necessary.</a:t>
            </a:r>
            <a:endParaRPr lang="en-US" b="1" dirty="0">
              <a:latin typeface="+mj-lt"/>
            </a:endParaRPr>
          </a:p>
        </p:txBody>
      </p:sp>
      <p:sp>
        <p:nvSpPr>
          <p:cNvPr id="12" name="Shape 7"/>
          <p:cNvSpPr/>
          <p:nvPr/>
        </p:nvSpPr>
        <p:spPr>
          <a:xfrm>
            <a:off x="6236494" y="5975271"/>
            <a:ext cx="482203" cy="482203"/>
          </a:xfrm>
          <a:prstGeom prst="roundRect">
            <a:avLst>
              <a:gd name="adj" fmla="val 18668"/>
            </a:avLst>
          </a:prstGeom>
          <a:solidFill>
            <a:srgbClr val="3D3D42"/>
          </a:solidFill>
          <a:ln w="7620">
            <a:solidFill>
              <a:srgbClr val="56565B"/>
            </a:solidFill>
            <a:prstDash val="solid"/>
          </a:ln>
        </p:spPr>
      </p:sp>
      <p:pic>
        <p:nvPicPr>
          <p:cNvPr id="13" name="Image 3" descr="preencoded.png"/>
          <p:cNvPicPr>
            <a:picLocks noChangeAspect="1"/>
          </p:cNvPicPr>
          <p:nvPr/>
        </p:nvPicPr>
        <p:blipFill>
          <a:blip r:embed="rId6"/>
          <a:stretch>
            <a:fillRect/>
          </a:stretch>
        </p:blipFill>
        <p:spPr>
          <a:xfrm>
            <a:off x="6316861" y="6015454"/>
            <a:ext cx="321469" cy="401836"/>
          </a:xfrm>
          <a:prstGeom prst="rect">
            <a:avLst/>
          </a:prstGeom>
        </p:spPr>
      </p:pic>
      <p:sp>
        <p:nvSpPr>
          <p:cNvPr id="14" name="Text 8"/>
          <p:cNvSpPr/>
          <p:nvPr/>
        </p:nvSpPr>
        <p:spPr>
          <a:xfrm>
            <a:off x="6933009" y="5975271"/>
            <a:ext cx="2679025" cy="334804"/>
          </a:xfrm>
          <a:prstGeom prst="rect">
            <a:avLst/>
          </a:prstGeom>
          <a:noFill/>
          <a:ln/>
        </p:spPr>
        <p:txBody>
          <a:bodyPr wrap="none" lIns="0" tIns="0" rIns="0" bIns="0" rtlCol="0" anchor="t"/>
          <a:lstStyle/>
          <a:p>
            <a:pPr marL="0" indent="0" algn="l">
              <a:lnSpc>
                <a:spcPts val="2600"/>
              </a:lnSpc>
              <a:buNone/>
            </a:pPr>
            <a:r>
              <a:rPr lang="en-US" sz="2100" b="1" dirty="0">
                <a:solidFill>
                  <a:srgbClr val="E5E0DF"/>
                </a:solidFill>
                <a:latin typeface="Poppins Light" pitchFamily="34" charset="0"/>
                <a:ea typeface="Poppins Light" pitchFamily="34" charset="-122"/>
                <a:cs typeface="Poppins Light" pitchFamily="34" charset="-120"/>
              </a:rPr>
              <a:t>Aggregation</a:t>
            </a:r>
            <a:endParaRPr lang="en-US" sz="2100" b="1" dirty="0"/>
          </a:p>
        </p:txBody>
      </p:sp>
      <p:sp>
        <p:nvSpPr>
          <p:cNvPr id="15" name="Text 9"/>
          <p:cNvSpPr/>
          <p:nvPr/>
        </p:nvSpPr>
        <p:spPr>
          <a:xfrm>
            <a:off x="6933009" y="6438662"/>
            <a:ext cx="6947297" cy="1028700"/>
          </a:xfrm>
          <a:prstGeom prst="rect">
            <a:avLst/>
          </a:prstGeom>
          <a:noFill/>
          <a:ln/>
        </p:spPr>
        <p:txBody>
          <a:bodyPr wrap="square" lIns="0" tIns="0" rIns="0" bIns="0" rtlCol="0" anchor="t"/>
          <a:lstStyle/>
          <a:p>
            <a:pPr marL="0" indent="0" algn="l">
              <a:lnSpc>
                <a:spcPts val="2700"/>
              </a:lnSpc>
              <a:buNone/>
            </a:pPr>
            <a:r>
              <a:rPr lang="en-US" b="1" dirty="0">
                <a:solidFill>
                  <a:srgbClr val="E5E0DF"/>
                </a:solidFill>
                <a:latin typeface="+mj-lt"/>
                <a:ea typeface="Roboto Light" pitchFamily="34" charset="-122"/>
                <a:cs typeface="Roboto Light" pitchFamily="34" charset="-120"/>
              </a:rPr>
              <a:t>Summarized the dataset to calculate key metrics like total retail sales ($2,160,899.37) and warehouse sales ($7,781,756.28) using sum formulas.</a:t>
            </a:r>
            <a:endParaRPr lang="en-US" b="1"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725924"/>
            <a:ext cx="6537960" cy="460772"/>
          </a:xfrm>
          <a:prstGeom prst="rect">
            <a:avLst/>
          </a:prstGeom>
          <a:noFill/>
          <a:ln/>
        </p:spPr>
        <p:txBody>
          <a:bodyPr wrap="none" lIns="0" tIns="0" rIns="0" bIns="0" rtlCol="0" anchor="t"/>
          <a:lstStyle/>
          <a:p>
            <a:pPr marL="0" indent="0" algn="l">
              <a:lnSpc>
                <a:spcPts val="3600"/>
              </a:lnSpc>
              <a:buNone/>
            </a:pPr>
            <a:r>
              <a:rPr lang="en-US" sz="2900" dirty="0">
                <a:solidFill>
                  <a:srgbClr val="F2F2F3"/>
                </a:solidFill>
                <a:latin typeface="Poppins Light" pitchFamily="34" charset="0"/>
                <a:ea typeface="Poppins Light" pitchFamily="34" charset="-122"/>
                <a:cs typeface="Poppins Light" pitchFamily="34" charset="-120"/>
              </a:rPr>
              <a:t>Yearly &amp; Monthly Sales Performance</a:t>
            </a:r>
            <a:endParaRPr lang="en-US" sz="2900" dirty="0"/>
          </a:p>
        </p:txBody>
      </p:sp>
      <p:sp>
        <p:nvSpPr>
          <p:cNvPr id="12" name="Text 9"/>
          <p:cNvSpPr/>
          <p:nvPr/>
        </p:nvSpPr>
        <p:spPr>
          <a:xfrm>
            <a:off x="793790" y="5943600"/>
            <a:ext cx="13042821" cy="702527"/>
          </a:xfrm>
          <a:prstGeom prst="rect">
            <a:avLst/>
          </a:prstGeom>
          <a:noFill/>
          <a:ln/>
        </p:spPr>
        <p:txBody>
          <a:bodyPr wrap="square" lIns="0" tIns="0" rIns="0" bIns="0" rtlCol="0" anchor="t"/>
          <a:lstStyle/>
          <a:p>
            <a:pPr marL="0" indent="0" algn="l">
              <a:lnSpc>
                <a:spcPts val="1850"/>
              </a:lnSpc>
              <a:buNone/>
            </a:pPr>
            <a:r>
              <a:rPr lang="en-US" b="1" dirty="0">
                <a:solidFill>
                  <a:srgbClr val="E5E0DF"/>
                </a:solidFill>
                <a:latin typeface="+mj-lt"/>
                <a:ea typeface="Roboto Light" pitchFamily="34" charset="-122"/>
                <a:cs typeface="Roboto Light" pitchFamily="34" charset="-120"/>
              </a:rPr>
              <a:t>Our analysis reveals consistent growth in both retail and warehouse sales from 2017 to 2019, with 2019 recording the highest total revenue across both sectors. The data shows clear seasonal patterns, </a:t>
            </a:r>
            <a:r>
              <a:rPr lang="en-US" b="1" dirty="0">
                <a:latin typeface="+mj-lt"/>
                <a:ea typeface="Roboto Light" pitchFamily="34" charset="-122"/>
                <a:cs typeface="Roboto Light" pitchFamily="34" charset="-120"/>
              </a:rPr>
              <a:t>with July consistently </a:t>
            </a:r>
            <a:r>
              <a:rPr lang="en-US" b="1" dirty="0">
                <a:solidFill>
                  <a:srgbClr val="E5E0DF"/>
                </a:solidFill>
                <a:latin typeface="+mj-lt"/>
                <a:ea typeface="Roboto Light" pitchFamily="34" charset="-122"/>
                <a:cs typeface="Roboto Light" pitchFamily="34" charset="-120"/>
              </a:rPr>
              <a:t>demonstrating higher sales volumes across all years.</a:t>
            </a:r>
            <a:endParaRPr lang="en-US" b="1" dirty="0">
              <a:latin typeface="+mj-lt"/>
            </a:endParaRPr>
          </a:p>
        </p:txBody>
      </p:sp>
      <p:sp>
        <p:nvSpPr>
          <p:cNvPr id="13" name="Text 10"/>
          <p:cNvSpPr/>
          <p:nvPr/>
        </p:nvSpPr>
        <p:spPr>
          <a:xfrm>
            <a:off x="793789" y="6588112"/>
            <a:ext cx="13042821" cy="491664"/>
          </a:xfrm>
          <a:prstGeom prst="rect">
            <a:avLst/>
          </a:prstGeom>
          <a:noFill/>
          <a:ln/>
        </p:spPr>
        <p:txBody>
          <a:bodyPr wrap="square" lIns="0" tIns="0" rIns="0" bIns="0" rtlCol="0" anchor="t"/>
          <a:lstStyle/>
          <a:p>
            <a:pPr marL="0" indent="0" algn="l">
              <a:lnSpc>
                <a:spcPts val="1850"/>
              </a:lnSpc>
              <a:buNone/>
            </a:pPr>
            <a:r>
              <a:rPr lang="en-US" b="1" dirty="0">
                <a:solidFill>
                  <a:srgbClr val="E5E0DF"/>
                </a:solidFill>
                <a:latin typeface="+mj-lt"/>
                <a:ea typeface="Roboto Light" pitchFamily="34" charset="-122"/>
                <a:cs typeface="Roboto Light" pitchFamily="34" charset="-120"/>
              </a:rPr>
              <a:t>The multiline chart visualization allows for easy comparison of seasonal sales patterns across different years. Monthly and yearly filters enable targeted analysis while maintaining readability between retail and warehouse performance through dual-axis scaling.</a:t>
            </a:r>
            <a:endParaRPr lang="en-US" b="1" dirty="0">
              <a:latin typeface="+mj-lt"/>
            </a:endParaRPr>
          </a:p>
        </p:txBody>
      </p:sp>
      <p:pic>
        <p:nvPicPr>
          <p:cNvPr id="17" name="Picture 16">
            <a:extLst>
              <a:ext uri="{FF2B5EF4-FFF2-40B4-BE49-F238E27FC236}">
                <a16:creationId xmlns:a16="http://schemas.microsoft.com/office/drawing/2014/main" id="{CE27BA10-317E-5CF5-0A75-94FC34C08282}"/>
              </a:ext>
            </a:extLst>
          </p:cNvPr>
          <p:cNvPicPr>
            <a:picLocks noChangeAspect="1"/>
          </p:cNvPicPr>
          <p:nvPr/>
        </p:nvPicPr>
        <p:blipFill>
          <a:blip r:embed="rId3"/>
          <a:stretch>
            <a:fillRect/>
          </a:stretch>
        </p:blipFill>
        <p:spPr>
          <a:xfrm>
            <a:off x="2818771" y="1383648"/>
            <a:ext cx="8992855" cy="418205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616148" y="915374"/>
            <a:ext cx="7262455" cy="531614"/>
          </a:xfrm>
          <a:prstGeom prst="rect">
            <a:avLst/>
          </a:prstGeom>
          <a:noFill/>
          <a:ln/>
        </p:spPr>
        <p:txBody>
          <a:bodyPr wrap="none" lIns="0" tIns="0" rIns="0" bIns="0" rtlCol="0" anchor="t"/>
          <a:lstStyle/>
          <a:p>
            <a:pPr marL="0" indent="0" algn="l">
              <a:lnSpc>
                <a:spcPts val="4150"/>
              </a:lnSpc>
              <a:buNone/>
            </a:pPr>
            <a:r>
              <a:rPr lang="en-US" sz="3300" dirty="0">
                <a:solidFill>
                  <a:srgbClr val="F2F2F3"/>
                </a:solidFill>
                <a:latin typeface="Poppins Light" pitchFamily="34" charset="0"/>
                <a:ea typeface="Poppins Light" pitchFamily="34" charset="-122"/>
                <a:cs typeface="Poppins Light" pitchFamily="34" charset="-120"/>
              </a:rPr>
              <a:t>Top Supplier Performance Analysis</a:t>
            </a:r>
            <a:endParaRPr lang="en-US" sz="3300" dirty="0"/>
          </a:p>
        </p:txBody>
      </p:sp>
      <p:sp>
        <p:nvSpPr>
          <p:cNvPr id="4" name="Shape 1"/>
          <p:cNvSpPr/>
          <p:nvPr/>
        </p:nvSpPr>
        <p:spPr>
          <a:xfrm>
            <a:off x="616145" y="1726068"/>
            <a:ext cx="7556421" cy="1150770"/>
          </a:xfrm>
          <a:prstGeom prst="roundRect">
            <a:avLst>
              <a:gd name="adj" fmla="val 7179"/>
            </a:avLst>
          </a:prstGeom>
          <a:solidFill>
            <a:srgbClr val="3D3D42"/>
          </a:solidFill>
          <a:ln w="7620">
            <a:solidFill>
              <a:srgbClr val="56565B"/>
            </a:solidFill>
            <a:prstDash val="solid"/>
          </a:ln>
        </p:spPr>
      </p:sp>
      <p:sp>
        <p:nvSpPr>
          <p:cNvPr id="5" name="Text 2"/>
          <p:cNvSpPr/>
          <p:nvPr/>
        </p:nvSpPr>
        <p:spPr>
          <a:xfrm>
            <a:off x="793789" y="1879780"/>
            <a:ext cx="2126456" cy="265747"/>
          </a:xfrm>
          <a:prstGeom prst="rect">
            <a:avLst/>
          </a:prstGeom>
          <a:noFill/>
          <a:ln/>
        </p:spPr>
        <p:txBody>
          <a:bodyPr wrap="none" lIns="0" tIns="0" rIns="0" bIns="0" rtlCol="0" anchor="t"/>
          <a:lstStyle/>
          <a:p>
            <a:pPr marL="0" indent="0" algn="l">
              <a:lnSpc>
                <a:spcPts val="2050"/>
              </a:lnSpc>
              <a:buNone/>
            </a:pPr>
            <a:r>
              <a:rPr lang="en-US" b="1" dirty="0">
                <a:latin typeface="+mj-lt"/>
                <a:ea typeface="Poppins Light" pitchFamily="34" charset="-122"/>
                <a:cs typeface="Poppins Light" pitchFamily="34" charset="-120"/>
              </a:rPr>
              <a:t>CROWN IMPORTS</a:t>
            </a:r>
            <a:endParaRPr lang="en-US" b="1" dirty="0">
              <a:latin typeface="+mj-lt"/>
            </a:endParaRPr>
          </a:p>
        </p:txBody>
      </p:sp>
      <p:sp>
        <p:nvSpPr>
          <p:cNvPr id="6" name="Text 3"/>
          <p:cNvSpPr/>
          <p:nvPr/>
        </p:nvSpPr>
        <p:spPr>
          <a:xfrm>
            <a:off x="793789" y="2247564"/>
            <a:ext cx="7201138" cy="272177"/>
          </a:xfrm>
          <a:prstGeom prst="rect">
            <a:avLst/>
          </a:prstGeom>
          <a:noFill/>
          <a:ln/>
        </p:spPr>
        <p:txBody>
          <a:bodyPr wrap="none" lIns="0" tIns="0" rIns="0" bIns="0" rtlCol="0" anchor="t"/>
          <a:lstStyle/>
          <a:p>
            <a:pPr marL="0" indent="0" algn="l">
              <a:lnSpc>
                <a:spcPts val="2100"/>
              </a:lnSpc>
              <a:buNone/>
            </a:pPr>
            <a:r>
              <a:rPr lang="en-US" b="1" dirty="0">
                <a:latin typeface="+mj-lt"/>
                <a:ea typeface="Roboto Light" pitchFamily="34" charset="-122"/>
                <a:cs typeface="Roboto Light" pitchFamily="34" charset="-120"/>
              </a:rPr>
              <a:t>Market leader in both warehouse and retail channels, contributing the </a:t>
            </a:r>
          </a:p>
          <a:p>
            <a:pPr marL="0" indent="0" algn="l">
              <a:lnSpc>
                <a:spcPts val="2100"/>
              </a:lnSpc>
              <a:buNone/>
            </a:pPr>
            <a:r>
              <a:rPr lang="en-US" b="1" dirty="0">
                <a:latin typeface="+mj-lt"/>
                <a:ea typeface="Roboto Light" pitchFamily="34" charset="-122"/>
                <a:cs typeface="Roboto Light" pitchFamily="34" charset="-120"/>
              </a:rPr>
              <a:t>largest share to total sales.</a:t>
            </a:r>
            <a:endParaRPr lang="en-US" b="1" dirty="0">
              <a:latin typeface="+mj-lt"/>
            </a:endParaRPr>
          </a:p>
        </p:txBody>
      </p:sp>
      <p:sp>
        <p:nvSpPr>
          <p:cNvPr id="7" name="Shape 4"/>
          <p:cNvSpPr/>
          <p:nvPr/>
        </p:nvSpPr>
        <p:spPr>
          <a:xfrm>
            <a:off x="603751" y="3062197"/>
            <a:ext cx="7556421" cy="1105523"/>
          </a:xfrm>
          <a:prstGeom prst="roundRect">
            <a:avLst>
              <a:gd name="adj" fmla="val 7179"/>
            </a:avLst>
          </a:prstGeom>
          <a:solidFill>
            <a:srgbClr val="3D3D42"/>
          </a:solidFill>
          <a:ln w="7620">
            <a:solidFill>
              <a:srgbClr val="56565B"/>
            </a:solidFill>
            <a:prstDash val="solid"/>
          </a:ln>
        </p:spPr>
        <p:txBody>
          <a:bodyPr/>
          <a:lstStyle/>
          <a:p>
            <a:endParaRPr lang="en-US" dirty="0"/>
          </a:p>
        </p:txBody>
      </p:sp>
      <p:sp>
        <p:nvSpPr>
          <p:cNvPr id="8" name="Text 5"/>
          <p:cNvSpPr/>
          <p:nvPr/>
        </p:nvSpPr>
        <p:spPr>
          <a:xfrm>
            <a:off x="793789" y="3211976"/>
            <a:ext cx="2711291" cy="265747"/>
          </a:xfrm>
          <a:prstGeom prst="rect">
            <a:avLst/>
          </a:prstGeom>
          <a:noFill/>
          <a:ln/>
        </p:spPr>
        <p:txBody>
          <a:bodyPr wrap="none" lIns="0" tIns="0" rIns="0" bIns="0" rtlCol="0" anchor="t"/>
          <a:lstStyle/>
          <a:p>
            <a:pPr marL="0" indent="0" algn="l">
              <a:lnSpc>
                <a:spcPts val="2050"/>
              </a:lnSpc>
              <a:buNone/>
            </a:pPr>
            <a:r>
              <a:rPr lang="en-US" b="1" dirty="0">
                <a:latin typeface="+mj-lt"/>
                <a:ea typeface="Poppins Light" pitchFamily="34" charset="-122"/>
                <a:cs typeface="Poppins Light" pitchFamily="34" charset="-120"/>
              </a:rPr>
              <a:t>MILLER BREWING COMPANY</a:t>
            </a:r>
            <a:endParaRPr lang="en-US" b="1" dirty="0">
              <a:latin typeface="+mj-lt"/>
            </a:endParaRPr>
          </a:p>
        </p:txBody>
      </p:sp>
      <p:sp>
        <p:nvSpPr>
          <p:cNvPr id="9" name="Text 6"/>
          <p:cNvSpPr/>
          <p:nvPr/>
        </p:nvSpPr>
        <p:spPr>
          <a:xfrm>
            <a:off x="781391" y="3579358"/>
            <a:ext cx="7201138" cy="272177"/>
          </a:xfrm>
          <a:prstGeom prst="rect">
            <a:avLst/>
          </a:prstGeom>
          <a:noFill/>
          <a:ln/>
        </p:spPr>
        <p:txBody>
          <a:bodyPr wrap="none" lIns="0" tIns="0" rIns="0" bIns="0" rtlCol="0" anchor="t"/>
          <a:lstStyle/>
          <a:p>
            <a:pPr marL="0" indent="0" algn="l">
              <a:lnSpc>
                <a:spcPts val="2100"/>
              </a:lnSpc>
              <a:buNone/>
            </a:pPr>
            <a:r>
              <a:rPr lang="en-US" b="1" dirty="0">
                <a:latin typeface="+mj-lt"/>
                <a:ea typeface="Roboto Light" pitchFamily="34" charset="-122"/>
                <a:cs typeface="Roboto Light" pitchFamily="34" charset="-120"/>
              </a:rPr>
              <a:t>Strong second-place performer with significant contributions across both sales</a:t>
            </a:r>
          </a:p>
          <a:p>
            <a:pPr marL="0" indent="0" algn="l">
              <a:lnSpc>
                <a:spcPts val="2100"/>
              </a:lnSpc>
              <a:buNone/>
            </a:pPr>
            <a:r>
              <a:rPr lang="en-US" b="1" dirty="0">
                <a:latin typeface="+mj-lt"/>
                <a:ea typeface="Roboto Light" pitchFamily="34" charset="-122"/>
                <a:cs typeface="Roboto Light" pitchFamily="34" charset="-120"/>
              </a:rPr>
              <a:t> channels.</a:t>
            </a:r>
            <a:endParaRPr lang="en-US" b="1" dirty="0">
              <a:latin typeface="+mj-lt"/>
            </a:endParaRPr>
          </a:p>
        </p:txBody>
      </p:sp>
      <p:sp>
        <p:nvSpPr>
          <p:cNvPr id="10" name="Shape 7"/>
          <p:cNvSpPr/>
          <p:nvPr/>
        </p:nvSpPr>
        <p:spPr>
          <a:xfrm>
            <a:off x="616144" y="4300553"/>
            <a:ext cx="7556421" cy="1165265"/>
          </a:xfrm>
          <a:prstGeom prst="roundRect">
            <a:avLst>
              <a:gd name="adj" fmla="val 7179"/>
            </a:avLst>
          </a:prstGeom>
          <a:solidFill>
            <a:srgbClr val="3D3D42"/>
          </a:solidFill>
          <a:ln w="7620">
            <a:solidFill>
              <a:srgbClr val="56565B"/>
            </a:solidFill>
            <a:prstDash val="solid"/>
          </a:ln>
        </p:spPr>
      </p:sp>
      <p:sp>
        <p:nvSpPr>
          <p:cNvPr id="11" name="Text 8"/>
          <p:cNvSpPr/>
          <p:nvPr/>
        </p:nvSpPr>
        <p:spPr>
          <a:xfrm>
            <a:off x="793789" y="4447961"/>
            <a:ext cx="2201228" cy="265747"/>
          </a:xfrm>
          <a:prstGeom prst="rect">
            <a:avLst/>
          </a:prstGeom>
          <a:noFill/>
          <a:ln/>
        </p:spPr>
        <p:txBody>
          <a:bodyPr wrap="none" lIns="0" tIns="0" rIns="0" bIns="0" rtlCol="0" anchor="t"/>
          <a:lstStyle/>
          <a:p>
            <a:pPr marL="0" indent="0" algn="l">
              <a:lnSpc>
                <a:spcPts val="2050"/>
              </a:lnSpc>
              <a:buNone/>
            </a:pPr>
            <a:r>
              <a:rPr lang="en-US" b="1" dirty="0">
                <a:latin typeface="+mj-lt"/>
                <a:ea typeface="Poppins Light" pitchFamily="34" charset="-122"/>
                <a:cs typeface="Poppins Light" pitchFamily="34" charset="-120"/>
              </a:rPr>
              <a:t>ANHEUSER BUSCH INC</a:t>
            </a:r>
            <a:endParaRPr lang="en-US" b="1" dirty="0">
              <a:latin typeface="+mj-lt"/>
            </a:endParaRPr>
          </a:p>
        </p:txBody>
      </p:sp>
      <p:sp>
        <p:nvSpPr>
          <p:cNvPr id="12" name="Text 9"/>
          <p:cNvSpPr/>
          <p:nvPr/>
        </p:nvSpPr>
        <p:spPr>
          <a:xfrm>
            <a:off x="781391" y="4853589"/>
            <a:ext cx="7201138" cy="563865"/>
          </a:xfrm>
          <a:prstGeom prst="rect">
            <a:avLst/>
          </a:prstGeom>
          <a:noFill/>
          <a:ln/>
        </p:spPr>
        <p:txBody>
          <a:bodyPr wrap="none" lIns="0" tIns="0" rIns="0" bIns="0" rtlCol="0" anchor="t"/>
          <a:lstStyle/>
          <a:p>
            <a:pPr marL="0" indent="0" algn="l">
              <a:lnSpc>
                <a:spcPts val="2100"/>
              </a:lnSpc>
              <a:buNone/>
            </a:pPr>
            <a:r>
              <a:rPr lang="en-US" b="1" dirty="0">
                <a:latin typeface="+mj-lt"/>
                <a:ea typeface="Roboto Light" pitchFamily="34" charset="-122"/>
                <a:cs typeface="Roboto Light" pitchFamily="34" charset="-120"/>
              </a:rPr>
              <a:t>Major contributor to total sales with balanced performance in retail and </a:t>
            </a:r>
          </a:p>
          <a:p>
            <a:pPr marL="0" indent="0" algn="l">
              <a:lnSpc>
                <a:spcPts val="2100"/>
              </a:lnSpc>
              <a:buNone/>
            </a:pPr>
            <a:r>
              <a:rPr lang="en-US" b="1" dirty="0">
                <a:latin typeface="+mj-lt"/>
                <a:ea typeface="Roboto Light" pitchFamily="34" charset="-122"/>
                <a:cs typeface="Roboto Light" pitchFamily="34" charset="-120"/>
              </a:rPr>
              <a:t>warehouse segments.</a:t>
            </a:r>
            <a:endParaRPr lang="en-US" b="1" dirty="0">
              <a:latin typeface="+mj-lt"/>
            </a:endParaRPr>
          </a:p>
        </p:txBody>
      </p:sp>
      <p:sp>
        <p:nvSpPr>
          <p:cNvPr id="13" name="Shape 10"/>
          <p:cNvSpPr/>
          <p:nvPr/>
        </p:nvSpPr>
        <p:spPr>
          <a:xfrm>
            <a:off x="603750" y="5632749"/>
            <a:ext cx="7556421" cy="1267420"/>
          </a:xfrm>
          <a:prstGeom prst="roundRect">
            <a:avLst>
              <a:gd name="adj" fmla="val 5637"/>
            </a:avLst>
          </a:prstGeom>
          <a:solidFill>
            <a:srgbClr val="3D3D42"/>
          </a:solidFill>
          <a:ln w="7620">
            <a:solidFill>
              <a:srgbClr val="56565B"/>
            </a:solidFill>
            <a:prstDash val="solid"/>
          </a:ln>
        </p:spPr>
      </p:sp>
      <p:sp>
        <p:nvSpPr>
          <p:cNvPr id="14" name="Text 11"/>
          <p:cNvSpPr/>
          <p:nvPr/>
        </p:nvSpPr>
        <p:spPr>
          <a:xfrm>
            <a:off x="793789" y="5767930"/>
            <a:ext cx="2339704" cy="314892"/>
          </a:xfrm>
          <a:prstGeom prst="rect">
            <a:avLst/>
          </a:prstGeom>
          <a:noFill/>
          <a:ln/>
        </p:spPr>
        <p:txBody>
          <a:bodyPr wrap="none" lIns="0" tIns="0" rIns="0" bIns="0" rtlCol="0" anchor="t"/>
          <a:lstStyle/>
          <a:p>
            <a:pPr marL="0" indent="0" algn="l">
              <a:lnSpc>
                <a:spcPts val="2050"/>
              </a:lnSpc>
              <a:buNone/>
            </a:pPr>
            <a:r>
              <a:rPr lang="en-US" b="1" dirty="0">
                <a:latin typeface="+mj-lt"/>
                <a:ea typeface="Poppins Light" pitchFamily="34" charset="-122"/>
                <a:cs typeface="Poppins Light" pitchFamily="34" charset="-120"/>
              </a:rPr>
              <a:t>Other Top Performers</a:t>
            </a:r>
            <a:endParaRPr lang="en-US" b="1" dirty="0">
              <a:latin typeface="+mj-lt"/>
            </a:endParaRPr>
          </a:p>
        </p:txBody>
      </p:sp>
      <p:sp>
        <p:nvSpPr>
          <p:cNvPr id="15" name="Text 12"/>
          <p:cNvSpPr/>
          <p:nvPr/>
        </p:nvSpPr>
        <p:spPr>
          <a:xfrm>
            <a:off x="793789" y="6170706"/>
            <a:ext cx="7201138" cy="544354"/>
          </a:xfrm>
          <a:prstGeom prst="rect">
            <a:avLst/>
          </a:prstGeom>
          <a:noFill/>
          <a:ln/>
        </p:spPr>
        <p:txBody>
          <a:bodyPr wrap="square" lIns="0" tIns="0" rIns="0" bIns="0" rtlCol="0" anchor="t"/>
          <a:lstStyle/>
          <a:p>
            <a:pPr marL="0" indent="0" algn="l">
              <a:lnSpc>
                <a:spcPts val="2100"/>
              </a:lnSpc>
              <a:buNone/>
            </a:pPr>
            <a:r>
              <a:rPr lang="en-US" b="1" dirty="0">
                <a:latin typeface="+mj-lt"/>
                <a:ea typeface="Roboto Light" pitchFamily="34" charset="-122"/>
                <a:cs typeface="Roboto Light" pitchFamily="34" charset="-120"/>
              </a:rPr>
              <a:t>HEINEKEN USA and E &amp; J GALLO WINERY round out the top five suppliers, collectively representing a significant portion of total sales.</a:t>
            </a:r>
            <a:endParaRPr lang="en-US" b="1" dirty="0">
              <a:latin typeface="+mj-lt"/>
            </a:endParaRPr>
          </a:p>
        </p:txBody>
      </p:sp>
      <p:pic>
        <p:nvPicPr>
          <p:cNvPr id="18" name="Picture 17">
            <a:extLst>
              <a:ext uri="{FF2B5EF4-FFF2-40B4-BE49-F238E27FC236}">
                <a16:creationId xmlns:a16="http://schemas.microsoft.com/office/drawing/2014/main" id="{4AFFF985-56BC-38FC-27C4-BAB208802272}"/>
              </a:ext>
            </a:extLst>
          </p:cNvPr>
          <p:cNvPicPr>
            <a:picLocks noChangeAspect="1"/>
          </p:cNvPicPr>
          <p:nvPr/>
        </p:nvPicPr>
        <p:blipFill>
          <a:blip r:embed="rId3"/>
          <a:stretch>
            <a:fillRect/>
          </a:stretch>
        </p:blipFill>
        <p:spPr>
          <a:xfrm>
            <a:off x="8362603" y="2343071"/>
            <a:ext cx="5877745" cy="37397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78669" y="611862"/>
            <a:ext cx="8610838" cy="695325"/>
          </a:xfrm>
          <a:prstGeom prst="rect">
            <a:avLst/>
          </a:prstGeom>
          <a:noFill/>
          <a:ln/>
        </p:spPr>
        <p:txBody>
          <a:bodyPr wrap="none" lIns="0" tIns="0" rIns="0" bIns="0" rtlCol="0" anchor="t"/>
          <a:lstStyle/>
          <a:p>
            <a:pPr marL="0" indent="0" algn="l">
              <a:lnSpc>
                <a:spcPts val="5450"/>
              </a:lnSpc>
              <a:buNone/>
            </a:pPr>
            <a:r>
              <a:rPr lang="en-US" sz="4350" dirty="0">
                <a:solidFill>
                  <a:srgbClr val="F2F2F3"/>
                </a:solidFill>
                <a:latin typeface="Poppins Light" pitchFamily="34" charset="0"/>
                <a:ea typeface="Poppins Light" pitchFamily="34" charset="-122"/>
                <a:cs typeface="Poppins Light" pitchFamily="34" charset="-120"/>
              </a:rPr>
              <a:t>Product Sales Performance and profitability</a:t>
            </a:r>
            <a:endParaRPr lang="en-US" sz="4350" dirty="0"/>
          </a:p>
        </p:txBody>
      </p:sp>
      <p:sp>
        <p:nvSpPr>
          <p:cNvPr id="3" name="Text 1"/>
          <p:cNvSpPr/>
          <p:nvPr/>
        </p:nvSpPr>
        <p:spPr>
          <a:xfrm>
            <a:off x="2758194" y="4355483"/>
            <a:ext cx="2781181" cy="347663"/>
          </a:xfrm>
          <a:prstGeom prst="rect">
            <a:avLst/>
          </a:prstGeom>
          <a:noFill/>
          <a:ln/>
        </p:spPr>
        <p:txBody>
          <a:bodyPr wrap="none" lIns="0" tIns="0" rIns="0" bIns="0" rtlCol="0" anchor="t"/>
          <a:lstStyle/>
          <a:p>
            <a:pPr marL="0" indent="0" algn="r">
              <a:lnSpc>
                <a:spcPts val="2700"/>
              </a:lnSpc>
              <a:buNone/>
            </a:pPr>
            <a:r>
              <a:rPr lang="en-US" sz="2150" b="1" dirty="0">
                <a:solidFill>
                  <a:srgbClr val="E5E0DF"/>
                </a:solidFill>
                <a:latin typeface="+mj-lt"/>
                <a:ea typeface="Poppins Light" pitchFamily="34" charset="-122"/>
                <a:cs typeface="Poppins Light" pitchFamily="34" charset="-120"/>
              </a:rPr>
              <a:t>Beer</a:t>
            </a:r>
            <a:endParaRPr lang="en-US" sz="2150" b="1" dirty="0">
              <a:latin typeface="+mj-lt"/>
            </a:endParaRPr>
          </a:p>
        </p:txBody>
      </p:sp>
      <p:sp>
        <p:nvSpPr>
          <p:cNvPr id="4" name="Text 2"/>
          <p:cNvSpPr/>
          <p:nvPr/>
        </p:nvSpPr>
        <p:spPr>
          <a:xfrm>
            <a:off x="1442864" y="4805627"/>
            <a:ext cx="4261366" cy="1067991"/>
          </a:xfrm>
          <a:prstGeom prst="rect">
            <a:avLst/>
          </a:prstGeom>
          <a:noFill/>
          <a:ln/>
        </p:spPr>
        <p:txBody>
          <a:bodyPr wrap="square" lIns="0" tIns="0" rIns="0" bIns="0" rtlCol="0" anchor="t"/>
          <a:lstStyle/>
          <a:p>
            <a:pPr marL="0" indent="0" algn="r">
              <a:lnSpc>
                <a:spcPts val="2800"/>
              </a:lnSpc>
              <a:buNone/>
            </a:pPr>
            <a:r>
              <a:rPr lang="en-US" sz="1750" b="1" dirty="0">
                <a:solidFill>
                  <a:srgbClr val="E5E0DF"/>
                </a:solidFill>
                <a:latin typeface="+mj-lt"/>
                <a:ea typeface="Roboto Light" pitchFamily="34" charset="-122"/>
                <a:cs typeface="Roboto Light" pitchFamily="34" charset="-120"/>
              </a:rPr>
              <a:t>Dominates warehouse sales (70.5% of total) but shows lower performance in retail channels.</a:t>
            </a:r>
            <a:endParaRPr lang="en-US" sz="1750" b="1" dirty="0">
              <a:latin typeface="+mj-lt"/>
            </a:endParaRPr>
          </a:p>
        </p:txBody>
      </p:sp>
      <p:pic>
        <p:nvPicPr>
          <p:cNvPr id="5" name="Image 0" descr="preencoded.png"/>
          <p:cNvPicPr>
            <a:picLocks noChangeAspect="1"/>
          </p:cNvPicPr>
          <p:nvPr/>
        </p:nvPicPr>
        <p:blipFill>
          <a:blip r:embed="rId3"/>
          <a:stretch>
            <a:fillRect/>
          </a:stretch>
        </p:blipFill>
        <p:spPr>
          <a:xfrm>
            <a:off x="6298720" y="1931830"/>
            <a:ext cx="3660458" cy="3660458"/>
          </a:xfrm>
          <a:prstGeom prst="rect">
            <a:avLst/>
          </a:prstGeom>
        </p:spPr>
      </p:pic>
      <p:sp>
        <p:nvSpPr>
          <p:cNvPr id="6" name="Shape 3"/>
          <p:cNvSpPr/>
          <p:nvPr/>
        </p:nvSpPr>
        <p:spPr>
          <a:xfrm>
            <a:off x="5789708" y="4425076"/>
            <a:ext cx="556141" cy="556141"/>
          </a:xfrm>
          <a:prstGeom prst="roundRect">
            <a:avLst>
              <a:gd name="adj" fmla="val 1642543"/>
            </a:avLst>
          </a:prstGeom>
          <a:solidFill>
            <a:srgbClr val="3D3D42"/>
          </a:solidFill>
          <a:ln w="7620">
            <a:solidFill>
              <a:srgbClr val="56565B"/>
            </a:solidFill>
            <a:prstDash val="solid"/>
          </a:ln>
        </p:spPr>
        <p:txBody>
          <a:bodyPr/>
          <a:lstStyle/>
          <a:p>
            <a:endParaRPr lang="en-US" dirty="0"/>
          </a:p>
        </p:txBody>
      </p:sp>
      <p:pic>
        <p:nvPicPr>
          <p:cNvPr id="7" name="Image 1" descr="preencoded.png"/>
          <p:cNvPicPr>
            <a:picLocks noChangeAspect="1"/>
          </p:cNvPicPr>
          <p:nvPr/>
        </p:nvPicPr>
        <p:blipFill>
          <a:blip r:embed="rId4"/>
          <a:stretch>
            <a:fillRect/>
          </a:stretch>
        </p:blipFill>
        <p:spPr>
          <a:xfrm>
            <a:off x="5968549" y="4517053"/>
            <a:ext cx="250269" cy="312777"/>
          </a:xfrm>
          <a:prstGeom prst="rect">
            <a:avLst/>
          </a:prstGeom>
        </p:spPr>
      </p:pic>
      <p:sp>
        <p:nvSpPr>
          <p:cNvPr id="8" name="Text 4"/>
          <p:cNvSpPr/>
          <p:nvPr/>
        </p:nvSpPr>
        <p:spPr>
          <a:xfrm>
            <a:off x="10257830" y="2366726"/>
            <a:ext cx="2781181" cy="347663"/>
          </a:xfrm>
          <a:prstGeom prst="rect">
            <a:avLst/>
          </a:prstGeom>
          <a:noFill/>
          <a:ln/>
        </p:spPr>
        <p:txBody>
          <a:bodyPr wrap="none" lIns="0" tIns="0" rIns="0" bIns="0" rtlCol="0" anchor="t"/>
          <a:lstStyle/>
          <a:p>
            <a:pPr marL="0" indent="0" algn="l">
              <a:lnSpc>
                <a:spcPts val="2700"/>
              </a:lnSpc>
              <a:buNone/>
            </a:pPr>
            <a:r>
              <a:rPr lang="en-US" sz="2150" b="1" dirty="0">
                <a:solidFill>
                  <a:srgbClr val="E5E0DF"/>
                </a:solidFill>
                <a:latin typeface="+mj-lt"/>
                <a:ea typeface="Poppins Light" pitchFamily="34" charset="-122"/>
                <a:cs typeface="Poppins Light" pitchFamily="34" charset="-120"/>
              </a:rPr>
              <a:t>Wine</a:t>
            </a:r>
            <a:endParaRPr lang="en-US" sz="2150" b="1" dirty="0">
              <a:latin typeface="+mj-lt"/>
            </a:endParaRPr>
          </a:p>
        </p:txBody>
      </p:sp>
      <p:sp>
        <p:nvSpPr>
          <p:cNvPr id="9" name="Text 5"/>
          <p:cNvSpPr/>
          <p:nvPr/>
        </p:nvSpPr>
        <p:spPr>
          <a:xfrm>
            <a:off x="10257830" y="2736533"/>
            <a:ext cx="4372570" cy="1067991"/>
          </a:xfrm>
          <a:prstGeom prst="rect">
            <a:avLst/>
          </a:prstGeom>
          <a:noFill/>
          <a:ln/>
        </p:spPr>
        <p:txBody>
          <a:bodyPr wrap="square" lIns="0" tIns="0" rIns="0" bIns="0" rtlCol="0" anchor="t"/>
          <a:lstStyle/>
          <a:p>
            <a:pPr marL="0" indent="0" algn="l">
              <a:lnSpc>
                <a:spcPts val="2800"/>
              </a:lnSpc>
              <a:buNone/>
            </a:pPr>
            <a:r>
              <a:rPr lang="en-US" sz="1750" b="1" dirty="0">
                <a:solidFill>
                  <a:srgbClr val="E5E0DF"/>
                </a:solidFill>
                <a:latin typeface="+mj-lt"/>
                <a:ea typeface="Roboto Light" pitchFamily="34" charset="-122"/>
                <a:cs typeface="Roboto Light" pitchFamily="34" charset="-120"/>
              </a:rPr>
              <a:t>Demonstrates balanced performance across both retail and warehouse channels with stable demand over time.</a:t>
            </a:r>
            <a:endParaRPr lang="en-US" sz="1750" b="1" dirty="0">
              <a:latin typeface="+mj-lt"/>
            </a:endParaRPr>
          </a:p>
        </p:txBody>
      </p:sp>
      <p:pic>
        <p:nvPicPr>
          <p:cNvPr id="10" name="Image 2" descr="preencoded.png"/>
          <p:cNvPicPr>
            <a:picLocks noChangeAspect="1"/>
          </p:cNvPicPr>
          <p:nvPr/>
        </p:nvPicPr>
        <p:blipFill>
          <a:blip r:embed="rId5"/>
          <a:stretch>
            <a:fillRect/>
          </a:stretch>
        </p:blipFill>
        <p:spPr>
          <a:xfrm>
            <a:off x="6287639" y="1931830"/>
            <a:ext cx="3660458" cy="3660458"/>
          </a:xfrm>
          <a:prstGeom prst="rect">
            <a:avLst/>
          </a:prstGeom>
        </p:spPr>
      </p:pic>
      <p:sp>
        <p:nvSpPr>
          <p:cNvPr id="11" name="Shape 6"/>
          <p:cNvSpPr/>
          <p:nvPr/>
        </p:nvSpPr>
        <p:spPr>
          <a:xfrm>
            <a:off x="9535741" y="1925382"/>
            <a:ext cx="556141" cy="556141"/>
          </a:xfrm>
          <a:prstGeom prst="roundRect">
            <a:avLst>
              <a:gd name="adj" fmla="val 1642543"/>
            </a:avLst>
          </a:prstGeom>
          <a:solidFill>
            <a:srgbClr val="3D3D42"/>
          </a:solidFill>
          <a:ln w="7620">
            <a:solidFill>
              <a:srgbClr val="56565B"/>
            </a:solidFill>
            <a:prstDash val="solid"/>
          </a:ln>
        </p:spPr>
      </p:sp>
      <p:pic>
        <p:nvPicPr>
          <p:cNvPr id="12" name="Image 3" descr="preencoded.png"/>
          <p:cNvPicPr>
            <a:picLocks noChangeAspect="1"/>
          </p:cNvPicPr>
          <p:nvPr/>
        </p:nvPicPr>
        <p:blipFill>
          <a:blip r:embed="rId6"/>
          <a:stretch>
            <a:fillRect/>
          </a:stretch>
        </p:blipFill>
        <p:spPr>
          <a:xfrm>
            <a:off x="9703368" y="2015582"/>
            <a:ext cx="250269" cy="312777"/>
          </a:xfrm>
          <a:prstGeom prst="rect">
            <a:avLst/>
          </a:prstGeom>
        </p:spPr>
      </p:pic>
      <p:sp>
        <p:nvSpPr>
          <p:cNvPr id="13" name="Text 7"/>
          <p:cNvSpPr/>
          <p:nvPr/>
        </p:nvSpPr>
        <p:spPr>
          <a:xfrm>
            <a:off x="10459844" y="4023120"/>
            <a:ext cx="2781181" cy="347663"/>
          </a:xfrm>
          <a:prstGeom prst="rect">
            <a:avLst/>
          </a:prstGeom>
          <a:noFill/>
          <a:ln/>
        </p:spPr>
        <p:txBody>
          <a:bodyPr wrap="none" lIns="0" tIns="0" rIns="0" bIns="0" rtlCol="0" anchor="t"/>
          <a:lstStyle/>
          <a:p>
            <a:pPr marL="0" indent="0" algn="l">
              <a:lnSpc>
                <a:spcPts val="2700"/>
              </a:lnSpc>
              <a:buNone/>
            </a:pPr>
            <a:r>
              <a:rPr lang="en-US" sz="2150" b="1" dirty="0">
                <a:solidFill>
                  <a:srgbClr val="E5E0DF"/>
                </a:solidFill>
                <a:latin typeface="+mj-lt"/>
                <a:ea typeface="Poppins Light" pitchFamily="34" charset="-122"/>
                <a:cs typeface="Poppins Light" pitchFamily="34" charset="-120"/>
              </a:rPr>
              <a:t>Liquor</a:t>
            </a:r>
            <a:endParaRPr lang="en-US" sz="2150" b="1" dirty="0">
              <a:latin typeface="+mj-lt"/>
            </a:endParaRPr>
          </a:p>
        </p:txBody>
      </p:sp>
      <p:sp>
        <p:nvSpPr>
          <p:cNvPr id="14" name="Text 8"/>
          <p:cNvSpPr/>
          <p:nvPr/>
        </p:nvSpPr>
        <p:spPr>
          <a:xfrm>
            <a:off x="10459844" y="4425076"/>
            <a:ext cx="3815633" cy="809508"/>
          </a:xfrm>
          <a:prstGeom prst="rect">
            <a:avLst/>
          </a:prstGeom>
          <a:noFill/>
          <a:ln/>
        </p:spPr>
        <p:txBody>
          <a:bodyPr wrap="square" lIns="0" tIns="0" rIns="0" bIns="0" rtlCol="0" anchor="t"/>
          <a:lstStyle/>
          <a:p>
            <a:pPr marL="0" indent="0" algn="l">
              <a:lnSpc>
                <a:spcPts val="2800"/>
              </a:lnSpc>
              <a:buNone/>
            </a:pPr>
            <a:r>
              <a:rPr lang="en-US" sz="1750" b="1" dirty="0">
                <a:solidFill>
                  <a:srgbClr val="E5E0DF"/>
                </a:solidFill>
                <a:latin typeface="+mj-lt"/>
                <a:ea typeface="Roboto Light" pitchFamily="34" charset="-122"/>
                <a:cs typeface="Roboto Light" pitchFamily="34" charset="-120"/>
              </a:rPr>
              <a:t>Leads in retail sales with the highest profit margins in this channel, showing consistent growth over the analysis period.</a:t>
            </a:r>
            <a:endParaRPr lang="en-US" sz="1750" b="1" dirty="0">
              <a:latin typeface="+mj-lt"/>
            </a:endParaRPr>
          </a:p>
        </p:txBody>
      </p:sp>
      <p:pic>
        <p:nvPicPr>
          <p:cNvPr id="15" name="Image 4" descr="preencoded.png"/>
          <p:cNvPicPr>
            <a:picLocks noChangeAspect="1"/>
          </p:cNvPicPr>
          <p:nvPr/>
        </p:nvPicPr>
        <p:blipFill>
          <a:blip r:embed="rId7"/>
          <a:stretch>
            <a:fillRect/>
          </a:stretch>
        </p:blipFill>
        <p:spPr>
          <a:xfrm>
            <a:off x="6287639" y="1925382"/>
            <a:ext cx="3660458" cy="3660458"/>
          </a:xfrm>
          <a:prstGeom prst="rect">
            <a:avLst/>
          </a:prstGeom>
        </p:spPr>
      </p:pic>
      <p:sp>
        <p:nvSpPr>
          <p:cNvPr id="16" name="Shape 9"/>
          <p:cNvSpPr/>
          <p:nvPr/>
        </p:nvSpPr>
        <p:spPr>
          <a:xfrm>
            <a:off x="9537953" y="5107900"/>
            <a:ext cx="556141" cy="556141"/>
          </a:xfrm>
          <a:prstGeom prst="roundRect">
            <a:avLst>
              <a:gd name="adj" fmla="val 1642543"/>
            </a:avLst>
          </a:prstGeom>
          <a:solidFill>
            <a:srgbClr val="3D3D42"/>
          </a:solidFill>
          <a:ln w="7620">
            <a:solidFill>
              <a:srgbClr val="56565B"/>
            </a:solidFill>
            <a:prstDash val="solid"/>
          </a:ln>
        </p:spPr>
        <p:txBody>
          <a:bodyPr/>
          <a:lstStyle/>
          <a:p>
            <a:endParaRPr lang="en-US" dirty="0"/>
          </a:p>
        </p:txBody>
      </p:sp>
      <p:pic>
        <p:nvPicPr>
          <p:cNvPr id="17" name="Image 5" descr="preencoded.png"/>
          <p:cNvPicPr>
            <a:picLocks noChangeAspect="1"/>
          </p:cNvPicPr>
          <p:nvPr/>
        </p:nvPicPr>
        <p:blipFill>
          <a:blip r:embed="rId8"/>
          <a:stretch>
            <a:fillRect/>
          </a:stretch>
        </p:blipFill>
        <p:spPr>
          <a:xfrm>
            <a:off x="9708909" y="5224344"/>
            <a:ext cx="250269" cy="312777"/>
          </a:xfrm>
          <a:prstGeom prst="rect">
            <a:avLst/>
          </a:prstGeom>
        </p:spPr>
      </p:pic>
      <p:sp>
        <p:nvSpPr>
          <p:cNvPr id="18" name="Text 10"/>
          <p:cNvSpPr/>
          <p:nvPr/>
        </p:nvSpPr>
        <p:spPr>
          <a:xfrm>
            <a:off x="778669" y="5804534"/>
            <a:ext cx="13073063" cy="1067991"/>
          </a:xfrm>
          <a:prstGeom prst="rect">
            <a:avLst/>
          </a:prstGeom>
          <a:noFill/>
          <a:ln/>
        </p:spPr>
        <p:txBody>
          <a:bodyPr wrap="square" lIns="0" tIns="0" rIns="0" bIns="0" rtlCol="0" anchor="t"/>
          <a:lstStyle/>
          <a:p>
            <a:pPr marL="0" indent="0" algn="l">
              <a:lnSpc>
                <a:spcPts val="2800"/>
              </a:lnSpc>
              <a:buNone/>
            </a:pPr>
            <a:r>
              <a:rPr lang="en-US" sz="1750" b="1" dirty="0">
                <a:solidFill>
                  <a:srgbClr val="E5E0DF"/>
                </a:solidFill>
                <a:latin typeface="+mj-lt"/>
                <a:ea typeface="Roboto Light" pitchFamily="34" charset="-122"/>
                <a:cs typeface="Roboto Light" pitchFamily="34" charset="-120"/>
              </a:rPr>
              <a:t>Our analysis reveals distinct channel preferences for different product categories. Beer contributes most significantly to warehouse sales, while liquor leads in the retail segment. Wine shows the most consistent performance across both channels, suggesting a balanced distribution strategy.</a:t>
            </a:r>
            <a:endParaRPr lang="en-US" sz="1750" b="1" dirty="0">
              <a:latin typeface="+mj-lt"/>
            </a:endParaRPr>
          </a:p>
        </p:txBody>
      </p:sp>
      <p:sp>
        <p:nvSpPr>
          <p:cNvPr id="19" name="Text 11"/>
          <p:cNvSpPr/>
          <p:nvPr/>
        </p:nvSpPr>
        <p:spPr>
          <a:xfrm>
            <a:off x="778669" y="6981111"/>
            <a:ext cx="13073063" cy="711994"/>
          </a:xfrm>
          <a:prstGeom prst="rect">
            <a:avLst/>
          </a:prstGeom>
          <a:noFill/>
          <a:ln/>
        </p:spPr>
        <p:txBody>
          <a:bodyPr wrap="square" lIns="0" tIns="0" rIns="0" bIns="0" rtlCol="0" anchor="t"/>
          <a:lstStyle/>
          <a:p>
            <a:pPr marL="0" indent="0" algn="l">
              <a:lnSpc>
                <a:spcPts val="2800"/>
              </a:lnSpc>
              <a:buNone/>
            </a:pPr>
            <a:r>
              <a:rPr lang="en-US" sz="1750" b="1" dirty="0">
                <a:solidFill>
                  <a:srgbClr val="E5E0DF"/>
                </a:solidFill>
                <a:latin typeface="+mj-lt"/>
                <a:ea typeface="Roboto Light" pitchFamily="34" charset="-122"/>
                <a:cs typeface="Roboto Light" pitchFamily="34" charset="-120"/>
              </a:rPr>
              <a:t>The profit margin is highest for liquor in retail sales and beer in warehouse sales, indicating these as the most valuable product categories in their respective channels.</a:t>
            </a:r>
            <a:endParaRPr lang="en-US" sz="1750" b="1" dirty="0">
              <a:latin typeface="+mj-lt"/>
            </a:endParaRPr>
          </a:p>
        </p:txBody>
      </p:sp>
      <p:pic>
        <p:nvPicPr>
          <p:cNvPr id="21" name="Picture 20">
            <a:extLst>
              <a:ext uri="{FF2B5EF4-FFF2-40B4-BE49-F238E27FC236}">
                <a16:creationId xmlns:a16="http://schemas.microsoft.com/office/drawing/2014/main" id="{7F7FD0F0-DD7B-C0C8-5ECD-EFD8A36A63F9}"/>
              </a:ext>
            </a:extLst>
          </p:cNvPr>
          <p:cNvPicPr>
            <a:picLocks noChangeAspect="1"/>
          </p:cNvPicPr>
          <p:nvPr/>
        </p:nvPicPr>
        <p:blipFill>
          <a:blip r:embed="rId9"/>
          <a:stretch>
            <a:fillRect/>
          </a:stretch>
        </p:blipFill>
        <p:spPr>
          <a:xfrm>
            <a:off x="612721" y="1264627"/>
            <a:ext cx="5063118" cy="30206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711193" y="824746"/>
            <a:ext cx="7556421" cy="1063228"/>
          </a:xfrm>
          <a:prstGeom prst="rect">
            <a:avLst/>
          </a:prstGeom>
          <a:noFill/>
          <a:ln/>
        </p:spPr>
        <p:txBody>
          <a:bodyPr wrap="square" lIns="0" tIns="0" rIns="0" bIns="0" rtlCol="0" anchor="t"/>
          <a:lstStyle/>
          <a:p>
            <a:pPr marL="0" indent="0" algn="l">
              <a:lnSpc>
                <a:spcPts val="4150"/>
              </a:lnSpc>
              <a:buNone/>
            </a:pPr>
            <a:r>
              <a:rPr lang="en-US" sz="3300" dirty="0">
                <a:solidFill>
                  <a:srgbClr val="F2F2F3"/>
                </a:solidFill>
                <a:latin typeface="Poppins Light" pitchFamily="34" charset="0"/>
                <a:ea typeface="Poppins Light" pitchFamily="34" charset="-122"/>
                <a:cs typeface="Poppins Light" pitchFamily="34" charset="-120"/>
              </a:rPr>
              <a:t>Sales Forecasting &amp; Trend Projection</a:t>
            </a:r>
            <a:endParaRPr lang="en-US" sz="3300" dirty="0"/>
          </a:p>
        </p:txBody>
      </p:sp>
      <p:sp>
        <p:nvSpPr>
          <p:cNvPr id="4" name="Shape 1"/>
          <p:cNvSpPr/>
          <p:nvPr/>
        </p:nvSpPr>
        <p:spPr>
          <a:xfrm>
            <a:off x="902526" y="2143125"/>
            <a:ext cx="22860" cy="3824407"/>
          </a:xfrm>
          <a:prstGeom prst="roundRect">
            <a:avLst>
              <a:gd name="adj" fmla="val 312558"/>
            </a:avLst>
          </a:prstGeom>
          <a:solidFill>
            <a:srgbClr val="56565B"/>
          </a:solidFill>
          <a:ln/>
        </p:spPr>
      </p:sp>
      <p:sp>
        <p:nvSpPr>
          <p:cNvPr id="5" name="Shape 2"/>
          <p:cNvSpPr/>
          <p:nvPr/>
        </p:nvSpPr>
        <p:spPr>
          <a:xfrm>
            <a:off x="1071000" y="2514362"/>
            <a:ext cx="510302" cy="22860"/>
          </a:xfrm>
          <a:prstGeom prst="roundRect">
            <a:avLst>
              <a:gd name="adj" fmla="val 312558"/>
            </a:avLst>
          </a:prstGeom>
          <a:solidFill>
            <a:srgbClr val="56565B"/>
          </a:solidFill>
          <a:ln/>
        </p:spPr>
      </p:sp>
      <p:sp>
        <p:nvSpPr>
          <p:cNvPr id="6" name="Shape 3"/>
          <p:cNvSpPr/>
          <p:nvPr/>
        </p:nvSpPr>
        <p:spPr>
          <a:xfrm>
            <a:off x="711193" y="2334458"/>
            <a:ext cx="382667" cy="382667"/>
          </a:xfrm>
          <a:prstGeom prst="roundRect">
            <a:avLst>
              <a:gd name="adj" fmla="val 18672"/>
            </a:avLst>
          </a:prstGeom>
          <a:solidFill>
            <a:srgbClr val="3D3D42"/>
          </a:solidFill>
          <a:ln w="7620">
            <a:solidFill>
              <a:srgbClr val="56565B"/>
            </a:solidFill>
            <a:prstDash val="solid"/>
          </a:ln>
        </p:spPr>
      </p:sp>
      <p:sp>
        <p:nvSpPr>
          <p:cNvPr id="7" name="Text 4"/>
          <p:cNvSpPr/>
          <p:nvPr/>
        </p:nvSpPr>
        <p:spPr>
          <a:xfrm>
            <a:off x="774951" y="2366307"/>
            <a:ext cx="255151" cy="318968"/>
          </a:xfrm>
          <a:prstGeom prst="rect">
            <a:avLst/>
          </a:prstGeom>
          <a:noFill/>
          <a:ln/>
        </p:spPr>
        <p:txBody>
          <a:bodyPr wrap="none" lIns="0" tIns="0" rIns="0" bIns="0" rtlCol="0" anchor="t"/>
          <a:lstStyle/>
          <a:p>
            <a:pPr marL="0" indent="0" algn="ctr">
              <a:lnSpc>
                <a:spcPts val="2000"/>
              </a:lnSpc>
              <a:buNone/>
            </a:pPr>
            <a:r>
              <a:rPr lang="en-US" sz="2000" dirty="0">
                <a:solidFill>
                  <a:srgbClr val="E5E0DF"/>
                </a:solidFill>
                <a:latin typeface="Poppins Light" pitchFamily="34" charset="0"/>
                <a:ea typeface="Poppins Light" pitchFamily="34" charset="-122"/>
                <a:cs typeface="Poppins Light" pitchFamily="34" charset="-120"/>
              </a:rPr>
              <a:t>1</a:t>
            </a:r>
            <a:endParaRPr lang="en-US" sz="2000" dirty="0"/>
          </a:p>
        </p:txBody>
      </p:sp>
      <p:sp>
        <p:nvSpPr>
          <p:cNvPr id="8" name="Text 5"/>
          <p:cNvSpPr/>
          <p:nvPr/>
        </p:nvSpPr>
        <p:spPr>
          <a:xfrm>
            <a:off x="1753109" y="2313146"/>
            <a:ext cx="2812256" cy="265747"/>
          </a:xfrm>
          <a:prstGeom prst="rect">
            <a:avLst/>
          </a:prstGeom>
          <a:noFill/>
          <a:ln/>
        </p:spPr>
        <p:txBody>
          <a:bodyPr wrap="none" lIns="0" tIns="0" rIns="0" bIns="0" rtlCol="0" anchor="t"/>
          <a:lstStyle/>
          <a:p>
            <a:pPr marL="0" indent="0" algn="l">
              <a:lnSpc>
                <a:spcPts val="2050"/>
              </a:lnSpc>
              <a:buNone/>
            </a:pPr>
            <a:r>
              <a:rPr lang="en-US" sz="1650" b="1" dirty="0">
                <a:solidFill>
                  <a:srgbClr val="E5E0DF"/>
                </a:solidFill>
                <a:latin typeface="Poppins Light" pitchFamily="34" charset="0"/>
                <a:ea typeface="Poppins Light" pitchFamily="34" charset="-122"/>
                <a:cs typeface="Poppins Light" pitchFamily="34" charset="-120"/>
              </a:rPr>
              <a:t>Historical Data (2017-2020)</a:t>
            </a:r>
            <a:endParaRPr lang="en-US" sz="1650" b="1" dirty="0"/>
          </a:p>
        </p:txBody>
      </p:sp>
      <p:sp>
        <p:nvSpPr>
          <p:cNvPr id="9" name="Text 6"/>
          <p:cNvSpPr/>
          <p:nvPr/>
        </p:nvSpPr>
        <p:spPr>
          <a:xfrm>
            <a:off x="1753109" y="2680930"/>
            <a:ext cx="6514505" cy="544354"/>
          </a:xfrm>
          <a:prstGeom prst="rect">
            <a:avLst/>
          </a:prstGeom>
          <a:noFill/>
          <a:ln/>
        </p:spPr>
        <p:txBody>
          <a:bodyPr wrap="square" lIns="0" tIns="0" rIns="0" bIns="0" rtlCol="0" anchor="t"/>
          <a:lstStyle/>
          <a:p>
            <a:pPr marL="0" indent="0" algn="l">
              <a:lnSpc>
                <a:spcPts val="2100"/>
              </a:lnSpc>
              <a:buNone/>
            </a:pPr>
            <a:r>
              <a:rPr lang="en-US" sz="1500" dirty="0">
                <a:solidFill>
                  <a:srgbClr val="E5E0DF"/>
                </a:solidFill>
                <a:latin typeface="+mj-lt"/>
                <a:ea typeface="Roboto Light" pitchFamily="34" charset="-122"/>
                <a:cs typeface="Roboto Light" pitchFamily="34" charset="-120"/>
              </a:rPr>
              <a:t>Shows ascending sales trend with seasonal fluctuations and peak performance in 2019.</a:t>
            </a:r>
            <a:endParaRPr lang="en-US" sz="1500" dirty="0">
              <a:latin typeface="+mj-lt"/>
            </a:endParaRPr>
          </a:p>
        </p:txBody>
      </p:sp>
      <p:sp>
        <p:nvSpPr>
          <p:cNvPr id="10" name="Shape 7"/>
          <p:cNvSpPr/>
          <p:nvPr/>
        </p:nvSpPr>
        <p:spPr>
          <a:xfrm>
            <a:off x="1071000" y="3936563"/>
            <a:ext cx="510302" cy="22860"/>
          </a:xfrm>
          <a:prstGeom prst="roundRect">
            <a:avLst>
              <a:gd name="adj" fmla="val 312558"/>
            </a:avLst>
          </a:prstGeom>
          <a:solidFill>
            <a:srgbClr val="56565B"/>
          </a:solidFill>
          <a:ln/>
        </p:spPr>
      </p:sp>
      <p:sp>
        <p:nvSpPr>
          <p:cNvPr id="11" name="Shape 8"/>
          <p:cNvSpPr/>
          <p:nvPr/>
        </p:nvSpPr>
        <p:spPr>
          <a:xfrm>
            <a:off x="711193" y="3756660"/>
            <a:ext cx="382667" cy="382667"/>
          </a:xfrm>
          <a:prstGeom prst="roundRect">
            <a:avLst>
              <a:gd name="adj" fmla="val 18672"/>
            </a:avLst>
          </a:prstGeom>
          <a:solidFill>
            <a:srgbClr val="3D3D42"/>
          </a:solidFill>
          <a:ln w="7620">
            <a:solidFill>
              <a:srgbClr val="56565B"/>
            </a:solidFill>
            <a:prstDash val="solid"/>
          </a:ln>
        </p:spPr>
      </p:sp>
      <p:sp>
        <p:nvSpPr>
          <p:cNvPr id="12" name="Text 9"/>
          <p:cNvSpPr/>
          <p:nvPr/>
        </p:nvSpPr>
        <p:spPr>
          <a:xfrm>
            <a:off x="774951" y="3788509"/>
            <a:ext cx="255151" cy="318968"/>
          </a:xfrm>
          <a:prstGeom prst="rect">
            <a:avLst/>
          </a:prstGeom>
          <a:noFill/>
          <a:ln/>
        </p:spPr>
        <p:txBody>
          <a:bodyPr wrap="none" lIns="0" tIns="0" rIns="0" bIns="0" rtlCol="0" anchor="t"/>
          <a:lstStyle/>
          <a:p>
            <a:pPr marL="0" indent="0" algn="ctr">
              <a:lnSpc>
                <a:spcPts val="2000"/>
              </a:lnSpc>
              <a:buNone/>
            </a:pPr>
            <a:r>
              <a:rPr lang="en-US" sz="2000" dirty="0">
                <a:solidFill>
                  <a:srgbClr val="E5E0DF"/>
                </a:solidFill>
                <a:latin typeface="Poppins Light" pitchFamily="34" charset="0"/>
                <a:ea typeface="Poppins Light" pitchFamily="34" charset="-122"/>
                <a:cs typeface="Poppins Light" pitchFamily="34" charset="-120"/>
              </a:rPr>
              <a:t>2</a:t>
            </a:r>
            <a:endParaRPr lang="en-US" sz="2000" dirty="0"/>
          </a:p>
        </p:txBody>
      </p:sp>
      <p:sp>
        <p:nvSpPr>
          <p:cNvPr id="13" name="Text 10"/>
          <p:cNvSpPr/>
          <p:nvPr/>
        </p:nvSpPr>
        <p:spPr>
          <a:xfrm>
            <a:off x="1753109" y="3735347"/>
            <a:ext cx="2126456" cy="265747"/>
          </a:xfrm>
          <a:prstGeom prst="rect">
            <a:avLst/>
          </a:prstGeom>
          <a:noFill/>
          <a:ln/>
        </p:spPr>
        <p:txBody>
          <a:bodyPr wrap="none" lIns="0" tIns="0" rIns="0" bIns="0" rtlCol="0" anchor="t"/>
          <a:lstStyle/>
          <a:p>
            <a:pPr marL="0" indent="0" algn="l">
              <a:lnSpc>
                <a:spcPts val="2050"/>
              </a:lnSpc>
              <a:buNone/>
            </a:pPr>
            <a:r>
              <a:rPr lang="en-US" sz="1650" b="1" dirty="0">
                <a:solidFill>
                  <a:srgbClr val="E5E0DF"/>
                </a:solidFill>
                <a:latin typeface="Poppins Light" pitchFamily="34" charset="0"/>
                <a:ea typeface="Poppins Light" pitchFamily="34" charset="-122"/>
                <a:cs typeface="Poppins Light" pitchFamily="34" charset="-120"/>
              </a:rPr>
              <a:t>Current Trend</a:t>
            </a:r>
            <a:endParaRPr lang="en-US" sz="1650" b="1" dirty="0"/>
          </a:p>
        </p:txBody>
      </p:sp>
      <p:sp>
        <p:nvSpPr>
          <p:cNvPr id="14" name="Text 11"/>
          <p:cNvSpPr/>
          <p:nvPr/>
        </p:nvSpPr>
        <p:spPr>
          <a:xfrm>
            <a:off x="1753109" y="4103132"/>
            <a:ext cx="6514505" cy="272177"/>
          </a:xfrm>
          <a:prstGeom prst="rect">
            <a:avLst/>
          </a:prstGeom>
          <a:noFill/>
          <a:ln/>
        </p:spPr>
        <p:txBody>
          <a:bodyPr wrap="none" lIns="0" tIns="0" rIns="0" bIns="0" rtlCol="0" anchor="t"/>
          <a:lstStyle/>
          <a:p>
            <a:pPr marL="0" indent="0" algn="l">
              <a:lnSpc>
                <a:spcPts val="2100"/>
              </a:lnSpc>
              <a:buNone/>
            </a:pPr>
            <a:r>
              <a:rPr lang="en-US" sz="1500" dirty="0">
                <a:solidFill>
                  <a:srgbClr val="E5E0DF"/>
                </a:solidFill>
                <a:latin typeface="Roboto Light" pitchFamily="34" charset="0"/>
                <a:ea typeface="Roboto Light" pitchFamily="34" charset="-122"/>
                <a:cs typeface="Roboto Light" pitchFamily="34" charset="-120"/>
              </a:rPr>
              <a:t>Indicates continued growth trajectory with predictable seasonal patterns.</a:t>
            </a:r>
            <a:endParaRPr lang="en-US" sz="1500" dirty="0"/>
          </a:p>
        </p:txBody>
      </p:sp>
      <p:sp>
        <p:nvSpPr>
          <p:cNvPr id="15" name="Shape 12"/>
          <p:cNvSpPr/>
          <p:nvPr/>
        </p:nvSpPr>
        <p:spPr>
          <a:xfrm>
            <a:off x="1071000" y="5086588"/>
            <a:ext cx="510302" cy="22860"/>
          </a:xfrm>
          <a:prstGeom prst="roundRect">
            <a:avLst>
              <a:gd name="adj" fmla="val 312558"/>
            </a:avLst>
          </a:prstGeom>
          <a:solidFill>
            <a:srgbClr val="56565B"/>
          </a:solidFill>
          <a:ln/>
        </p:spPr>
      </p:sp>
      <p:sp>
        <p:nvSpPr>
          <p:cNvPr id="16" name="Shape 13"/>
          <p:cNvSpPr/>
          <p:nvPr/>
        </p:nvSpPr>
        <p:spPr>
          <a:xfrm>
            <a:off x="711193" y="4906684"/>
            <a:ext cx="382667" cy="382667"/>
          </a:xfrm>
          <a:prstGeom prst="roundRect">
            <a:avLst>
              <a:gd name="adj" fmla="val 18672"/>
            </a:avLst>
          </a:prstGeom>
          <a:solidFill>
            <a:srgbClr val="3D3D42"/>
          </a:solidFill>
          <a:ln w="7620">
            <a:solidFill>
              <a:srgbClr val="56565B"/>
            </a:solidFill>
            <a:prstDash val="solid"/>
          </a:ln>
        </p:spPr>
      </p:sp>
      <p:sp>
        <p:nvSpPr>
          <p:cNvPr id="17" name="Text 14"/>
          <p:cNvSpPr/>
          <p:nvPr/>
        </p:nvSpPr>
        <p:spPr>
          <a:xfrm>
            <a:off x="774951" y="4938534"/>
            <a:ext cx="255151" cy="318968"/>
          </a:xfrm>
          <a:prstGeom prst="rect">
            <a:avLst/>
          </a:prstGeom>
          <a:noFill/>
          <a:ln/>
        </p:spPr>
        <p:txBody>
          <a:bodyPr wrap="none" lIns="0" tIns="0" rIns="0" bIns="0" rtlCol="0" anchor="t"/>
          <a:lstStyle/>
          <a:p>
            <a:pPr marL="0" indent="0" algn="ctr">
              <a:lnSpc>
                <a:spcPts val="2000"/>
              </a:lnSpc>
              <a:buNone/>
            </a:pPr>
            <a:r>
              <a:rPr lang="en-US" sz="2000" dirty="0">
                <a:solidFill>
                  <a:srgbClr val="E5E0DF"/>
                </a:solidFill>
                <a:latin typeface="Poppins Light" pitchFamily="34" charset="0"/>
                <a:ea typeface="Poppins Light" pitchFamily="34" charset="-122"/>
                <a:cs typeface="Poppins Light" pitchFamily="34" charset="-120"/>
              </a:rPr>
              <a:t>3</a:t>
            </a:r>
            <a:endParaRPr lang="en-US" sz="2000" dirty="0"/>
          </a:p>
        </p:txBody>
      </p:sp>
      <p:sp>
        <p:nvSpPr>
          <p:cNvPr id="18" name="Text 15"/>
          <p:cNvSpPr/>
          <p:nvPr/>
        </p:nvSpPr>
        <p:spPr>
          <a:xfrm>
            <a:off x="1753109" y="4885372"/>
            <a:ext cx="2126456" cy="265747"/>
          </a:xfrm>
          <a:prstGeom prst="rect">
            <a:avLst/>
          </a:prstGeom>
          <a:noFill/>
          <a:ln/>
        </p:spPr>
        <p:txBody>
          <a:bodyPr wrap="none" lIns="0" tIns="0" rIns="0" bIns="0" rtlCol="0" anchor="t"/>
          <a:lstStyle/>
          <a:p>
            <a:pPr marL="0" indent="0" algn="l">
              <a:lnSpc>
                <a:spcPts val="2050"/>
              </a:lnSpc>
              <a:buNone/>
            </a:pPr>
            <a:r>
              <a:rPr lang="en-US" sz="1650" b="1" dirty="0">
                <a:solidFill>
                  <a:srgbClr val="E5E0DF"/>
                </a:solidFill>
                <a:latin typeface="Poppins Light" pitchFamily="34" charset="0"/>
                <a:ea typeface="Poppins Light" pitchFamily="34" charset="-122"/>
                <a:cs typeface="Poppins Light" pitchFamily="34" charset="-120"/>
              </a:rPr>
              <a:t>Future Projection</a:t>
            </a:r>
            <a:endParaRPr lang="en-US" sz="1650" b="1" dirty="0"/>
          </a:p>
        </p:txBody>
      </p:sp>
      <p:sp>
        <p:nvSpPr>
          <p:cNvPr id="19" name="Text 16"/>
          <p:cNvSpPr/>
          <p:nvPr/>
        </p:nvSpPr>
        <p:spPr>
          <a:xfrm>
            <a:off x="1753109" y="5253156"/>
            <a:ext cx="6514505" cy="544354"/>
          </a:xfrm>
          <a:prstGeom prst="rect">
            <a:avLst/>
          </a:prstGeom>
          <a:noFill/>
          <a:ln/>
        </p:spPr>
        <p:txBody>
          <a:bodyPr wrap="square" lIns="0" tIns="0" rIns="0" bIns="0" rtlCol="0" anchor="t"/>
          <a:lstStyle/>
          <a:p>
            <a:pPr marL="0" indent="0" algn="l">
              <a:lnSpc>
                <a:spcPts val="2100"/>
              </a:lnSpc>
              <a:buNone/>
            </a:pPr>
            <a:r>
              <a:rPr lang="en-US" sz="1500" dirty="0">
                <a:solidFill>
                  <a:srgbClr val="E5E0DF"/>
                </a:solidFill>
                <a:latin typeface="+mj-lt"/>
                <a:ea typeface="Roboto Light" pitchFamily="34" charset="-122"/>
                <a:cs typeface="Roboto Light" pitchFamily="34" charset="-120"/>
              </a:rPr>
              <a:t>Forecasts continued growth with highest increases expected in Q4, likely due to seasonal effects.</a:t>
            </a:r>
            <a:endParaRPr lang="en-US" sz="1500" dirty="0">
              <a:latin typeface="+mj-lt"/>
            </a:endParaRPr>
          </a:p>
        </p:txBody>
      </p:sp>
      <p:sp>
        <p:nvSpPr>
          <p:cNvPr id="20" name="Text 17"/>
          <p:cNvSpPr/>
          <p:nvPr/>
        </p:nvSpPr>
        <p:spPr>
          <a:xfrm>
            <a:off x="711193" y="6291873"/>
            <a:ext cx="13527242" cy="816531"/>
          </a:xfrm>
          <a:prstGeom prst="rect">
            <a:avLst/>
          </a:prstGeom>
          <a:noFill/>
          <a:ln/>
        </p:spPr>
        <p:txBody>
          <a:bodyPr wrap="square" lIns="0" tIns="0" rIns="0" bIns="0" rtlCol="0" anchor="t"/>
          <a:lstStyle/>
          <a:p>
            <a:pPr marL="0" indent="0" algn="l">
              <a:lnSpc>
                <a:spcPts val="2100"/>
              </a:lnSpc>
              <a:buNone/>
            </a:pPr>
            <a:r>
              <a:rPr lang="en-US" b="1" dirty="0">
                <a:latin typeface="+mj-lt"/>
                <a:ea typeface="Roboto Light" pitchFamily="34" charset="-122"/>
                <a:cs typeface="Roboto Light" pitchFamily="34" charset="-120"/>
              </a:rPr>
              <a:t>Our forecasting model includes confidence boundaries to provide expected ranges for future sales values. The analysis projects continued growth, with particularly strong performance expected in the fourth quarter of each year, consistent with observed seasonal patterns.</a:t>
            </a:r>
            <a:endParaRPr lang="en-US" b="1" dirty="0">
              <a:latin typeface="+mj-lt"/>
            </a:endParaRPr>
          </a:p>
        </p:txBody>
      </p:sp>
      <p:sp>
        <p:nvSpPr>
          <p:cNvPr id="21" name="Text 18"/>
          <p:cNvSpPr/>
          <p:nvPr/>
        </p:nvSpPr>
        <p:spPr>
          <a:xfrm>
            <a:off x="711193" y="7166729"/>
            <a:ext cx="13595822" cy="544354"/>
          </a:xfrm>
          <a:prstGeom prst="rect">
            <a:avLst/>
          </a:prstGeom>
          <a:noFill/>
          <a:ln/>
        </p:spPr>
        <p:txBody>
          <a:bodyPr wrap="square" lIns="0" tIns="0" rIns="0" bIns="0" rtlCol="0" anchor="t"/>
          <a:lstStyle/>
          <a:p>
            <a:pPr marL="0" indent="0" algn="l">
              <a:lnSpc>
                <a:spcPts val="2100"/>
              </a:lnSpc>
              <a:buNone/>
            </a:pPr>
            <a:r>
              <a:rPr lang="en-US" b="1" dirty="0">
                <a:latin typeface="+mj-lt"/>
                <a:ea typeface="Roboto Light" pitchFamily="34" charset="-122"/>
                <a:cs typeface="Roboto Light" pitchFamily="34" charset="-120"/>
              </a:rPr>
              <a:t>This forecast can help stakeholders with inventory planning, resource allocation, and financial projections, enabling more informed decision-making for future business cycles.</a:t>
            </a:r>
            <a:endParaRPr lang="en-US" b="1" dirty="0">
              <a:latin typeface="+mj-lt"/>
            </a:endParaRPr>
          </a:p>
        </p:txBody>
      </p:sp>
      <p:pic>
        <p:nvPicPr>
          <p:cNvPr id="23" name="Picture 22">
            <a:extLst>
              <a:ext uri="{FF2B5EF4-FFF2-40B4-BE49-F238E27FC236}">
                <a16:creationId xmlns:a16="http://schemas.microsoft.com/office/drawing/2014/main" id="{CA6F323C-44DC-1F46-F451-BDA88E0ADE10}"/>
              </a:ext>
            </a:extLst>
          </p:cNvPr>
          <p:cNvPicPr>
            <a:picLocks noChangeAspect="1"/>
          </p:cNvPicPr>
          <p:nvPr/>
        </p:nvPicPr>
        <p:blipFill>
          <a:blip r:embed="rId3"/>
          <a:stretch>
            <a:fillRect/>
          </a:stretch>
        </p:blipFill>
        <p:spPr>
          <a:xfrm>
            <a:off x="8157618" y="1744634"/>
            <a:ext cx="6294364" cy="40772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6280190" y="691515"/>
            <a:ext cx="7556421" cy="992267"/>
          </a:xfrm>
          <a:prstGeom prst="rect">
            <a:avLst/>
          </a:prstGeom>
          <a:noFill/>
          <a:ln/>
        </p:spPr>
        <p:txBody>
          <a:bodyPr wrap="square" lIns="0" tIns="0" rIns="0" bIns="0" rtlCol="0" anchor="t"/>
          <a:lstStyle/>
          <a:p>
            <a:pPr marL="0" indent="0" algn="l">
              <a:lnSpc>
                <a:spcPts val="3900"/>
              </a:lnSpc>
              <a:buNone/>
            </a:pPr>
            <a:r>
              <a:rPr lang="en-US" sz="3100" dirty="0">
                <a:solidFill>
                  <a:srgbClr val="F2F2F3"/>
                </a:solidFill>
                <a:latin typeface="Poppins Light" pitchFamily="34" charset="0"/>
                <a:ea typeface="Poppins Light" pitchFamily="34" charset="-122"/>
                <a:cs typeface="Poppins Light" pitchFamily="34" charset="-120"/>
              </a:rPr>
              <a:t>Customer Demand &amp; Purchase Patterns</a:t>
            </a:r>
            <a:endParaRPr lang="en-US" sz="3100" dirty="0"/>
          </a:p>
        </p:txBody>
      </p:sp>
      <p:pic>
        <p:nvPicPr>
          <p:cNvPr id="4" name="Image 1" descr="preencoded.png"/>
          <p:cNvPicPr>
            <a:picLocks noChangeAspect="1"/>
          </p:cNvPicPr>
          <p:nvPr/>
        </p:nvPicPr>
        <p:blipFill>
          <a:blip r:embed="rId3"/>
          <a:stretch>
            <a:fillRect/>
          </a:stretch>
        </p:blipFill>
        <p:spPr>
          <a:xfrm>
            <a:off x="6280190" y="1921907"/>
            <a:ext cx="793790" cy="1168837"/>
          </a:xfrm>
          <a:prstGeom prst="rect">
            <a:avLst/>
          </a:prstGeom>
        </p:spPr>
      </p:pic>
      <p:sp>
        <p:nvSpPr>
          <p:cNvPr id="5" name="Text 1"/>
          <p:cNvSpPr/>
          <p:nvPr/>
        </p:nvSpPr>
        <p:spPr>
          <a:xfrm>
            <a:off x="7312104" y="2080617"/>
            <a:ext cx="1984653" cy="248007"/>
          </a:xfrm>
          <a:prstGeom prst="rect">
            <a:avLst/>
          </a:prstGeom>
          <a:noFill/>
          <a:ln/>
        </p:spPr>
        <p:txBody>
          <a:bodyPr wrap="none" lIns="0" tIns="0" rIns="0" bIns="0" rtlCol="0" anchor="t"/>
          <a:lstStyle/>
          <a:p>
            <a:pPr marL="0" indent="0" algn="l">
              <a:lnSpc>
                <a:spcPts val="1950"/>
              </a:lnSpc>
              <a:buNone/>
            </a:pPr>
            <a:r>
              <a:rPr lang="en-US" sz="1550" b="1" dirty="0">
                <a:solidFill>
                  <a:srgbClr val="E5E0DF"/>
                </a:solidFill>
                <a:latin typeface="Poppins Light" pitchFamily="34" charset="0"/>
                <a:ea typeface="Poppins Light" pitchFamily="34" charset="-122"/>
                <a:cs typeface="Poppins Light" pitchFamily="34" charset="-120"/>
              </a:rPr>
              <a:t>Beer Trends</a:t>
            </a:r>
            <a:endParaRPr lang="en-US" sz="1550" b="1" dirty="0"/>
          </a:p>
        </p:txBody>
      </p:sp>
      <p:sp>
        <p:nvSpPr>
          <p:cNvPr id="6" name="Text 2"/>
          <p:cNvSpPr/>
          <p:nvPr/>
        </p:nvSpPr>
        <p:spPr>
          <a:xfrm>
            <a:off x="7312104" y="2423874"/>
            <a:ext cx="6524506" cy="508159"/>
          </a:xfrm>
          <a:prstGeom prst="rect">
            <a:avLst/>
          </a:prstGeom>
          <a:noFill/>
          <a:ln/>
        </p:spPr>
        <p:txBody>
          <a:bodyPr wrap="square" lIns="0" tIns="0" rIns="0" bIns="0" rtlCol="0" anchor="t"/>
          <a:lstStyle/>
          <a:p>
            <a:pPr marL="0" indent="0" algn="l">
              <a:lnSpc>
                <a:spcPts val="2000"/>
              </a:lnSpc>
              <a:buNone/>
            </a:pPr>
            <a:r>
              <a:rPr lang="en-US" sz="1600" dirty="0">
                <a:latin typeface="+mj-lt"/>
                <a:ea typeface="Roboto Light" pitchFamily="34" charset="-122"/>
                <a:cs typeface="Roboto Light" pitchFamily="34" charset="-120"/>
              </a:rPr>
              <a:t>Sharp increase in 2019 for warehouse sales, followed by a drop in 2020. Retail sales showed a decline in 2018.</a:t>
            </a:r>
            <a:endParaRPr lang="en-US" sz="1600" dirty="0">
              <a:latin typeface="+mj-lt"/>
            </a:endParaRPr>
          </a:p>
        </p:txBody>
      </p:sp>
      <p:pic>
        <p:nvPicPr>
          <p:cNvPr id="7" name="Image 2" descr="preencoded.png"/>
          <p:cNvPicPr>
            <a:picLocks noChangeAspect="1"/>
          </p:cNvPicPr>
          <p:nvPr/>
        </p:nvPicPr>
        <p:blipFill>
          <a:blip r:embed="rId4"/>
          <a:stretch>
            <a:fillRect/>
          </a:stretch>
        </p:blipFill>
        <p:spPr>
          <a:xfrm>
            <a:off x="6280190" y="3090743"/>
            <a:ext cx="793790" cy="1168837"/>
          </a:xfrm>
          <a:prstGeom prst="rect">
            <a:avLst/>
          </a:prstGeom>
        </p:spPr>
      </p:pic>
      <p:sp>
        <p:nvSpPr>
          <p:cNvPr id="8" name="Text 3"/>
          <p:cNvSpPr/>
          <p:nvPr/>
        </p:nvSpPr>
        <p:spPr>
          <a:xfrm>
            <a:off x="7312104" y="3249454"/>
            <a:ext cx="1984653" cy="248007"/>
          </a:xfrm>
          <a:prstGeom prst="rect">
            <a:avLst/>
          </a:prstGeom>
          <a:noFill/>
          <a:ln/>
        </p:spPr>
        <p:txBody>
          <a:bodyPr wrap="none" lIns="0" tIns="0" rIns="0" bIns="0" rtlCol="0" anchor="t"/>
          <a:lstStyle/>
          <a:p>
            <a:pPr marL="0" indent="0" algn="l">
              <a:lnSpc>
                <a:spcPts val="1950"/>
              </a:lnSpc>
              <a:buNone/>
            </a:pPr>
            <a:r>
              <a:rPr lang="en-US" sz="1550" b="1" dirty="0">
                <a:solidFill>
                  <a:srgbClr val="E5E0DF"/>
                </a:solidFill>
                <a:latin typeface="Poppins Light" pitchFamily="34" charset="0"/>
                <a:ea typeface="Poppins Light" pitchFamily="34" charset="-122"/>
                <a:cs typeface="Poppins Light" pitchFamily="34" charset="-120"/>
              </a:rPr>
              <a:t>Wine Patterns</a:t>
            </a:r>
            <a:endParaRPr lang="en-US" sz="1550" b="1" dirty="0"/>
          </a:p>
        </p:txBody>
      </p:sp>
      <p:sp>
        <p:nvSpPr>
          <p:cNvPr id="9" name="Text 4"/>
          <p:cNvSpPr/>
          <p:nvPr/>
        </p:nvSpPr>
        <p:spPr>
          <a:xfrm>
            <a:off x="7312104" y="3592711"/>
            <a:ext cx="6524506" cy="508159"/>
          </a:xfrm>
          <a:prstGeom prst="rect">
            <a:avLst/>
          </a:prstGeom>
          <a:noFill/>
          <a:ln/>
        </p:spPr>
        <p:txBody>
          <a:bodyPr wrap="square" lIns="0" tIns="0" rIns="0" bIns="0" rtlCol="0" anchor="t"/>
          <a:lstStyle/>
          <a:p>
            <a:pPr marL="0" indent="0" algn="l">
              <a:lnSpc>
                <a:spcPts val="2000"/>
              </a:lnSpc>
              <a:buNone/>
            </a:pPr>
            <a:r>
              <a:rPr lang="en-US" sz="1600" dirty="0">
                <a:solidFill>
                  <a:srgbClr val="E5E0DF"/>
                </a:solidFill>
                <a:latin typeface="+mj-lt"/>
                <a:ea typeface="Roboto Light" pitchFamily="34" charset="-122"/>
                <a:cs typeface="Roboto Light" pitchFamily="34" charset="-120"/>
              </a:rPr>
              <a:t>Demonstrates overall stability across the analysis period in both retail and warehouse channels.</a:t>
            </a:r>
            <a:endParaRPr lang="en-US" sz="1600" dirty="0">
              <a:latin typeface="+mj-lt"/>
            </a:endParaRPr>
          </a:p>
        </p:txBody>
      </p:sp>
      <p:pic>
        <p:nvPicPr>
          <p:cNvPr id="10" name="Image 3" descr="preencoded.png"/>
          <p:cNvPicPr>
            <a:picLocks noChangeAspect="1"/>
          </p:cNvPicPr>
          <p:nvPr/>
        </p:nvPicPr>
        <p:blipFill>
          <a:blip r:embed="rId5"/>
          <a:stretch>
            <a:fillRect/>
          </a:stretch>
        </p:blipFill>
        <p:spPr>
          <a:xfrm>
            <a:off x="6280190" y="4259580"/>
            <a:ext cx="793790" cy="1168837"/>
          </a:xfrm>
          <a:prstGeom prst="rect">
            <a:avLst/>
          </a:prstGeom>
        </p:spPr>
      </p:pic>
      <p:sp>
        <p:nvSpPr>
          <p:cNvPr id="11" name="Text 5"/>
          <p:cNvSpPr/>
          <p:nvPr/>
        </p:nvSpPr>
        <p:spPr>
          <a:xfrm>
            <a:off x="7312104" y="4418290"/>
            <a:ext cx="1984653" cy="248007"/>
          </a:xfrm>
          <a:prstGeom prst="rect">
            <a:avLst/>
          </a:prstGeom>
          <a:noFill/>
          <a:ln/>
        </p:spPr>
        <p:txBody>
          <a:bodyPr wrap="none" lIns="0" tIns="0" rIns="0" bIns="0" rtlCol="0" anchor="t"/>
          <a:lstStyle/>
          <a:p>
            <a:pPr marL="0" indent="0" algn="l">
              <a:lnSpc>
                <a:spcPts val="1950"/>
              </a:lnSpc>
              <a:buNone/>
            </a:pPr>
            <a:r>
              <a:rPr lang="en-US" sz="1550" b="1" dirty="0">
                <a:solidFill>
                  <a:srgbClr val="E5E0DF"/>
                </a:solidFill>
                <a:latin typeface="Poppins Light" pitchFamily="34" charset="0"/>
                <a:ea typeface="Poppins Light" pitchFamily="34" charset="-122"/>
                <a:cs typeface="Poppins Light" pitchFamily="34" charset="-120"/>
              </a:rPr>
              <a:t>Liquor Growth</a:t>
            </a:r>
            <a:endParaRPr lang="en-US" sz="1550" b="1" dirty="0"/>
          </a:p>
        </p:txBody>
      </p:sp>
      <p:sp>
        <p:nvSpPr>
          <p:cNvPr id="12" name="Text 6"/>
          <p:cNvSpPr/>
          <p:nvPr/>
        </p:nvSpPr>
        <p:spPr>
          <a:xfrm>
            <a:off x="7312104" y="4761548"/>
            <a:ext cx="6524506" cy="508159"/>
          </a:xfrm>
          <a:prstGeom prst="rect">
            <a:avLst/>
          </a:prstGeom>
          <a:noFill/>
          <a:ln/>
        </p:spPr>
        <p:txBody>
          <a:bodyPr wrap="square" lIns="0" tIns="0" rIns="0" bIns="0" rtlCol="0" anchor="t"/>
          <a:lstStyle/>
          <a:p>
            <a:pPr marL="0" indent="0" algn="l">
              <a:lnSpc>
                <a:spcPts val="2000"/>
              </a:lnSpc>
              <a:buNone/>
            </a:pPr>
            <a:r>
              <a:rPr lang="en-US" sz="1600" dirty="0">
                <a:solidFill>
                  <a:srgbClr val="E5E0DF"/>
                </a:solidFill>
                <a:latin typeface="+mj-lt"/>
                <a:ea typeface="Roboto Light" pitchFamily="34" charset="-122"/>
                <a:cs typeface="Roboto Light" pitchFamily="34" charset="-120"/>
              </a:rPr>
              <a:t>Shows consistent growth over the years, particularly in retail channels where it leads in sales performance.</a:t>
            </a:r>
            <a:endParaRPr lang="en-US" sz="1600" dirty="0">
              <a:latin typeface="+mj-lt"/>
            </a:endParaRPr>
          </a:p>
        </p:txBody>
      </p:sp>
      <p:pic>
        <p:nvPicPr>
          <p:cNvPr id="13" name="Image 4" descr="preencoded.png"/>
          <p:cNvPicPr>
            <a:picLocks noChangeAspect="1"/>
          </p:cNvPicPr>
          <p:nvPr/>
        </p:nvPicPr>
        <p:blipFill>
          <a:blip r:embed="rId6"/>
          <a:stretch>
            <a:fillRect/>
          </a:stretch>
        </p:blipFill>
        <p:spPr>
          <a:xfrm>
            <a:off x="6280190" y="5428417"/>
            <a:ext cx="793790" cy="1168837"/>
          </a:xfrm>
          <a:prstGeom prst="rect">
            <a:avLst/>
          </a:prstGeom>
        </p:spPr>
      </p:pic>
      <p:sp>
        <p:nvSpPr>
          <p:cNvPr id="14" name="Text 7"/>
          <p:cNvSpPr/>
          <p:nvPr/>
        </p:nvSpPr>
        <p:spPr>
          <a:xfrm>
            <a:off x="7312104" y="5587127"/>
            <a:ext cx="1984653" cy="248007"/>
          </a:xfrm>
          <a:prstGeom prst="rect">
            <a:avLst/>
          </a:prstGeom>
          <a:noFill/>
          <a:ln/>
        </p:spPr>
        <p:txBody>
          <a:bodyPr wrap="none" lIns="0" tIns="0" rIns="0" bIns="0" rtlCol="0" anchor="t"/>
          <a:lstStyle/>
          <a:p>
            <a:pPr marL="0" indent="0" algn="l">
              <a:lnSpc>
                <a:spcPts val="1950"/>
              </a:lnSpc>
              <a:buNone/>
            </a:pPr>
            <a:r>
              <a:rPr lang="en-US" sz="1550" b="1" dirty="0">
                <a:solidFill>
                  <a:srgbClr val="E5E0DF"/>
                </a:solidFill>
                <a:latin typeface="Poppins Light" pitchFamily="34" charset="0"/>
                <a:ea typeface="Poppins Light" pitchFamily="34" charset="-122"/>
                <a:cs typeface="Poppins Light" pitchFamily="34" charset="-120"/>
              </a:rPr>
              <a:t>Overall Trends</a:t>
            </a:r>
            <a:endParaRPr lang="en-US" sz="1550" b="1" dirty="0"/>
          </a:p>
        </p:txBody>
      </p:sp>
      <p:sp>
        <p:nvSpPr>
          <p:cNvPr id="15" name="Text 8"/>
          <p:cNvSpPr/>
          <p:nvPr/>
        </p:nvSpPr>
        <p:spPr>
          <a:xfrm>
            <a:off x="7312104" y="5930384"/>
            <a:ext cx="6524506" cy="508159"/>
          </a:xfrm>
          <a:prstGeom prst="rect">
            <a:avLst/>
          </a:prstGeom>
          <a:noFill/>
          <a:ln/>
        </p:spPr>
        <p:txBody>
          <a:bodyPr wrap="square" lIns="0" tIns="0" rIns="0" bIns="0" rtlCol="0" anchor="t"/>
          <a:lstStyle/>
          <a:p>
            <a:pPr marL="0" indent="0" algn="l">
              <a:lnSpc>
                <a:spcPts val="2000"/>
              </a:lnSpc>
              <a:buNone/>
            </a:pPr>
            <a:r>
              <a:rPr lang="en-US" sz="1600" dirty="0">
                <a:solidFill>
                  <a:srgbClr val="E5E0DF"/>
                </a:solidFill>
                <a:latin typeface="+mj-lt"/>
                <a:ea typeface="Roboto Light" pitchFamily="34" charset="-122"/>
                <a:cs typeface="Roboto Light" pitchFamily="34" charset="-120"/>
              </a:rPr>
              <a:t>Reveals shifting customer preferences potentially influenced by marketing strategies or socioeconomic factors.</a:t>
            </a:r>
            <a:endParaRPr lang="en-US" sz="1600" dirty="0">
              <a:latin typeface="+mj-lt"/>
            </a:endParaRPr>
          </a:p>
        </p:txBody>
      </p:sp>
      <p:sp>
        <p:nvSpPr>
          <p:cNvPr id="16" name="Text 9"/>
          <p:cNvSpPr/>
          <p:nvPr/>
        </p:nvSpPr>
        <p:spPr>
          <a:xfrm>
            <a:off x="6280190" y="6775847"/>
            <a:ext cx="7556421" cy="762238"/>
          </a:xfrm>
          <a:prstGeom prst="rect">
            <a:avLst/>
          </a:prstGeom>
          <a:noFill/>
          <a:ln/>
        </p:spPr>
        <p:txBody>
          <a:bodyPr wrap="square" lIns="0" tIns="0" rIns="0" bIns="0" rtlCol="0" anchor="t"/>
          <a:lstStyle/>
          <a:p>
            <a:pPr marL="0" indent="0" algn="l">
              <a:lnSpc>
                <a:spcPts val="2000"/>
              </a:lnSpc>
              <a:buNone/>
            </a:pPr>
            <a:r>
              <a:rPr lang="en-US" b="1" dirty="0">
                <a:solidFill>
                  <a:srgbClr val="E5E0DF"/>
                </a:solidFill>
                <a:latin typeface="+mj-lt"/>
                <a:ea typeface="Roboto Light" pitchFamily="34" charset="-122"/>
                <a:cs typeface="Roboto Light" pitchFamily="34" charset="-120"/>
              </a:rPr>
              <a:t>Our analysis of customer purchase patterns reveals interesting shifts in product preferences over time. The clustered area chart visualization illustrates these changing demands across product categories, with each layer representing a specific item type and the total area showing overall purchase volume.</a:t>
            </a:r>
            <a:endParaRPr lang="en-US" b="1" dirty="0">
              <a:latin typeface="+mj-lt"/>
            </a:endParaRPr>
          </a:p>
        </p:txBody>
      </p:sp>
      <p:pic>
        <p:nvPicPr>
          <p:cNvPr id="18" name="Picture 17">
            <a:extLst>
              <a:ext uri="{FF2B5EF4-FFF2-40B4-BE49-F238E27FC236}">
                <a16:creationId xmlns:a16="http://schemas.microsoft.com/office/drawing/2014/main" id="{D95F6CAE-29EE-11AF-AFC9-D04F7F49C4AF}"/>
              </a:ext>
            </a:extLst>
          </p:cNvPr>
          <p:cNvPicPr>
            <a:picLocks noChangeAspect="1"/>
          </p:cNvPicPr>
          <p:nvPr/>
        </p:nvPicPr>
        <p:blipFill>
          <a:blip r:embed="rId7"/>
          <a:stretch>
            <a:fillRect/>
          </a:stretch>
        </p:blipFill>
        <p:spPr>
          <a:xfrm>
            <a:off x="317164" y="2328624"/>
            <a:ext cx="5843964" cy="38328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706160"/>
            <a:ext cx="7888843" cy="566976"/>
          </a:xfrm>
          <a:prstGeom prst="rect">
            <a:avLst/>
          </a:prstGeom>
          <a:noFill/>
          <a:ln/>
        </p:spPr>
        <p:txBody>
          <a:bodyPr wrap="none" lIns="0" tIns="0" rIns="0" bIns="0" rtlCol="0" anchor="t"/>
          <a:lstStyle/>
          <a:p>
            <a:pPr marL="0" indent="0" algn="l">
              <a:lnSpc>
                <a:spcPts val="4450"/>
              </a:lnSpc>
              <a:buNone/>
            </a:pPr>
            <a:r>
              <a:rPr lang="en-US" sz="3550" dirty="0">
                <a:solidFill>
                  <a:srgbClr val="F2F2F3"/>
                </a:solidFill>
                <a:latin typeface="Poppins Light" pitchFamily="34" charset="0"/>
                <a:ea typeface="Poppins Light" pitchFamily="34" charset="-122"/>
                <a:cs typeface="Poppins Light" pitchFamily="34" charset="-120"/>
              </a:rPr>
              <a:t>Conclusions &amp; Future Opportunities</a:t>
            </a:r>
            <a:endParaRPr lang="en-US" sz="3550" dirty="0"/>
          </a:p>
        </p:txBody>
      </p:sp>
      <p:pic>
        <p:nvPicPr>
          <p:cNvPr id="3" name="Image 0" descr="preencoded.png"/>
          <p:cNvPicPr>
            <a:picLocks noChangeAspect="1"/>
          </p:cNvPicPr>
          <p:nvPr/>
        </p:nvPicPr>
        <p:blipFill>
          <a:blip r:embed="rId3"/>
          <a:stretch>
            <a:fillRect/>
          </a:stretch>
        </p:blipFill>
        <p:spPr>
          <a:xfrm>
            <a:off x="3247430" y="1636038"/>
            <a:ext cx="1614011" cy="1045488"/>
          </a:xfrm>
          <a:prstGeom prst="rect">
            <a:avLst/>
          </a:prstGeom>
        </p:spPr>
      </p:pic>
      <p:pic>
        <p:nvPicPr>
          <p:cNvPr id="4" name="Image 1" descr="preencoded.png"/>
          <p:cNvPicPr>
            <a:picLocks noChangeAspect="1"/>
          </p:cNvPicPr>
          <p:nvPr/>
        </p:nvPicPr>
        <p:blipFill>
          <a:blip r:embed="rId4"/>
          <a:stretch>
            <a:fillRect/>
          </a:stretch>
        </p:blipFill>
        <p:spPr>
          <a:xfrm>
            <a:off x="3926800" y="2128838"/>
            <a:ext cx="255151" cy="318968"/>
          </a:xfrm>
          <a:prstGeom prst="rect">
            <a:avLst/>
          </a:prstGeom>
        </p:spPr>
      </p:pic>
      <p:sp>
        <p:nvSpPr>
          <p:cNvPr id="5" name="Text 1"/>
          <p:cNvSpPr/>
          <p:nvPr/>
        </p:nvSpPr>
        <p:spPr>
          <a:xfrm>
            <a:off x="5042892" y="1817489"/>
            <a:ext cx="2268260" cy="283488"/>
          </a:xfrm>
          <a:prstGeom prst="rect">
            <a:avLst/>
          </a:prstGeom>
          <a:noFill/>
          <a:ln/>
        </p:spPr>
        <p:txBody>
          <a:bodyPr wrap="none" lIns="0" tIns="0" rIns="0" bIns="0" rtlCol="0" anchor="t"/>
          <a:lstStyle/>
          <a:p>
            <a:pPr marL="0" indent="0" algn="l">
              <a:lnSpc>
                <a:spcPts val="2200"/>
              </a:lnSpc>
              <a:buNone/>
            </a:pPr>
            <a:r>
              <a:rPr lang="en-US" sz="1750" b="1" dirty="0">
                <a:solidFill>
                  <a:srgbClr val="E5E0DF"/>
                </a:solidFill>
                <a:latin typeface="Poppins Light" pitchFamily="34" charset="0"/>
                <a:ea typeface="Poppins Light" pitchFamily="34" charset="-122"/>
                <a:cs typeface="Poppins Light" pitchFamily="34" charset="-120"/>
              </a:rPr>
              <a:t>Expanded Analytics</a:t>
            </a:r>
            <a:endParaRPr lang="en-US" sz="1750" b="1" dirty="0"/>
          </a:p>
        </p:txBody>
      </p:sp>
      <p:sp>
        <p:nvSpPr>
          <p:cNvPr id="6" name="Text 2"/>
          <p:cNvSpPr/>
          <p:nvPr/>
        </p:nvSpPr>
        <p:spPr>
          <a:xfrm>
            <a:off x="5042892" y="2209800"/>
            <a:ext cx="3486626" cy="290274"/>
          </a:xfrm>
          <a:prstGeom prst="rect">
            <a:avLst/>
          </a:prstGeom>
          <a:noFill/>
          <a:ln/>
        </p:spPr>
        <p:txBody>
          <a:bodyPr wrap="none" lIns="0" tIns="0" rIns="0" bIns="0" rtlCol="0" anchor="t"/>
          <a:lstStyle/>
          <a:p>
            <a:pPr marL="0" indent="0" algn="l">
              <a:lnSpc>
                <a:spcPts val="2250"/>
              </a:lnSpc>
              <a:buNone/>
            </a:pPr>
            <a:r>
              <a:rPr lang="en-US" sz="1600" dirty="0">
                <a:solidFill>
                  <a:srgbClr val="E5E0DF"/>
                </a:solidFill>
                <a:latin typeface="+mj-lt"/>
                <a:ea typeface="Roboto Light" pitchFamily="34" charset="-122"/>
                <a:cs typeface="Roboto Light" pitchFamily="34" charset="-120"/>
              </a:rPr>
              <a:t>Integrate cost data and extend beyond 2025</a:t>
            </a:r>
            <a:endParaRPr lang="en-US" sz="1600" dirty="0">
              <a:latin typeface="+mj-lt"/>
            </a:endParaRPr>
          </a:p>
        </p:txBody>
      </p:sp>
      <p:sp>
        <p:nvSpPr>
          <p:cNvPr id="7" name="Shape 3"/>
          <p:cNvSpPr/>
          <p:nvPr/>
        </p:nvSpPr>
        <p:spPr>
          <a:xfrm>
            <a:off x="4906804" y="2694623"/>
            <a:ext cx="8884444" cy="11430"/>
          </a:xfrm>
          <a:prstGeom prst="roundRect">
            <a:avLst>
              <a:gd name="adj" fmla="val 666790"/>
            </a:avLst>
          </a:prstGeom>
          <a:solidFill>
            <a:srgbClr val="56565B"/>
          </a:solidFill>
          <a:ln/>
        </p:spPr>
      </p:sp>
      <p:pic>
        <p:nvPicPr>
          <p:cNvPr id="8" name="Image 2" descr="preencoded.png"/>
          <p:cNvPicPr>
            <a:picLocks noChangeAspect="1"/>
          </p:cNvPicPr>
          <p:nvPr/>
        </p:nvPicPr>
        <p:blipFill>
          <a:blip r:embed="rId5"/>
          <a:stretch>
            <a:fillRect/>
          </a:stretch>
        </p:blipFill>
        <p:spPr>
          <a:xfrm>
            <a:off x="2440424" y="2726888"/>
            <a:ext cx="3228022" cy="1045488"/>
          </a:xfrm>
          <a:prstGeom prst="rect">
            <a:avLst/>
          </a:prstGeom>
        </p:spPr>
      </p:pic>
      <p:pic>
        <p:nvPicPr>
          <p:cNvPr id="9" name="Image 3" descr="preencoded.png"/>
          <p:cNvPicPr>
            <a:picLocks noChangeAspect="1"/>
          </p:cNvPicPr>
          <p:nvPr/>
        </p:nvPicPr>
        <p:blipFill>
          <a:blip r:embed="rId6"/>
          <a:stretch>
            <a:fillRect/>
          </a:stretch>
        </p:blipFill>
        <p:spPr>
          <a:xfrm>
            <a:off x="3926800" y="3090148"/>
            <a:ext cx="255151" cy="318968"/>
          </a:xfrm>
          <a:prstGeom prst="rect">
            <a:avLst/>
          </a:prstGeom>
        </p:spPr>
      </p:pic>
      <p:sp>
        <p:nvSpPr>
          <p:cNvPr id="10" name="Text 4"/>
          <p:cNvSpPr/>
          <p:nvPr/>
        </p:nvSpPr>
        <p:spPr>
          <a:xfrm>
            <a:off x="5849898" y="2908340"/>
            <a:ext cx="2533650" cy="283488"/>
          </a:xfrm>
          <a:prstGeom prst="rect">
            <a:avLst/>
          </a:prstGeom>
          <a:noFill/>
          <a:ln/>
        </p:spPr>
        <p:txBody>
          <a:bodyPr wrap="none" lIns="0" tIns="0" rIns="0" bIns="0" rtlCol="0" anchor="t"/>
          <a:lstStyle/>
          <a:p>
            <a:pPr marL="0" indent="0" algn="l">
              <a:lnSpc>
                <a:spcPts val="2200"/>
              </a:lnSpc>
              <a:buNone/>
            </a:pPr>
            <a:r>
              <a:rPr lang="en-US" sz="1750" b="1" dirty="0">
                <a:solidFill>
                  <a:srgbClr val="E5E0DF"/>
                </a:solidFill>
                <a:latin typeface="Poppins Light" pitchFamily="34" charset="0"/>
                <a:ea typeface="Poppins Light" pitchFamily="34" charset="-122"/>
                <a:cs typeface="Poppins Light" pitchFamily="34" charset="-120"/>
              </a:rPr>
              <a:t>Advanced Forecasting</a:t>
            </a:r>
            <a:endParaRPr lang="en-US" sz="1750" b="1" dirty="0"/>
          </a:p>
        </p:txBody>
      </p:sp>
      <p:sp>
        <p:nvSpPr>
          <p:cNvPr id="11" name="Text 5"/>
          <p:cNvSpPr/>
          <p:nvPr/>
        </p:nvSpPr>
        <p:spPr>
          <a:xfrm>
            <a:off x="5849898" y="3300651"/>
            <a:ext cx="4128849" cy="290274"/>
          </a:xfrm>
          <a:prstGeom prst="rect">
            <a:avLst/>
          </a:prstGeom>
          <a:noFill/>
          <a:ln/>
        </p:spPr>
        <p:txBody>
          <a:bodyPr wrap="none" lIns="0" tIns="0" rIns="0" bIns="0" rtlCol="0" anchor="t"/>
          <a:lstStyle/>
          <a:p>
            <a:pPr marL="0" indent="0" algn="l">
              <a:lnSpc>
                <a:spcPts val="2250"/>
              </a:lnSpc>
              <a:buNone/>
            </a:pPr>
            <a:r>
              <a:rPr lang="en-US" sz="1600" dirty="0">
                <a:solidFill>
                  <a:srgbClr val="E5E0DF"/>
                </a:solidFill>
                <a:latin typeface="+mj-lt"/>
                <a:ea typeface="Roboto Light" pitchFamily="34" charset="-122"/>
                <a:cs typeface="Roboto Light" pitchFamily="34" charset="-120"/>
              </a:rPr>
              <a:t>Apply ARIMA models for better seasonal predictions</a:t>
            </a:r>
            <a:endParaRPr lang="en-US" sz="1600" dirty="0">
              <a:latin typeface="+mj-lt"/>
            </a:endParaRPr>
          </a:p>
        </p:txBody>
      </p:sp>
      <p:sp>
        <p:nvSpPr>
          <p:cNvPr id="12" name="Shape 6"/>
          <p:cNvSpPr/>
          <p:nvPr/>
        </p:nvSpPr>
        <p:spPr>
          <a:xfrm>
            <a:off x="5713809" y="3785473"/>
            <a:ext cx="8077438" cy="11430"/>
          </a:xfrm>
          <a:prstGeom prst="roundRect">
            <a:avLst>
              <a:gd name="adj" fmla="val 666790"/>
            </a:avLst>
          </a:prstGeom>
          <a:solidFill>
            <a:srgbClr val="56565B"/>
          </a:solidFill>
          <a:ln/>
        </p:spPr>
      </p:sp>
      <p:pic>
        <p:nvPicPr>
          <p:cNvPr id="13" name="Image 4" descr="preencoded.png"/>
          <p:cNvPicPr>
            <a:picLocks noChangeAspect="1"/>
          </p:cNvPicPr>
          <p:nvPr/>
        </p:nvPicPr>
        <p:blipFill>
          <a:blip r:embed="rId7"/>
          <a:stretch>
            <a:fillRect/>
          </a:stretch>
        </p:blipFill>
        <p:spPr>
          <a:xfrm>
            <a:off x="1633418" y="3817739"/>
            <a:ext cx="4842034" cy="1045488"/>
          </a:xfrm>
          <a:prstGeom prst="rect">
            <a:avLst/>
          </a:prstGeom>
        </p:spPr>
      </p:pic>
      <p:pic>
        <p:nvPicPr>
          <p:cNvPr id="14" name="Image 5" descr="preencoded.png"/>
          <p:cNvPicPr>
            <a:picLocks noChangeAspect="1"/>
          </p:cNvPicPr>
          <p:nvPr/>
        </p:nvPicPr>
        <p:blipFill>
          <a:blip r:embed="rId8"/>
          <a:stretch>
            <a:fillRect/>
          </a:stretch>
        </p:blipFill>
        <p:spPr>
          <a:xfrm>
            <a:off x="3926800" y="4180999"/>
            <a:ext cx="255151" cy="318968"/>
          </a:xfrm>
          <a:prstGeom prst="rect">
            <a:avLst/>
          </a:prstGeom>
        </p:spPr>
      </p:pic>
      <p:sp>
        <p:nvSpPr>
          <p:cNvPr id="15" name="Text 7"/>
          <p:cNvSpPr/>
          <p:nvPr/>
        </p:nvSpPr>
        <p:spPr>
          <a:xfrm>
            <a:off x="6656903" y="3999190"/>
            <a:ext cx="2268260" cy="283488"/>
          </a:xfrm>
          <a:prstGeom prst="rect">
            <a:avLst/>
          </a:prstGeom>
          <a:noFill/>
          <a:ln/>
        </p:spPr>
        <p:txBody>
          <a:bodyPr wrap="none" lIns="0" tIns="0" rIns="0" bIns="0" rtlCol="0" anchor="t"/>
          <a:lstStyle/>
          <a:p>
            <a:pPr marL="0" indent="0" algn="l">
              <a:lnSpc>
                <a:spcPts val="2200"/>
              </a:lnSpc>
              <a:buNone/>
            </a:pPr>
            <a:r>
              <a:rPr lang="en-US" sz="1750" b="1" dirty="0">
                <a:solidFill>
                  <a:srgbClr val="E5E0DF"/>
                </a:solidFill>
                <a:latin typeface="Poppins Light" pitchFamily="34" charset="0"/>
                <a:ea typeface="Poppins Light" pitchFamily="34" charset="-122"/>
                <a:cs typeface="Poppins Light" pitchFamily="34" charset="-120"/>
              </a:rPr>
              <a:t>Consumer Insights</a:t>
            </a:r>
            <a:endParaRPr lang="en-US" sz="1750" b="1" dirty="0"/>
          </a:p>
        </p:txBody>
      </p:sp>
      <p:sp>
        <p:nvSpPr>
          <p:cNvPr id="16" name="Text 8"/>
          <p:cNvSpPr/>
          <p:nvPr/>
        </p:nvSpPr>
        <p:spPr>
          <a:xfrm>
            <a:off x="6656903" y="4391501"/>
            <a:ext cx="2962156" cy="290274"/>
          </a:xfrm>
          <a:prstGeom prst="rect">
            <a:avLst/>
          </a:prstGeom>
          <a:noFill/>
          <a:ln/>
        </p:spPr>
        <p:txBody>
          <a:bodyPr wrap="none" lIns="0" tIns="0" rIns="0" bIns="0" rtlCol="0" anchor="t"/>
          <a:lstStyle/>
          <a:p>
            <a:pPr marL="0" indent="0" algn="l">
              <a:lnSpc>
                <a:spcPts val="2250"/>
              </a:lnSpc>
              <a:buNone/>
            </a:pPr>
            <a:r>
              <a:rPr lang="en-US" sz="1600" dirty="0">
                <a:solidFill>
                  <a:srgbClr val="E5E0DF"/>
                </a:solidFill>
                <a:latin typeface="+mj-lt"/>
                <a:ea typeface="Roboto Light" pitchFamily="34" charset="-122"/>
                <a:cs typeface="Roboto Light" pitchFamily="34" charset="-120"/>
              </a:rPr>
              <a:t>Add demographics and behavior data</a:t>
            </a:r>
            <a:endParaRPr lang="en-US" sz="1600" dirty="0">
              <a:latin typeface="+mj-lt"/>
            </a:endParaRPr>
          </a:p>
        </p:txBody>
      </p:sp>
      <p:sp>
        <p:nvSpPr>
          <p:cNvPr id="17" name="Shape 9"/>
          <p:cNvSpPr/>
          <p:nvPr/>
        </p:nvSpPr>
        <p:spPr>
          <a:xfrm>
            <a:off x="6520815" y="4876324"/>
            <a:ext cx="7270432" cy="11430"/>
          </a:xfrm>
          <a:prstGeom prst="roundRect">
            <a:avLst>
              <a:gd name="adj" fmla="val 666790"/>
            </a:avLst>
          </a:prstGeom>
          <a:solidFill>
            <a:srgbClr val="56565B"/>
          </a:solidFill>
          <a:ln/>
        </p:spPr>
      </p:sp>
      <p:pic>
        <p:nvPicPr>
          <p:cNvPr id="18" name="Image 6" descr="preencoded.png"/>
          <p:cNvPicPr>
            <a:picLocks noChangeAspect="1"/>
          </p:cNvPicPr>
          <p:nvPr/>
        </p:nvPicPr>
        <p:blipFill>
          <a:blip r:embed="rId9"/>
          <a:stretch>
            <a:fillRect/>
          </a:stretch>
        </p:blipFill>
        <p:spPr>
          <a:xfrm>
            <a:off x="826294" y="4908590"/>
            <a:ext cx="6456164" cy="1045488"/>
          </a:xfrm>
          <a:prstGeom prst="rect">
            <a:avLst/>
          </a:prstGeom>
        </p:spPr>
      </p:pic>
      <p:pic>
        <p:nvPicPr>
          <p:cNvPr id="19" name="Image 7" descr="preencoded.png"/>
          <p:cNvPicPr>
            <a:picLocks noChangeAspect="1"/>
          </p:cNvPicPr>
          <p:nvPr/>
        </p:nvPicPr>
        <p:blipFill>
          <a:blip r:embed="rId10"/>
          <a:stretch>
            <a:fillRect/>
          </a:stretch>
        </p:blipFill>
        <p:spPr>
          <a:xfrm>
            <a:off x="3926681" y="5271849"/>
            <a:ext cx="255151" cy="318968"/>
          </a:xfrm>
          <a:prstGeom prst="rect">
            <a:avLst/>
          </a:prstGeom>
        </p:spPr>
      </p:pic>
      <p:sp>
        <p:nvSpPr>
          <p:cNvPr id="20" name="Text 10"/>
          <p:cNvSpPr/>
          <p:nvPr/>
        </p:nvSpPr>
        <p:spPr>
          <a:xfrm>
            <a:off x="7463909" y="5090041"/>
            <a:ext cx="2460188" cy="283488"/>
          </a:xfrm>
          <a:prstGeom prst="rect">
            <a:avLst/>
          </a:prstGeom>
          <a:noFill/>
          <a:ln/>
        </p:spPr>
        <p:txBody>
          <a:bodyPr wrap="none" lIns="0" tIns="0" rIns="0" bIns="0" rtlCol="0" anchor="t"/>
          <a:lstStyle/>
          <a:p>
            <a:pPr marL="0" indent="0" algn="l">
              <a:lnSpc>
                <a:spcPts val="2200"/>
              </a:lnSpc>
              <a:buNone/>
            </a:pPr>
            <a:r>
              <a:rPr lang="en-US" sz="1750" b="1" dirty="0">
                <a:solidFill>
                  <a:srgbClr val="E5E0DF"/>
                </a:solidFill>
                <a:latin typeface="Poppins Light" pitchFamily="34" charset="0"/>
                <a:ea typeface="Poppins Light" pitchFamily="34" charset="-122"/>
                <a:cs typeface="Poppins Light" pitchFamily="34" charset="-120"/>
              </a:rPr>
              <a:t>Strategic Applications</a:t>
            </a:r>
            <a:endParaRPr lang="en-US" sz="1750" b="1" dirty="0"/>
          </a:p>
        </p:txBody>
      </p:sp>
      <p:sp>
        <p:nvSpPr>
          <p:cNvPr id="21" name="Text 11"/>
          <p:cNvSpPr/>
          <p:nvPr/>
        </p:nvSpPr>
        <p:spPr>
          <a:xfrm>
            <a:off x="7463909" y="5482352"/>
            <a:ext cx="3750112" cy="290274"/>
          </a:xfrm>
          <a:prstGeom prst="rect">
            <a:avLst/>
          </a:prstGeom>
          <a:noFill/>
          <a:ln/>
        </p:spPr>
        <p:txBody>
          <a:bodyPr wrap="none" lIns="0" tIns="0" rIns="0" bIns="0" rtlCol="0" anchor="t"/>
          <a:lstStyle/>
          <a:p>
            <a:pPr marL="0" indent="0" algn="l">
              <a:lnSpc>
                <a:spcPts val="2250"/>
              </a:lnSpc>
              <a:buNone/>
            </a:pPr>
            <a:r>
              <a:rPr lang="en-US" sz="1600" dirty="0">
                <a:solidFill>
                  <a:srgbClr val="E5E0DF"/>
                </a:solidFill>
                <a:latin typeface="+mj-lt"/>
                <a:ea typeface="Roboto Light" pitchFamily="34" charset="-122"/>
                <a:cs typeface="Roboto Light" pitchFamily="34" charset="-120"/>
              </a:rPr>
              <a:t>Optimize inventory, negotiations, and marketing</a:t>
            </a:r>
            <a:endParaRPr lang="en-US" sz="1600" dirty="0">
              <a:latin typeface="+mj-lt"/>
            </a:endParaRPr>
          </a:p>
        </p:txBody>
      </p:sp>
      <p:sp>
        <p:nvSpPr>
          <p:cNvPr id="22" name="Text 12"/>
          <p:cNvSpPr/>
          <p:nvPr/>
        </p:nvSpPr>
        <p:spPr>
          <a:xfrm>
            <a:off x="793790" y="6158151"/>
            <a:ext cx="13042821" cy="580549"/>
          </a:xfrm>
          <a:prstGeom prst="rect">
            <a:avLst/>
          </a:prstGeom>
          <a:noFill/>
          <a:ln/>
        </p:spPr>
        <p:txBody>
          <a:bodyPr wrap="square" lIns="0" tIns="0" rIns="0" bIns="0" rtlCol="0" anchor="t"/>
          <a:lstStyle/>
          <a:p>
            <a:pPr marL="0" indent="0" algn="l">
              <a:lnSpc>
                <a:spcPts val="2250"/>
              </a:lnSpc>
              <a:buNone/>
            </a:pPr>
            <a:r>
              <a:rPr lang="en-US" b="1" dirty="0">
                <a:solidFill>
                  <a:srgbClr val="E5E0DF"/>
                </a:solidFill>
                <a:latin typeface="+mj-lt"/>
                <a:ea typeface="Roboto Light" pitchFamily="34" charset="-122"/>
                <a:cs typeface="Roboto Light" pitchFamily="34" charset="-120"/>
              </a:rPr>
              <a:t>Our analysis reveals a beverage distribution model heavily skewed toward warehouse sales (78.6% of total), with beer as the primary revenue driver. Top suppliers like CROWN IMPORTS and MILLER BREWING COMPANY dominate, contributing nearly 60% of total sales.</a:t>
            </a:r>
            <a:endParaRPr lang="en-US" b="1" dirty="0">
              <a:latin typeface="+mj-lt"/>
            </a:endParaRPr>
          </a:p>
        </p:txBody>
      </p:sp>
      <p:sp>
        <p:nvSpPr>
          <p:cNvPr id="23" name="Text 13"/>
          <p:cNvSpPr/>
          <p:nvPr/>
        </p:nvSpPr>
        <p:spPr>
          <a:xfrm>
            <a:off x="793790" y="6942773"/>
            <a:ext cx="13042821" cy="580549"/>
          </a:xfrm>
          <a:prstGeom prst="rect">
            <a:avLst/>
          </a:prstGeom>
          <a:noFill/>
          <a:ln/>
        </p:spPr>
        <p:txBody>
          <a:bodyPr wrap="square" lIns="0" tIns="0" rIns="0" bIns="0" rtlCol="0" anchor="t"/>
          <a:lstStyle/>
          <a:p>
            <a:pPr marL="0" indent="0" algn="l">
              <a:lnSpc>
                <a:spcPts val="2250"/>
              </a:lnSpc>
              <a:buNone/>
            </a:pPr>
            <a:r>
              <a:rPr lang="en-US" b="1" dirty="0">
                <a:solidFill>
                  <a:srgbClr val="E5E0DF"/>
                </a:solidFill>
                <a:latin typeface="+mj-lt"/>
                <a:ea typeface="Roboto Light" pitchFamily="34" charset="-122"/>
                <a:cs typeface="Roboto Light" pitchFamily="34" charset="-120"/>
              </a:rPr>
              <a:t>Future opportunities include inventory optimization based on seasonal insights, leveraging supplier relationships for better terms, targeted marketing strategies for high-value segments, and improved operational efficiency through better understanding of channel dynamics.</a:t>
            </a:r>
            <a:endParaRPr lang="en-US" b="1"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582884-495A-8494-A2A2-C5F511212FA4}"/>
              </a:ext>
            </a:extLst>
          </p:cNvPr>
          <p:cNvPicPr>
            <a:picLocks noChangeAspect="1"/>
          </p:cNvPicPr>
          <p:nvPr/>
        </p:nvPicPr>
        <p:blipFill>
          <a:blip r:embed="rId2"/>
          <a:stretch>
            <a:fillRect/>
          </a:stretch>
        </p:blipFill>
        <p:spPr>
          <a:xfrm>
            <a:off x="0" y="0"/>
            <a:ext cx="14630400" cy="8229600"/>
          </a:xfrm>
          <a:prstGeom prst="rect">
            <a:avLst/>
          </a:prstGeom>
        </p:spPr>
      </p:pic>
    </p:spTree>
    <p:extLst>
      <p:ext uri="{BB962C8B-B14F-4D97-AF65-F5344CB8AC3E}">
        <p14:creationId xmlns:p14="http://schemas.microsoft.com/office/powerpoint/2010/main" val="3648533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114</TotalTime>
  <Words>861</Words>
  <Application>Microsoft Office PowerPoint</Application>
  <PresentationFormat>Custom</PresentationFormat>
  <Paragraphs>78</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Poppins Light</vt:lpstr>
      <vt:lpstr>Times New Roman</vt:lpstr>
      <vt:lpstr>Calibri Light</vt:lpstr>
      <vt:lpstr>Roboto Bold</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abhishek kashyap</cp:lastModifiedBy>
  <cp:revision>5</cp:revision>
  <dcterms:created xsi:type="dcterms:W3CDTF">2025-04-11T16:28:07Z</dcterms:created>
  <dcterms:modified xsi:type="dcterms:W3CDTF">2025-04-25T08:16:51Z</dcterms:modified>
</cp:coreProperties>
</file>