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72" r:id="rId12"/>
    <p:sldId id="265" r:id="rId13"/>
    <p:sldId id="267" r:id="rId14"/>
    <p:sldId id="268" r:id="rId15"/>
    <p:sldId id="273" r:id="rId16"/>
    <p:sldId id="269"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1" autoAdjust="0"/>
    <p:restoredTop sz="94660"/>
  </p:normalViewPr>
  <p:slideViewPr>
    <p:cSldViewPr snapToGrid="0">
      <p:cViewPr>
        <p:scale>
          <a:sx n="100" d="100"/>
          <a:sy n="100" d="100"/>
        </p:scale>
        <p:origin x="5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A4092-136D-413E-B4D7-392AD9860F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515A09-149F-4951-9D2F-6D840D82B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AC428A-3AA9-40F0-AB6B-FF333610CDC6}"/>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5" name="フッター プレースホルダー 4">
            <a:extLst>
              <a:ext uri="{FF2B5EF4-FFF2-40B4-BE49-F238E27FC236}">
                <a16:creationId xmlns:a16="http://schemas.microsoft.com/office/drawing/2014/main" id="{F54260A8-6301-4DF3-A551-F11DF89899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92DF37-35E5-40ED-B21B-635AF43839A5}"/>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255452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9CC9A-BEF6-4F1C-A64A-7EE45AE9AD5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CCB3AB-48A1-4D0D-8B53-18A2FDF2790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6CFE4E-5D29-4D7B-9C20-D978F72B6B30}"/>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5" name="フッター プレースホルダー 4">
            <a:extLst>
              <a:ext uri="{FF2B5EF4-FFF2-40B4-BE49-F238E27FC236}">
                <a16:creationId xmlns:a16="http://schemas.microsoft.com/office/drawing/2014/main" id="{92F3F506-49D6-4BA4-BAEF-FBB492ED95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67B354-9B11-4DEE-86EA-438568E7781B}"/>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192847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4F94B1-66FC-432D-A114-74AD3D632FB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230223-70A6-4CCA-99ED-4926C72985A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95BC-B4D3-4BC8-A104-3C2EBDAF8CB6}"/>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5" name="フッター プレースホルダー 4">
            <a:extLst>
              <a:ext uri="{FF2B5EF4-FFF2-40B4-BE49-F238E27FC236}">
                <a16:creationId xmlns:a16="http://schemas.microsoft.com/office/drawing/2014/main" id="{174E1987-D9A8-4DEF-8FBE-79D4199625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07D659-B622-4088-882A-2CAB9B2DCFED}"/>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28119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6A668-442E-4E73-A042-862C5D91D5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11004B-1BED-4C25-BE7F-C68031F115C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A69B39-9F2A-405C-9B12-13995109CE8C}"/>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5" name="フッター プレースホルダー 4">
            <a:extLst>
              <a:ext uri="{FF2B5EF4-FFF2-40B4-BE49-F238E27FC236}">
                <a16:creationId xmlns:a16="http://schemas.microsoft.com/office/drawing/2014/main" id="{A670BB9B-7B13-4463-9150-A15958EBF1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F91DBB-3A3A-409D-AAB5-15BFFAB41EAD}"/>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361244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341CBA-E675-490A-8653-CB677151D2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719E79-B0FD-4A8E-9D33-2C9E749B5E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294A56-94CA-4BF5-B8AC-097F4EED7885}"/>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5" name="フッター プレースホルダー 4">
            <a:extLst>
              <a:ext uri="{FF2B5EF4-FFF2-40B4-BE49-F238E27FC236}">
                <a16:creationId xmlns:a16="http://schemas.microsoft.com/office/drawing/2014/main" id="{78E17FA6-D40D-47C7-A174-2F6AEECD2F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88049C-B92A-45F2-879F-4E6C9B92BA7B}"/>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142538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08E3A-180F-4891-BA7F-E6D5BDB3CD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54DF2E-8EBB-4159-9E19-1D93BDEA75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1389C79-FFF4-48FE-9677-FD92C23F31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CA6E036-0FB7-4D51-B47E-79D8ADEB4A45}"/>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6" name="フッター プレースホルダー 5">
            <a:extLst>
              <a:ext uri="{FF2B5EF4-FFF2-40B4-BE49-F238E27FC236}">
                <a16:creationId xmlns:a16="http://schemas.microsoft.com/office/drawing/2014/main" id="{460C440A-1601-4767-A909-0D5CD128D5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56226F-CA74-471F-A21E-3A8EB683BD5F}"/>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35277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93B41-34AF-4C31-8FE8-5C41959359D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4A0BF1-E51D-4983-B90D-BB9AA03974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93628E0-D5C1-40F0-9EE2-1E8BE882E3A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B625FEB-0B6E-4A6C-8740-D729EBAC1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5945DCC-984B-4262-8BC0-1C9DD1D748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F08B19F-206D-4877-8FB7-4429C339F6A1}"/>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8" name="フッター プレースホルダー 7">
            <a:extLst>
              <a:ext uri="{FF2B5EF4-FFF2-40B4-BE49-F238E27FC236}">
                <a16:creationId xmlns:a16="http://schemas.microsoft.com/office/drawing/2014/main" id="{8B5F22BC-239A-4C8B-9EDD-8E8691FF858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CBBE68E-A43B-48D6-A4CE-9FED0E4A72C8}"/>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30996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104F0-8FFE-41D9-BA27-6652344E36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6C5F021-954D-4275-8C6B-7EE19B2EE0C3}"/>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4" name="フッター プレースホルダー 3">
            <a:extLst>
              <a:ext uri="{FF2B5EF4-FFF2-40B4-BE49-F238E27FC236}">
                <a16:creationId xmlns:a16="http://schemas.microsoft.com/office/drawing/2014/main" id="{AE26BA5C-225C-49E6-9EAC-877B03F941A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8C2800-6324-4258-9A2E-844E81960DD3}"/>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327542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B675DF-D6A3-4C86-872B-5D39E83419D3}"/>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3" name="フッター プレースホルダー 2">
            <a:extLst>
              <a:ext uri="{FF2B5EF4-FFF2-40B4-BE49-F238E27FC236}">
                <a16:creationId xmlns:a16="http://schemas.microsoft.com/office/drawing/2014/main" id="{609802B7-F58B-4FBE-B48A-6F57460BD4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060F88-582B-4718-BDCB-C00254F39CEA}"/>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188999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B9590-B1A7-4878-9AAF-75A7C91411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0A8A0BE-72ED-4CC1-B353-671968E25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F502F62-8D1F-490E-8DC0-8BA8AAC5D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907C420-5189-4C7A-BAD4-F7578F348682}"/>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6" name="フッター プレースホルダー 5">
            <a:extLst>
              <a:ext uri="{FF2B5EF4-FFF2-40B4-BE49-F238E27FC236}">
                <a16:creationId xmlns:a16="http://schemas.microsoft.com/office/drawing/2014/main" id="{5966BCA8-A546-4B54-BA75-94184C60B5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94D717-E5BB-4496-90BF-3D5EF30D2BC7}"/>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360072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3DC5A-7D0C-400A-8134-2C8CE203A6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43D124-4506-44AF-8A0C-92C2F2EAF1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208B0E4-7A64-408F-9969-50567FC67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D08D53-FAD8-4D71-AF24-C1E135CDCFAB}"/>
              </a:ext>
            </a:extLst>
          </p:cNvPr>
          <p:cNvSpPr>
            <a:spLocks noGrp="1"/>
          </p:cNvSpPr>
          <p:nvPr>
            <p:ph type="dt" sz="half" idx="10"/>
          </p:nvPr>
        </p:nvSpPr>
        <p:spPr/>
        <p:txBody>
          <a:bodyPr/>
          <a:lstStyle/>
          <a:p>
            <a:fld id="{BB246A11-0088-4EF7-A790-A9A4C56D6ADC}" type="datetimeFigureOut">
              <a:rPr kumimoji="1" lang="ja-JP" altLang="en-US" smtClean="0"/>
              <a:t>2018/10/12</a:t>
            </a:fld>
            <a:endParaRPr kumimoji="1" lang="ja-JP" altLang="en-US"/>
          </a:p>
        </p:txBody>
      </p:sp>
      <p:sp>
        <p:nvSpPr>
          <p:cNvPr id="6" name="フッター プレースホルダー 5">
            <a:extLst>
              <a:ext uri="{FF2B5EF4-FFF2-40B4-BE49-F238E27FC236}">
                <a16:creationId xmlns:a16="http://schemas.microsoft.com/office/drawing/2014/main" id="{768DA646-198D-4B54-B4B2-1BB9DF7628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8DF317-4655-43B5-82F0-FB2DDA5F38D5}"/>
              </a:ext>
            </a:extLst>
          </p:cNvPr>
          <p:cNvSpPr>
            <a:spLocks noGrp="1"/>
          </p:cNvSpPr>
          <p:nvPr>
            <p:ph type="sldNum" sz="quarter" idx="12"/>
          </p:nvPr>
        </p:nvSpPr>
        <p:spPr/>
        <p:txBody>
          <a:body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307121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15FE03E-4C19-43BC-B3F3-ABF19AAE9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6F92FE-A531-49A4-BCA1-04332A545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03CB11-F02C-4E16-8F05-905FA0D5D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46A11-0088-4EF7-A790-A9A4C56D6ADC}" type="datetimeFigureOut">
              <a:rPr kumimoji="1" lang="ja-JP" altLang="en-US" smtClean="0"/>
              <a:t>2018/10/12</a:t>
            </a:fld>
            <a:endParaRPr kumimoji="1" lang="ja-JP" altLang="en-US"/>
          </a:p>
        </p:txBody>
      </p:sp>
      <p:sp>
        <p:nvSpPr>
          <p:cNvPr id="5" name="フッター プレースホルダー 4">
            <a:extLst>
              <a:ext uri="{FF2B5EF4-FFF2-40B4-BE49-F238E27FC236}">
                <a16:creationId xmlns:a16="http://schemas.microsoft.com/office/drawing/2014/main" id="{3BA72A4A-2753-4762-9477-DFD754404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591D665-04F7-45EC-ACD0-5C7DEBC88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C4411-80BD-489B-AD71-114819BDA8DB}" type="slidenum">
              <a:rPr kumimoji="1" lang="ja-JP" altLang="en-US" smtClean="0"/>
              <a:t>‹#›</a:t>
            </a:fld>
            <a:endParaRPr kumimoji="1" lang="ja-JP" altLang="en-US"/>
          </a:p>
        </p:txBody>
      </p:sp>
    </p:spTree>
    <p:extLst>
      <p:ext uri="{BB962C8B-B14F-4D97-AF65-F5344CB8AC3E}">
        <p14:creationId xmlns:p14="http://schemas.microsoft.com/office/powerpoint/2010/main" val="3641927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192A0-1C92-47AC-8D13-49BF30054C4E}"/>
              </a:ext>
            </a:extLst>
          </p:cNvPr>
          <p:cNvSpPr>
            <a:spLocks noGrp="1"/>
          </p:cNvSpPr>
          <p:nvPr>
            <p:ph type="ctrTitle"/>
          </p:nvPr>
        </p:nvSpPr>
        <p:spPr/>
        <p:txBody>
          <a:bodyPr/>
          <a:lstStyle/>
          <a:p>
            <a:r>
              <a:rPr lang="ja-JP" altLang="en-US" dirty="0"/>
              <a:t>内向型を強みにする</a:t>
            </a:r>
            <a:endParaRPr kumimoji="1" lang="ja-JP" altLang="en-US" dirty="0"/>
          </a:p>
        </p:txBody>
      </p:sp>
      <p:sp>
        <p:nvSpPr>
          <p:cNvPr id="3" name="字幕 2">
            <a:extLst>
              <a:ext uri="{FF2B5EF4-FFF2-40B4-BE49-F238E27FC236}">
                <a16:creationId xmlns:a16="http://schemas.microsoft.com/office/drawing/2014/main" id="{2C45869C-2051-4D52-B422-ECF95D8D47B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8403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現在の社会</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lnSpcReduction="10000"/>
          </a:bodyPr>
          <a:lstStyle/>
          <a:p>
            <a:r>
              <a:rPr lang="ja-JP" altLang="en-US" dirty="0"/>
              <a:t>外向型の人が作った外向型のための社会</a:t>
            </a:r>
            <a:br>
              <a:rPr lang="en-US" altLang="ja-JP" dirty="0"/>
            </a:br>
            <a:r>
              <a:rPr lang="en-US" altLang="ja-JP" dirty="0"/>
              <a:t>(</a:t>
            </a:r>
            <a:r>
              <a:rPr lang="ja-JP" altLang="en-US" dirty="0"/>
              <a:t>外向型：内向型＝３：１</a:t>
            </a:r>
            <a:r>
              <a:rPr lang="en-US" altLang="ja-JP" dirty="0"/>
              <a:t>)</a:t>
            </a:r>
          </a:p>
          <a:p>
            <a:endParaRPr lang="en-US" altLang="ja-JP" dirty="0"/>
          </a:p>
          <a:p>
            <a:r>
              <a:rPr lang="ja-JP" altLang="en-US" dirty="0"/>
              <a:t>今日の社会の基盤を作った創立者は発言の自由のために</a:t>
            </a:r>
            <a:br>
              <a:rPr lang="en-US" altLang="ja-JP" dirty="0"/>
            </a:br>
            <a:r>
              <a:rPr lang="ja-JP" altLang="en-US" dirty="0"/>
              <a:t>力を尽くした。</a:t>
            </a:r>
            <a:br>
              <a:rPr lang="en-US" altLang="ja-JP" dirty="0"/>
            </a:br>
            <a:br>
              <a:rPr lang="en-US" altLang="ja-JP" dirty="0"/>
            </a:br>
            <a:r>
              <a:rPr lang="ja-JP" altLang="en-US" dirty="0"/>
              <a:t>大胆さと</a:t>
            </a:r>
            <a:r>
              <a:rPr lang="en-US" altLang="ja-JP" dirty="0"/>
              <a:t>(</a:t>
            </a:r>
            <a:r>
              <a:rPr lang="ja-JP" altLang="en-US" dirty="0"/>
              <a:t>外向的な</a:t>
            </a:r>
            <a:r>
              <a:rPr lang="en-US" altLang="ja-JP" dirty="0"/>
              <a:t>)</a:t>
            </a:r>
            <a:r>
              <a:rPr lang="ja-JP" altLang="en-US" dirty="0"/>
              <a:t>個性を評価される社会</a:t>
            </a:r>
            <a:endParaRPr lang="en-US" altLang="ja-JP" dirty="0"/>
          </a:p>
          <a:p>
            <a:endParaRPr lang="en-US" altLang="ja-JP" dirty="0"/>
          </a:p>
          <a:p>
            <a:pPr marL="0" indent="0">
              <a:buNone/>
            </a:pPr>
            <a:r>
              <a:rPr lang="ja-JP" altLang="en-US" dirty="0"/>
              <a:t>そのため内向型の人は評価されにくい。</a:t>
            </a:r>
            <a:br>
              <a:rPr lang="en-US" altLang="ja-JP" dirty="0"/>
            </a:br>
            <a:r>
              <a:rPr lang="ja-JP" altLang="en-US" dirty="0"/>
              <a:t>むしろ否定されて育ってしまう</a:t>
            </a:r>
          </a:p>
        </p:txBody>
      </p:sp>
    </p:spTree>
    <p:extLst>
      <p:ext uri="{BB962C8B-B14F-4D97-AF65-F5344CB8AC3E}">
        <p14:creationId xmlns:p14="http://schemas.microsoft.com/office/powerpoint/2010/main" val="39573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内向型</a:t>
            </a:r>
            <a:r>
              <a:rPr lang="ja-JP" altLang="en-US" dirty="0"/>
              <a:t>の人の傾向</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85000" lnSpcReduction="20000"/>
          </a:bodyPr>
          <a:lstStyle/>
          <a:p>
            <a:r>
              <a:rPr lang="ja-JP" altLang="en-US" dirty="0"/>
              <a:t>エネルギーをなかにためこむ。そのため、他人にわかってもらいにくい</a:t>
            </a:r>
            <a:endParaRPr lang="en-US" altLang="ja-JP" dirty="0"/>
          </a:p>
          <a:p>
            <a:r>
              <a:rPr lang="ja-JP" altLang="en-US" dirty="0"/>
              <a:t>考え事に没頭する</a:t>
            </a:r>
            <a:endParaRPr lang="en-US" altLang="ja-JP" dirty="0"/>
          </a:p>
          <a:p>
            <a:r>
              <a:rPr lang="ja-JP" altLang="en-US" dirty="0"/>
              <a:t>なかなか口を開かない</a:t>
            </a:r>
            <a:endParaRPr lang="en-US" altLang="ja-JP" dirty="0"/>
          </a:p>
          <a:p>
            <a:r>
              <a:rPr lang="ja-JP" altLang="en-US" dirty="0"/>
              <a:t>人中を避け、静けさを求める</a:t>
            </a:r>
            <a:endParaRPr lang="en-US" altLang="ja-JP" dirty="0"/>
          </a:p>
          <a:p>
            <a:r>
              <a:rPr lang="ja-JP" altLang="en-US" dirty="0"/>
              <a:t>他の人が何をしているかを忘れてしまう</a:t>
            </a:r>
            <a:endParaRPr lang="en-US" altLang="ja-JP" dirty="0"/>
          </a:p>
          <a:p>
            <a:r>
              <a:rPr lang="ja-JP" altLang="en-US" dirty="0"/>
              <a:t>人と会うことに慎重で、厳選した活動のみに参加する</a:t>
            </a:r>
            <a:endParaRPr lang="en-US" altLang="ja-JP" dirty="0"/>
          </a:p>
          <a:p>
            <a:r>
              <a:rPr lang="ja-JP" altLang="en-US" dirty="0"/>
              <a:t>気軽にアイディアを出さない、多くの場合、周囲が意見を求めなくてはならない</a:t>
            </a:r>
            <a:endParaRPr lang="en-US" altLang="ja-JP" dirty="0"/>
          </a:p>
          <a:p>
            <a:r>
              <a:rPr lang="ja-JP" altLang="en-US" dirty="0"/>
              <a:t>一人で、または邪魔されずに過ごせる時間が足りないとイライラする</a:t>
            </a:r>
            <a:endParaRPr lang="en-US" altLang="ja-JP" dirty="0"/>
          </a:p>
          <a:p>
            <a:r>
              <a:rPr lang="ja-JP" altLang="en-US" dirty="0"/>
              <a:t>慎重に考え、行動する</a:t>
            </a:r>
            <a:endParaRPr lang="en-US" altLang="ja-JP" dirty="0"/>
          </a:p>
          <a:p>
            <a:r>
              <a:rPr lang="ja-JP" altLang="en-US" dirty="0"/>
              <a:t>表情や反応をあまり見せない</a:t>
            </a:r>
            <a:endParaRPr lang="en-US" altLang="ja-JP" dirty="0"/>
          </a:p>
        </p:txBody>
      </p:sp>
    </p:spTree>
    <p:extLst>
      <p:ext uri="{BB962C8B-B14F-4D97-AF65-F5344CB8AC3E}">
        <p14:creationId xmlns:p14="http://schemas.microsoft.com/office/powerpoint/2010/main" val="243860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内向型</a:t>
            </a:r>
            <a:r>
              <a:rPr lang="ja-JP" altLang="en-US" dirty="0"/>
              <a:t>が外向型を不安にさせるポイント</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lnSpcReduction="10000"/>
          </a:bodyPr>
          <a:lstStyle/>
          <a:p>
            <a:r>
              <a:rPr lang="ja-JP" altLang="en-US" dirty="0"/>
              <a:t>考えがまとまるまで話さない</a:t>
            </a:r>
            <a:endParaRPr lang="en-US" altLang="ja-JP" dirty="0"/>
          </a:p>
          <a:p>
            <a:pPr lvl="1"/>
            <a:r>
              <a:rPr lang="ja-JP" altLang="en-US" dirty="0"/>
              <a:t>考えをまとめる時間が必要だが、</a:t>
            </a:r>
            <a:br>
              <a:rPr lang="en-US" altLang="ja-JP" dirty="0"/>
            </a:br>
            <a:r>
              <a:rPr lang="ja-JP" altLang="en-US" dirty="0"/>
              <a:t>外向型の人にはその時間が出し惜しみをしている時間に見える</a:t>
            </a:r>
            <a:endParaRPr lang="en-US" altLang="ja-JP" dirty="0"/>
          </a:p>
          <a:p>
            <a:endParaRPr lang="en-US" altLang="ja-JP" dirty="0"/>
          </a:p>
          <a:p>
            <a:r>
              <a:rPr lang="ja-JP" altLang="en-US" dirty="0"/>
              <a:t>アピールが下手</a:t>
            </a:r>
            <a:endParaRPr lang="en-US" altLang="ja-JP" dirty="0"/>
          </a:p>
          <a:p>
            <a:pPr lvl="1"/>
            <a:r>
              <a:rPr lang="ja-JP" altLang="en-US" dirty="0"/>
              <a:t>無表情・小声などの振る舞いや見え方から、</a:t>
            </a:r>
            <a:br>
              <a:rPr lang="en-US" altLang="ja-JP" dirty="0"/>
            </a:br>
            <a:r>
              <a:rPr lang="ja-JP" altLang="en-US" dirty="0"/>
              <a:t>意見がない、大した考えを持っていないと捉えられる</a:t>
            </a:r>
            <a:endParaRPr lang="en-US" altLang="ja-JP" dirty="0"/>
          </a:p>
          <a:p>
            <a:endParaRPr lang="en-US" altLang="ja-JP" dirty="0"/>
          </a:p>
          <a:p>
            <a:r>
              <a:rPr lang="ja-JP" altLang="en-US" dirty="0"/>
              <a:t>慎重さが外向型のやる気を削ぐ</a:t>
            </a:r>
            <a:endParaRPr lang="en-US" altLang="ja-JP" dirty="0"/>
          </a:p>
          <a:p>
            <a:pPr lvl="1"/>
            <a:r>
              <a:rPr lang="ja-JP" altLang="en-US" dirty="0"/>
              <a:t>結果が想像できてすぐに行動したい外向型と</a:t>
            </a:r>
            <a:br>
              <a:rPr lang="en-US" altLang="ja-JP" dirty="0"/>
            </a:br>
            <a:r>
              <a:rPr lang="ja-JP" altLang="en-US" dirty="0"/>
              <a:t>立ち止まって考えようという内向型の方針の違い</a:t>
            </a:r>
          </a:p>
        </p:txBody>
      </p:sp>
    </p:spTree>
    <p:extLst>
      <p:ext uri="{BB962C8B-B14F-4D97-AF65-F5344CB8AC3E}">
        <p14:creationId xmlns:p14="http://schemas.microsoft.com/office/powerpoint/2010/main" val="412290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内向型に悪影響をもたらすこと</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92500" lnSpcReduction="10000"/>
          </a:bodyPr>
          <a:lstStyle/>
          <a:p>
            <a:r>
              <a:rPr lang="ja-JP" altLang="en-US" dirty="0"/>
              <a:t>蔑まれて育つ</a:t>
            </a:r>
            <a:endParaRPr lang="en-US" altLang="ja-JP" dirty="0"/>
          </a:p>
          <a:p>
            <a:pPr lvl="1"/>
            <a:r>
              <a:rPr lang="ja-JP" altLang="en-US" dirty="0"/>
              <a:t>外向型を持ち上げる社会において</a:t>
            </a:r>
            <a:br>
              <a:rPr lang="en-US" altLang="ja-JP" dirty="0"/>
            </a:br>
            <a:r>
              <a:rPr lang="ja-JP" altLang="en-US" dirty="0"/>
              <a:t>おまえはどこかおかしいと言われて育つ</a:t>
            </a:r>
            <a:endParaRPr lang="en-US" altLang="ja-JP" dirty="0"/>
          </a:p>
          <a:p>
            <a:endParaRPr lang="en-US" altLang="ja-JP" dirty="0"/>
          </a:p>
          <a:p>
            <a:r>
              <a:rPr lang="ja-JP" altLang="en-US" dirty="0"/>
              <a:t>罪悪感と羞恥心を植え付けられる</a:t>
            </a:r>
            <a:endParaRPr lang="en-US" altLang="ja-JP" dirty="0"/>
          </a:p>
          <a:p>
            <a:pPr lvl="1"/>
            <a:r>
              <a:rPr lang="ja-JP" altLang="en-US" dirty="0"/>
              <a:t>欠陥があると言われ続けることで羞恥心が生まれる</a:t>
            </a:r>
            <a:br>
              <a:rPr lang="en-US" altLang="ja-JP" dirty="0"/>
            </a:br>
            <a:r>
              <a:rPr lang="ja-JP" altLang="en-US" dirty="0"/>
              <a:t>⇒無力感と絶望感を感じる</a:t>
            </a:r>
            <a:br>
              <a:rPr lang="en-US" altLang="ja-JP" dirty="0"/>
            </a:br>
            <a:r>
              <a:rPr lang="ja-JP" altLang="en-US" dirty="0"/>
              <a:t>⇒自分を隠すようになる</a:t>
            </a:r>
            <a:endParaRPr lang="en-US" altLang="ja-JP" dirty="0"/>
          </a:p>
          <a:p>
            <a:pPr lvl="1"/>
            <a:r>
              <a:rPr lang="ja-JP" altLang="en-US" dirty="0"/>
              <a:t>優れた想像力・観察力によって少しの失敗で生じる影響を想像し、</a:t>
            </a:r>
            <a:br>
              <a:rPr lang="en-US" altLang="ja-JP" dirty="0"/>
            </a:br>
            <a:r>
              <a:rPr lang="ja-JP" altLang="en-US" dirty="0"/>
              <a:t>失敗を気にしすぎる</a:t>
            </a:r>
            <a:endParaRPr lang="en-US" altLang="ja-JP" dirty="0"/>
          </a:p>
          <a:p>
            <a:endParaRPr lang="en-US" altLang="ja-JP" dirty="0"/>
          </a:p>
          <a:p>
            <a:r>
              <a:rPr lang="ja-JP" altLang="en-US" dirty="0"/>
              <a:t>罪悪感や羞恥心を感じると、内向型は殻にこもってしまう</a:t>
            </a:r>
          </a:p>
        </p:txBody>
      </p:sp>
    </p:spTree>
    <p:extLst>
      <p:ext uri="{BB962C8B-B14F-4D97-AF65-F5344CB8AC3E}">
        <p14:creationId xmlns:p14="http://schemas.microsoft.com/office/powerpoint/2010/main" val="35243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羞恥心と罪悪感</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lnSpcReduction="10000"/>
          </a:bodyPr>
          <a:lstStyle/>
          <a:p>
            <a:r>
              <a:rPr lang="ja-JP" altLang="en-US" dirty="0"/>
              <a:t>羞恥心：苦痛に満ちた強い屈辱感</a:t>
            </a:r>
            <a:endParaRPr lang="en-US" altLang="ja-JP" dirty="0"/>
          </a:p>
          <a:p>
            <a:pPr marL="457200" lvl="1" indent="0">
              <a:buNone/>
            </a:pPr>
            <a:r>
              <a:rPr lang="ja-JP" altLang="en-US" dirty="0"/>
              <a:t>自分を認めてもらおう、注目してもらおうとしたときに</a:t>
            </a:r>
            <a:endParaRPr lang="en-US" altLang="ja-JP" dirty="0"/>
          </a:p>
          <a:p>
            <a:pPr marL="457200" lvl="1" indent="0">
              <a:buNone/>
            </a:pPr>
            <a:r>
              <a:rPr lang="ja-JP" altLang="en-US" dirty="0" err="1"/>
              <a:t>しかめっ</a:t>
            </a:r>
            <a:r>
              <a:rPr lang="ja-JP" altLang="en-US" dirty="0"/>
              <a:t>面、嫌悪、怒り、非難、軽蔑などの態度を取られたときに</a:t>
            </a:r>
            <a:endParaRPr lang="en-US" altLang="ja-JP" dirty="0"/>
          </a:p>
          <a:p>
            <a:pPr marL="457200" lvl="1" indent="0">
              <a:buNone/>
            </a:pPr>
            <a:r>
              <a:rPr lang="ja-JP" altLang="en-US" dirty="0"/>
              <a:t>自分を隠したくなるような気持ちから生じる</a:t>
            </a:r>
            <a:endParaRPr lang="en-US" altLang="ja-JP" dirty="0"/>
          </a:p>
          <a:p>
            <a:endParaRPr lang="en-US" altLang="ja-JP" dirty="0"/>
          </a:p>
          <a:p>
            <a:r>
              <a:rPr lang="ja-JP" altLang="en-US" dirty="0"/>
              <a:t>罪悪感：悪いことをしたという、心をさいなむ嫌な気持ち</a:t>
            </a:r>
            <a:endParaRPr lang="en-US" altLang="ja-JP" dirty="0"/>
          </a:p>
          <a:p>
            <a:pPr lvl="1"/>
            <a:r>
              <a:rPr lang="ja-JP" altLang="en-US" dirty="0"/>
              <a:t>人を気付付けた時、規則を破った時などに感じる不安</a:t>
            </a:r>
            <a:endParaRPr lang="en-US" altLang="ja-JP" dirty="0"/>
          </a:p>
          <a:p>
            <a:endParaRPr lang="en-US" altLang="ja-JP" dirty="0"/>
          </a:p>
          <a:p>
            <a:r>
              <a:rPr lang="ja-JP" altLang="en-US" dirty="0"/>
              <a:t>内向型は物事を深く考えるゆえ</a:t>
            </a:r>
            <a:br>
              <a:rPr lang="en-US" altLang="ja-JP" dirty="0"/>
            </a:br>
            <a:r>
              <a:rPr lang="ja-JP" altLang="en-US" dirty="0"/>
              <a:t>羞恥心や罪悪感を感じやすい</a:t>
            </a:r>
          </a:p>
        </p:txBody>
      </p:sp>
    </p:spTree>
    <p:extLst>
      <p:ext uri="{BB962C8B-B14F-4D97-AF65-F5344CB8AC3E}">
        <p14:creationId xmlns:p14="http://schemas.microsoft.com/office/powerpoint/2010/main" val="337474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羞恥心と罪悪感の消し方</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92500" lnSpcReduction="10000"/>
          </a:bodyPr>
          <a:lstStyle/>
          <a:p>
            <a:r>
              <a:rPr lang="ja-JP" altLang="en-US" dirty="0"/>
              <a:t>罪悪感を感じた時：</a:t>
            </a:r>
            <a:endParaRPr lang="en-US" altLang="ja-JP" dirty="0"/>
          </a:p>
          <a:p>
            <a:pPr lvl="1"/>
            <a:r>
              <a:rPr lang="ja-JP" altLang="en-US" dirty="0"/>
              <a:t>誰かを</a:t>
            </a:r>
            <a:r>
              <a:rPr lang="ja-JP" altLang="en-US" dirty="0">
                <a:solidFill>
                  <a:srgbClr val="FF0000"/>
                </a:solidFill>
              </a:rPr>
              <a:t>本当に</a:t>
            </a:r>
            <a:r>
              <a:rPr lang="ja-JP" altLang="en-US" dirty="0"/>
              <a:t>傷つけたのか考える</a:t>
            </a:r>
            <a:br>
              <a:rPr lang="en-US" altLang="ja-JP" dirty="0"/>
            </a:br>
            <a:r>
              <a:rPr lang="ja-JP" altLang="en-US" dirty="0"/>
              <a:t>傷つけていなければ気にしなくてよい</a:t>
            </a:r>
            <a:endParaRPr lang="en-US" altLang="ja-JP" dirty="0"/>
          </a:p>
          <a:p>
            <a:pPr lvl="1"/>
            <a:r>
              <a:rPr lang="ja-JP" altLang="en-US" dirty="0"/>
              <a:t>傷つけたのであれば謝罪する</a:t>
            </a:r>
            <a:endParaRPr lang="en-US" altLang="ja-JP" dirty="0"/>
          </a:p>
          <a:p>
            <a:pPr lvl="1"/>
            <a:endParaRPr lang="en-US" altLang="ja-JP" dirty="0"/>
          </a:p>
          <a:p>
            <a:r>
              <a:rPr lang="ja-JP" altLang="en-US" dirty="0"/>
              <a:t>羞恥心を感じた時：</a:t>
            </a:r>
            <a:endParaRPr lang="en-US" altLang="ja-JP" dirty="0"/>
          </a:p>
          <a:p>
            <a:pPr lvl="1"/>
            <a:r>
              <a:rPr lang="ja-JP" altLang="en-US" dirty="0"/>
              <a:t>羞恥心の原因についてよく考える</a:t>
            </a:r>
            <a:endParaRPr lang="en-US" altLang="ja-JP" dirty="0"/>
          </a:p>
          <a:p>
            <a:pPr lvl="1"/>
            <a:r>
              <a:rPr lang="ja-JP" altLang="en-US" dirty="0"/>
              <a:t>考えた後忘れること</a:t>
            </a:r>
            <a:endParaRPr lang="en-US" altLang="ja-JP" dirty="0"/>
          </a:p>
          <a:p>
            <a:endParaRPr lang="en-US" altLang="ja-JP" dirty="0"/>
          </a:p>
          <a:p>
            <a:r>
              <a:rPr lang="ja-JP" altLang="en-US" dirty="0"/>
              <a:t>内向型の特徴について羞恥心や罪悪感を覚えてしまったら</a:t>
            </a:r>
            <a:br>
              <a:rPr lang="en-US" altLang="ja-JP" dirty="0"/>
            </a:br>
            <a:r>
              <a:rPr lang="ja-JP" altLang="en-US" dirty="0">
                <a:solidFill>
                  <a:srgbClr val="FF0000"/>
                </a:solidFill>
              </a:rPr>
              <a:t>私はどこもおかしくない、脳の働きが違うだけだ</a:t>
            </a:r>
            <a:r>
              <a:rPr lang="ja-JP" altLang="en-US" dirty="0"/>
              <a:t>と考える</a:t>
            </a:r>
          </a:p>
        </p:txBody>
      </p:sp>
    </p:spTree>
    <p:extLst>
      <p:ext uri="{BB962C8B-B14F-4D97-AF65-F5344CB8AC3E}">
        <p14:creationId xmlns:p14="http://schemas.microsoft.com/office/powerpoint/2010/main" val="266317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自分のエネルギーレベルを知る</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lnSpcReduction="10000"/>
          </a:bodyPr>
          <a:lstStyle/>
          <a:p>
            <a:r>
              <a:rPr lang="ja-JP" altLang="en-US" dirty="0"/>
              <a:t>他人からの誤解や自分への誤解を減らし、</a:t>
            </a:r>
            <a:br>
              <a:rPr lang="en-US" altLang="ja-JP" dirty="0"/>
            </a:br>
            <a:r>
              <a:rPr lang="ja-JP" altLang="en-US" dirty="0"/>
              <a:t>意味のない罪悪感や羞恥心を感じないようにする</a:t>
            </a:r>
            <a:endParaRPr lang="en-US" altLang="ja-JP" dirty="0"/>
          </a:p>
          <a:p>
            <a:endParaRPr lang="en-US" altLang="ja-JP" dirty="0"/>
          </a:p>
          <a:p>
            <a:r>
              <a:rPr lang="ja-JP" altLang="en-US" dirty="0"/>
              <a:t>エネルギーの需要と供給のバランスを取る</a:t>
            </a:r>
            <a:endParaRPr lang="en-US" altLang="ja-JP" dirty="0"/>
          </a:p>
          <a:p>
            <a:endParaRPr lang="en-US" altLang="ja-JP" dirty="0"/>
          </a:p>
          <a:p>
            <a:r>
              <a:rPr lang="ja-JP" altLang="en-US" dirty="0"/>
              <a:t>自分のエネルギーレベルを知れば、</a:t>
            </a:r>
            <a:br>
              <a:rPr lang="en-US" altLang="ja-JP" dirty="0"/>
            </a:br>
            <a:r>
              <a:rPr lang="ja-JP" altLang="en-US" dirty="0"/>
              <a:t>自分の判断や行動に自信が持てる</a:t>
            </a:r>
            <a:br>
              <a:rPr lang="en-US" altLang="ja-JP" dirty="0"/>
            </a:br>
            <a:br>
              <a:rPr lang="en-US" altLang="ja-JP" dirty="0"/>
            </a:br>
            <a:r>
              <a:rPr lang="ja-JP" altLang="en-US" dirty="0"/>
              <a:t>例</a:t>
            </a:r>
            <a:r>
              <a:rPr lang="en-US" altLang="ja-JP" dirty="0"/>
              <a:t>) </a:t>
            </a:r>
            <a:r>
              <a:rPr lang="ja-JP" altLang="en-US" dirty="0"/>
              <a:t>エネルギーが足りないので飲み会を断ろう</a:t>
            </a:r>
            <a:br>
              <a:rPr lang="en-US" altLang="ja-JP" dirty="0"/>
            </a:br>
            <a:r>
              <a:rPr lang="ja-JP" altLang="en-US" dirty="0"/>
              <a:t>     </a:t>
            </a:r>
            <a:r>
              <a:rPr lang="en-US" altLang="ja-JP" dirty="0"/>
              <a:t>(</a:t>
            </a:r>
            <a:r>
              <a:rPr lang="ja-JP" altLang="en-US" dirty="0"/>
              <a:t>当然エネルギーが足りないのでと言ってはだめ、嘘も方便</a:t>
            </a:r>
            <a:r>
              <a:rPr lang="en-US" altLang="ja-JP" dirty="0"/>
              <a:t>)</a:t>
            </a:r>
            <a:endParaRPr lang="ja-JP" altLang="en-US" dirty="0"/>
          </a:p>
        </p:txBody>
      </p:sp>
    </p:spTree>
    <p:extLst>
      <p:ext uri="{BB962C8B-B14F-4D97-AF65-F5344CB8AC3E}">
        <p14:creationId xmlns:p14="http://schemas.microsoft.com/office/powerpoint/2010/main" val="145688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エネルギーレベルを知るための質問</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70000" lnSpcReduction="20000"/>
          </a:bodyPr>
          <a:lstStyle/>
          <a:p>
            <a:r>
              <a:rPr lang="ja-JP" altLang="en-US" dirty="0"/>
              <a:t>精神的エネルギー・レベルはいま、どれくらいだろう？</a:t>
            </a:r>
            <a:br>
              <a:rPr lang="en-US" altLang="ja-JP" dirty="0"/>
            </a:br>
            <a:r>
              <a:rPr lang="ja-JP" altLang="en-US" dirty="0"/>
              <a:t>わたしは覚醒しているのか、朦朧（もうろう）としているのか、</a:t>
            </a:r>
            <a:br>
              <a:rPr lang="en-US" altLang="ja-JP" dirty="0"/>
            </a:br>
            <a:r>
              <a:rPr lang="ja-JP" altLang="en-US" dirty="0"/>
              <a:t>それとも、脳死状態なのか？</a:t>
            </a:r>
          </a:p>
          <a:p>
            <a:endParaRPr lang="ja-JP" altLang="en-US" dirty="0"/>
          </a:p>
          <a:p>
            <a:r>
              <a:rPr lang="ja-JP" altLang="en-US" dirty="0"/>
              <a:t>肉体的エネルギー・レベルはいま、どれくらいだろう？</a:t>
            </a:r>
            <a:br>
              <a:rPr lang="en-US" altLang="ja-JP" dirty="0"/>
            </a:br>
            <a:r>
              <a:rPr lang="ja-JP" altLang="en-US" dirty="0"/>
              <a:t>わたしはへとへとなのか、元気なのか、それとも、</a:t>
            </a:r>
            <a:br>
              <a:rPr lang="en-US" altLang="ja-JP" dirty="0"/>
            </a:br>
            <a:r>
              <a:rPr lang="ja-JP" altLang="en-US" dirty="0"/>
              <a:t>溌剌（はつらつ）としているのか？</a:t>
            </a:r>
            <a:endParaRPr lang="en-US" altLang="ja-JP" dirty="0"/>
          </a:p>
          <a:p>
            <a:endParaRPr lang="en-US" altLang="ja-JP" dirty="0"/>
          </a:p>
          <a:p>
            <a:r>
              <a:rPr lang="ja-JP" altLang="en-US" dirty="0"/>
              <a:t>いまのわたしは、刺激過剰だろうか、</a:t>
            </a:r>
            <a:br>
              <a:rPr lang="en-US" altLang="ja-JP" dirty="0"/>
            </a:br>
            <a:r>
              <a:rPr lang="ja-JP" altLang="en-US" dirty="0"/>
              <a:t>それとも、刺激不足だろうか？</a:t>
            </a:r>
            <a:endParaRPr lang="en-US" altLang="ja-JP" dirty="0"/>
          </a:p>
          <a:p>
            <a:endParaRPr lang="en-US" altLang="ja-JP" dirty="0"/>
          </a:p>
          <a:p>
            <a:r>
              <a:rPr lang="ja-JP" altLang="en-US" dirty="0"/>
              <a:t>ひとりの時間は必要だろうか？</a:t>
            </a:r>
            <a:endParaRPr lang="en-US" altLang="ja-JP" dirty="0"/>
          </a:p>
          <a:p>
            <a:endParaRPr lang="en-US" altLang="ja-JP" dirty="0"/>
          </a:p>
          <a:p>
            <a:r>
              <a:rPr lang="ja-JP" altLang="en-US" dirty="0"/>
              <a:t>外の刺激は今の私のためになるだろうか？</a:t>
            </a:r>
            <a:br>
              <a:rPr lang="en-US" altLang="ja-JP" dirty="0"/>
            </a:br>
            <a:r>
              <a:rPr lang="ja-JP" altLang="en-US" dirty="0"/>
              <a:t>（例：友達と会う、博物館に行く）</a:t>
            </a:r>
          </a:p>
        </p:txBody>
      </p:sp>
    </p:spTree>
    <p:extLst>
      <p:ext uri="{BB962C8B-B14F-4D97-AF65-F5344CB8AC3E}">
        <p14:creationId xmlns:p14="http://schemas.microsoft.com/office/powerpoint/2010/main" val="1204517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外向型と内向型の仕組み</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92500"/>
          </a:bodyPr>
          <a:lstStyle/>
          <a:p>
            <a:r>
              <a:rPr lang="ja-JP" altLang="en-US" dirty="0"/>
              <a:t>起源は遺伝子</a:t>
            </a:r>
            <a:endParaRPr lang="en-US" altLang="ja-JP" dirty="0"/>
          </a:p>
          <a:p>
            <a:endParaRPr lang="en-US" altLang="ja-JP" dirty="0"/>
          </a:p>
          <a:p>
            <a:r>
              <a:rPr lang="ja-JP" altLang="en-US" dirty="0"/>
              <a:t>神経化学物質に由来する</a:t>
            </a:r>
            <a:endParaRPr lang="en-US" altLang="ja-JP" dirty="0"/>
          </a:p>
          <a:p>
            <a:pPr lvl="1"/>
            <a:r>
              <a:rPr lang="en-US" altLang="ja-JP" dirty="0"/>
              <a:t>D4DR(</a:t>
            </a:r>
            <a:r>
              <a:rPr lang="ja-JP" altLang="en-US" dirty="0"/>
              <a:t>新奇性追求遺伝子</a:t>
            </a:r>
            <a:r>
              <a:rPr lang="en-US" altLang="ja-JP" dirty="0"/>
              <a:t>)</a:t>
            </a:r>
            <a:r>
              <a:rPr lang="ja-JP" altLang="en-US" dirty="0"/>
              <a:t>のドーパミン感受性の強さが違う</a:t>
            </a:r>
            <a:endParaRPr lang="en-US" altLang="ja-JP" dirty="0"/>
          </a:p>
          <a:p>
            <a:pPr lvl="2"/>
            <a:r>
              <a:rPr lang="ja-JP" altLang="en-US" dirty="0"/>
              <a:t>外向型：</a:t>
            </a:r>
            <a:br>
              <a:rPr lang="en-US" altLang="ja-JP" dirty="0"/>
            </a:br>
            <a:r>
              <a:rPr lang="en-US" altLang="ja-JP" dirty="0"/>
              <a:t>D4DR</a:t>
            </a:r>
            <a:r>
              <a:rPr lang="ja-JP" altLang="en-US" dirty="0"/>
              <a:t>が長く、ドーパミン感受性が低いのでスリルやリスクを求める</a:t>
            </a:r>
            <a:endParaRPr lang="en-US" altLang="ja-JP" dirty="0"/>
          </a:p>
          <a:p>
            <a:pPr lvl="2"/>
            <a:r>
              <a:rPr lang="ja-JP" altLang="en-US" dirty="0"/>
              <a:t>内向型：</a:t>
            </a:r>
            <a:br>
              <a:rPr lang="en-US" altLang="ja-JP" dirty="0"/>
            </a:br>
            <a:r>
              <a:rPr lang="en-US" altLang="ja-JP" dirty="0"/>
              <a:t>D4DR</a:t>
            </a:r>
            <a:r>
              <a:rPr lang="ja-JP" altLang="en-US" dirty="0"/>
              <a:t>が短く、ドーパミン感受性が高いのでスリルやリスクは刺激が強く感じる</a:t>
            </a:r>
            <a:endParaRPr lang="en-US" altLang="ja-JP" dirty="0"/>
          </a:p>
          <a:p>
            <a:pPr lvl="2"/>
            <a:endParaRPr lang="en-US" altLang="ja-JP" dirty="0"/>
          </a:p>
          <a:p>
            <a:pPr lvl="1"/>
            <a:r>
              <a:rPr lang="ja-JP" altLang="en-US" dirty="0"/>
              <a:t>脳の主要な経路が違う</a:t>
            </a:r>
            <a:endParaRPr lang="en-US" altLang="ja-JP" dirty="0"/>
          </a:p>
          <a:p>
            <a:pPr lvl="2"/>
            <a:r>
              <a:rPr lang="ja-JP" altLang="en-US" dirty="0"/>
              <a:t>外向型：ドーパミン経路：短い：交感神経優位：フルスロットル・システム</a:t>
            </a:r>
            <a:endParaRPr lang="en-US" altLang="ja-JP" dirty="0"/>
          </a:p>
          <a:p>
            <a:pPr lvl="2"/>
            <a:r>
              <a:rPr lang="ja-JP" altLang="en-US" dirty="0"/>
              <a:t>内向型：アセチルコリン経路：長い：副交感神経優位：スロットルダウン・システム</a:t>
            </a:r>
            <a:endParaRPr lang="en-US" altLang="ja-JP" dirty="0"/>
          </a:p>
        </p:txBody>
      </p:sp>
      <p:sp>
        <p:nvSpPr>
          <p:cNvPr id="4" name="コンテンツ プレースホルダー 2">
            <a:extLst>
              <a:ext uri="{FF2B5EF4-FFF2-40B4-BE49-F238E27FC236}">
                <a16:creationId xmlns:a16="http://schemas.microsoft.com/office/drawing/2014/main" id="{AEC6F433-C98A-4E32-8724-58F2B1A38CE2}"/>
              </a:ext>
            </a:extLst>
          </p:cNvPr>
          <p:cNvSpPr txBox="1">
            <a:spLocks/>
          </p:cNvSpPr>
          <p:nvPr/>
        </p:nvSpPr>
        <p:spPr>
          <a:xfrm>
            <a:off x="7398946" y="509820"/>
            <a:ext cx="7003775" cy="1036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ドーパミン：</a:t>
            </a:r>
            <a:endParaRPr lang="en-US" altLang="ja-JP" sz="1400" dirty="0"/>
          </a:p>
          <a:p>
            <a:pPr marL="0" indent="0">
              <a:buNone/>
            </a:pPr>
            <a:r>
              <a:rPr lang="ja-JP" altLang="en-US" sz="1400" dirty="0"/>
              <a:t>運動調節、ホルモン調節、快の感情、意欲、学習などに関わる神経伝達物質</a:t>
            </a:r>
            <a:endParaRPr lang="en-US" altLang="ja-JP" sz="1400" dirty="0"/>
          </a:p>
          <a:p>
            <a:pPr marL="0" indent="0">
              <a:buNone/>
            </a:pPr>
            <a:r>
              <a:rPr lang="ja-JP" altLang="en-US" sz="1400" dirty="0"/>
              <a:t>中枢神経に存在し、興奮レベルを調整する</a:t>
            </a:r>
            <a:endParaRPr lang="en-US" altLang="ja-JP" sz="1400" dirty="0"/>
          </a:p>
        </p:txBody>
      </p:sp>
      <p:sp>
        <p:nvSpPr>
          <p:cNvPr id="5" name="コンテンツ プレースホルダー 2">
            <a:extLst>
              <a:ext uri="{FF2B5EF4-FFF2-40B4-BE49-F238E27FC236}">
                <a16:creationId xmlns:a16="http://schemas.microsoft.com/office/drawing/2014/main" id="{92DA4E82-72E1-4996-BE15-F1C9F22CAA9C}"/>
              </a:ext>
            </a:extLst>
          </p:cNvPr>
          <p:cNvSpPr txBox="1">
            <a:spLocks/>
          </p:cNvSpPr>
          <p:nvPr/>
        </p:nvSpPr>
        <p:spPr>
          <a:xfrm>
            <a:off x="7398946" y="1629250"/>
            <a:ext cx="7003775" cy="1450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アセチルコリン：</a:t>
            </a:r>
            <a:endParaRPr lang="en-US" altLang="ja-JP" sz="1400" dirty="0"/>
          </a:p>
          <a:p>
            <a:pPr marL="0" indent="0">
              <a:buNone/>
            </a:pPr>
            <a:r>
              <a:rPr lang="ja-JP" altLang="en-US" sz="1400" dirty="0"/>
              <a:t>副交感神経や運動神経の末端から放出され、神経刺激を伝える神経伝達物質</a:t>
            </a:r>
            <a:endParaRPr lang="en-US" altLang="ja-JP" sz="1400" dirty="0"/>
          </a:p>
          <a:p>
            <a:pPr marL="0" indent="0">
              <a:buNone/>
            </a:pPr>
            <a:r>
              <a:rPr lang="ja-JP" altLang="en-US" sz="1400" dirty="0"/>
              <a:t>注意力と近く学習に働きかけて</a:t>
            </a:r>
            <a:endParaRPr lang="en-US" altLang="ja-JP" sz="1400" dirty="0"/>
          </a:p>
          <a:p>
            <a:pPr marL="0" indent="0">
              <a:buNone/>
            </a:pPr>
            <a:r>
              <a:rPr lang="ja-JP" altLang="en-US" sz="1400" dirty="0"/>
              <a:t>穏やかな覚醒状態を維持する＋長期記憶を利用する</a:t>
            </a:r>
          </a:p>
        </p:txBody>
      </p:sp>
    </p:spTree>
    <p:extLst>
      <p:ext uri="{BB962C8B-B14F-4D97-AF65-F5344CB8AC3E}">
        <p14:creationId xmlns:p14="http://schemas.microsoft.com/office/powerpoint/2010/main" val="343763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フルスロットル・システム</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lnSpcReduction="10000"/>
          </a:bodyPr>
          <a:lstStyle/>
          <a:p>
            <a:r>
              <a:rPr lang="ja-JP" altLang="en-US" dirty="0"/>
              <a:t>闘争</a:t>
            </a:r>
            <a:r>
              <a:rPr lang="en-US" altLang="ja-JP" dirty="0"/>
              <a:t>/</a:t>
            </a:r>
            <a:r>
              <a:rPr lang="ja-JP" altLang="en-US" dirty="0"/>
              <a:t>逃亡システム</a:t>
            </a:r>
            <a:endParaRPr lang="en-US" altLang="ja-JP" dirty="0"/>
          </a:p>
          <a:p>
            <a:pPr lvl="1"/>
            <a:r>
              <a:rPr lang="ja-JP" altLang="en-US" dirty="0"/>
              <a:t>積極的な外部への対抗システム</a:t>
            </a:r>
            <a:endParaRPr lang="en-US" altLang="ja-JP" dirty="0"/>
          </a:p>
          <a:p>
            <a:endParaRPr lang="en-US" altLang="ja-JP" dirty="0"/>
          </a:p>
          <a:p>
            <a:r>
              <a:rPr lang="ja-JP" altLang="en-US" dirty="0"/>
              <a:t>瞳孔の拡張、心拍数</a:t>
            </a:r>
            <a:r>
              <a:rPr lang="en-US" altLang="ja-JP" dirty="0"/>
              <a:t>/</a:t>
            </a:r>
            <a:r>
              <a:rPr lang="ja-JP" altLang="en-US" dirty="0"/>
              <a:t>血圧の上昇、血管収縮、</a:t>
            </a:r>
            <a:br>
              <a:rPr lang="en-US" altLang="ja-JP" dirty="0"/>
            </a:br>
            <a:r>
              <a:rPr lang="ja-JP" altLang="en-US" dirty="0"/>
              <a:t>血糖値</a:t>
            </a:r>
            <a:r>
              <a:rPr lang="en-US" altLang="ja-JP" dirty="0"/>
              <a:t>/</a:t>
            </a:r>
            <a:r>
              <a:rPr lang="ja-JP" altLang="en-US" dirty="0"/>
              <a:t>遊離脂肪酸値の上昇、</a:t>
            </a:r>
            <a:br>
              <a:rPr lang="en-US" altLang="ja-JP" dirty="0"/>
            </a:br>
            <a:r>
              <a:rPr lang="ja-JP" altLang="en-US" dirty="0"/>
              <a:t>消化</a:t>
            </a:r>
            <a:r>
              <a:rPr lang="en-US" altLang="ja-JP" dirty="0"/>
              <a:t>/</a:t>
            </a:r>
            <a:r>
              <a:rPr lang="ja-JP" altLang="en-US" dirty="0"/>
              <a:t>唾液分泌</a:t>
            </a:r>
            <a:r>
              <a:rPr lang="en-US" altLang="ja-JP" dirty="0"/>
              <a:t>/</a:t>
            </a:r>
            <a:r>
              <a:rPr lang="ja-JP" altLang="en-US" dirty="0"/>
              <a:t>排泄工程の速度低下など</a:t>
            </a:r>
            <a:endParaRPr lang="en-US" altLang="ja-JP" dirty="0"/>
          </a:p>
          <a:p>
            <a:endParaRPr lang="en-US" altLang="ja-JP" dirty="0"/>
          </a:p>
          <a:p>
            <a:r>
              <a:rPr lang="ja-JP" altLang="en-US" dirty="0"/>
              <a:t>思考の抑制</a:t>
            </a:r>
            <a:r>
              <a:rPr lang="en-US" altLang="ja-JP" dirty="0"/>
              <a:t>/</a:t>
            </a:r>
            <a:r>
              <a:rPr lang="ja-JP" altLang="en-US" dirty="0"/>
              <a:t>行動への集中</a:t>
            </a:r>
            <a:endParaRPr lang="en-US" altLang="ja-JP" dirty="0"/>
          </a:p>
          <a:p>
            <a:endParaRPr lang="en-US" altLang="ja-JP" dirty="0"/>
          </a:p>
          <a:p>
            <a:r>
              <a:rPr lang="ja-JP" altLang="en-US" dirty="0"/>
              <a:t>外向型の人の快楽のヒットを生むシステム</a:t>
            </a:r>
            <a:endParaRPr lang="en-US" altLang="ja-JP" dirty="0"/>
          </a:p>
        </p:txBody>
      </p:sp>
    </p:spTree>
    <p:extLst>
      <p:ext uri="{BB962C8B-B14F-4D97-AF65-F5344CB8AC3E}">
        <p14:creationId xmlns:p14="http://schemas.microsoft.com/office/powerpoint/2010/main" val="215254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6B13D-8710-44D0-90F1-C0ACBE8AB3DB}"/>
              </a:ext>
            </a:extLst>
          </p:cNvPr>
          <p:cNvSpPr>
            <a:spLocks noGrp="1"/>
          </p:cNvSpPr>
          <p:nvPr>
            <p:ph type="title"/>
          </p:nvPr>
        </p:nvSpPr>
        <p:spPr/>
        <p:txBody>
          <a:bodyPr/>
          <a:lstStyle/>
          <a:p>
            <a:r>
              <a:rPr kumimoji="1" lang="ja-JP" altLang="en-US" dirty="0"/>
              <a:t>内向型と外向型</a:t>
            </a:r>
          </a:p>
        </p:txBody>
      </p:sp>
      <p:sp>
        <p:nvSpPr>
          <p:cNvPr id="3" name="コンテンツ プレースホルダー 2">
            <a:extLst>
              <a:ext uri="{FF2B5EF4-FFF2-40B4-BE49-F238E27FC236}">
                <a16:creationId xmlns:a16="http://schemas.microsoft.com/office/drawing/2014/main" id="{DA05D989-FCF2-4411-B161-4C3A57FF2CDF}"/>
              </a:ext>
            </a:extLst>
          </p:cNvPr>
          <p:cNvSpPr>
            <a:spLocks noGrp="1"/>
          </p:cNvSpPr>
          <p:nvPr>
            <p:ph idx="1"/>
          </p:nvPr>
        </p:nvSpPr>
        <p:spPr/>
        <p:txBody>
          <a:bodyPr>
            <a:normAutofit lnSpcReduction="10000"/>
          </a:bodyPr>
          <a:lstStyle/>
          <a:p>
            <a:r>
              <a:rPr kumimoji="1" lang="ja-JP" altLang="en-US" dirty="0"/>
              <a:t>エネルギー源</a:t>
            </a:r>
            <a:endParaRPr kumimoji="1" lang="en-US" altLang="ja-JP" dirty="0"/>
          </a:p>
          <a:p>
            <a:pPr lvl="1"/>
            <a:r>
              <a:rPr lang="ja-JP" altLang="en-US" dirty="0"/>
              <a:t>内向型：内面</a:t>
            </a:r>
            <a:r>
              <a:rPr lang="en-US" altLang="ja-JP" dirty="0"/>
              <a:t>(</a:t>
            </a:r>
            <a:r>
              <a:rPr lang="ja-JP" altLang="en-US" dirty="0"/>
              <a:t>アイデア・感情・イメージ</a:t>
            </a:r>
            <a:r>
              <a:rPr lang="en-US" altLang="ja-JP" dirty="0"/>
              <a:t>)</a:t>
            </a:r>
          </a:p>
          <a:p>
            <a:pPr lvl="1"/>
            <a:r>
              <a:rPr lang="ja-JP" altLang="en-US" dirty="0"/>
              <a:t>外向型：外での活動</a:t>
            </a:r>
            <a:endParaRPr lang="en-US" altLang="ja-JP" dirty="0"/>
          </a:p>
          <a:p>
            <a:pPr lvl="1"/>
            <a:endParaRPr kumimoji="1" lang="en-US" altLang="ja-JP" dirty="0"/>
          </a:p>
          <a:p>
            <a:r>
              <a:rPr lang="ja-JP" altLang="en-US" dirty="0"/>
              <a:t>刺激への反応</a:t>
            </a:r>
            <a:endParaRPr lang="en-US" altLang="ja-JP" dirty="0"/>
          </a:p>
          <a:p>
            <a:pPr lvl="1"/>
            <a:r>
              <a:rPr lang="ja-JP" altLang="en-US" dirty="0"/>
              <a:t>内向型：刺激による消耗が大きく、回復しにくい</a:t>
            </a:r>
            <a:endParaRPr lang="en-US" altLang="ja-JP" dirty="0"/>
          </a:p>
          <a:p>
            <a:pPr lvl="1"/>
            <a:r>
              <a:rPr lang="ja-JP" altLang="en-US" dirty="0"/>
              <a:t>外向型は外からの刺激が好き</a:t>
            </a:r>
            <a:endParaRPr lang="en-US" altLang="ja-JP" dirty="0"/>
          </a:p>
          <a:p>
            <a:pPr lvl="1"/>
            <a:endParaRPr lang="en-US" altLang="ja-JP" dirty="0"/>
          </a:p>
          <a:p>
            <a:r>
              <a:rPr kumimoji="1" lang="ja-JP" altLang="en-US" dirty="0"/>
              <a:t>広く浅く</a:t>
            </a:r>
            <a:r>
              <a:rPr kumimoji="1" lang="en-US" altLang="ja-JP" dirty="0"/>
              <a:t>vs</a:t>
            </a:r>
            <a:r>
              <a:rPr kumimoji="1" lang="ja-JP" altLang="en-US" dirty="0"/>
              <a:t>狭く深く</a:t>
            </a:r>
            <a:endParaRPr kumimoji="1" lang="en-US" altLang="ja-JP" dirty="0"/>
          </a:p>
          <a:p>
            <a:pPr lvl="1"/>
            <a:r>
              <a:rPr lang="ja-JP" altLang="en-US" dirty="0"/>
              <a:t>内向型：少数の事柄を深く知りたがる</a:t>
            </a:r>
            <a:endParaRPr lang="en-US" altLang="ja-JP" dirty="0"/>
          </a:p>
          <a:p>
            <a:pPr lvl="1"/>
            <a:r>
              <a:rPr kumimoji="1" lang="ja-JP" altLang="en-US" dirty="0"/>
              <a:t>外向型：多くの事柄を経験したがる</a:t>
            </a:r>
          </a:p>
        </p:txBody>
      </p:sp>
      <p:sp>
        <p:nvSpPr>
          <p:cNvPr id="4" name="テキスト ボックス 3">
            <a:extLst>
              <a:ext uri="{FF2B5EF4-FFF2-40B4-BE49-F238E27FC236}">
                <a16:creationId xmlns:a16="http://schemas.microsoft.com/office/drawing/2014/main" id="{086EF6C8-BCB9-4F88-AF4E-53B7EB706F88}"/>
              </a:ext>
            </a:extLst>
          </p:cNvPr>
          <p:cNvSpPr txBox="1"/>
          <p:nvPr/>
        </p:nvSpPr>
        <p:spPr>
          <a:xfrm>
            <a:off x="5323462" y="566241"/>
            <a:ext cx="6838122" cy="923330"/>
          </a:xfrm>
          <a:prstGeom prst="rect">
            <a:avLst/>
          </a:prstGeom>
          <a:noFill/>
        </p:spPr>
        <p:txBody>
          <a:bodyPr wrap="square" rtlCol="0">
            <a:spAutoFit/>
          </a:bodyPr>
          <a:lstStyle/>
          <a:p>
            <a:r>
              <a:rPr kumimoji="1" lang="ja-JP" altLang="en-US" dirty="0"/>
              <a:t>外向型：ジークムント・フロイト：自己愛</a:t>
            </a:r>
            <a:endParaRPr kumimoji="1" lang="en-US" altLang="ja-JP" dirty="0"/>
          </a:p>
          <a:p>
            <a:r>
              <a:rPr lang="ja-JP" altLang="en-US" dirty="0"/>
              <a:t>内向型：アルフレッド・アドラー：劣等感コンプレックスの克服</a:t>
            </a:r>
            <a:endParaRPr lang="en-US" altLang="ja-JP" dirty="0"/>
          </a:p>
          <a:p>
            <a:r>
              <a:rPr kumimoji="1" lang="ja-JP" altLang="en-US" dirty="0"/>
              <a:t>？？？：カール・ユング</a:t>
            </a:r>
          </a:p>
        </p:txBody>
      </p:sp>
    </p:spTree>
    <p:extLst>
      <p:ext uri="{BB962C8B-B14F-4D97-AF65-F5344CB8AC3E}">
        <p14:creationId xmlns:p14="http://schemas.microsoft.com/office/powerpoint/2010/main" val="864395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スロットルダウン・システム</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92500" lnSpcReduction="20000"/>
          </a:bodyPr>
          <a:lstStyle/>
          <a:p>
            <a:r>
              <a:rPr lang="ja-JP" altLang="en-US" dirty="0"/>
              <a:t>休息・消化システム</a:t>
            </a:r>
            <a:endParaRPr lang="en-US" altLang="ja-JP" dirty="0"/>
          </a:p>
          <a:p>
            <a:pPr lvl="1"/>
            <a:r>
              <a:rPr lang="ja-JP" altLang="en-US" dirty="0"/>
              <a:t>エネルギーを蓄える</a:t>
            </a:r>
            <a:endParaRPr lang="en-US" altLang="ja-JP" dirty="0"/>
          </a:p>
          <a:p>
            <a:endParaRPr lang="en-US" altLang="ja-JP" dirty="0"/>
          </a:p>
          <a:p>
            <a:r>
              <a:rPr lang="ja-JP" altLang="en-US" dirty="0"/>
              <a:t>瞳孔収縮、心拍数</a:t>
            </a:r>
            <a:r>
              <a:rPr lang="en-US" altLang="ja-JP" dirty="0"/>
              <a:t>/</a:t>
            </a:r>
            <a:r>
              <a:rPr lang="ja-JP" altLang="en-US" dirty="0"/>
              <a:t>血圧の低下、筋肉の弛緩、</a:t>
            </a:r>
            <a:br>
              <a:rPr lang="en-US" altLang="ja-JP" dirty="0"/>
            </a:br>
            <a:r>
              <a:rPr lang="ja-JP" altLang="en-US" dirty="0"/>
              <a:t>消化</a:t>
            </a:r>
            <a:r>
              <a:rPr lang="en-US" altLang="ja-JP" dirty="0"/>
              <a:t>/</a:t>
            </a:r>
            <a:r>
              <a:rPr lang="ja-JP" altLang="en-US" dirty="0"/>
              <a:t>分泌</a:t>
            </a:r>
            <a:r>
              <a:rPr lang="en-US" altLang="ja-JP" dirty="0"/>
              <a:t>/</a:t>
            </a:r>
            <a:r>
              <a:rPr lang="ja-JP" altLang="en-US" dirty="0"/>
              <a:t>排泄の促進など</a:t>
            </a:r>
            <a:endParaRPr lang="en-US" altLang="ja-JP" dirty="0"/>
          </a:p>
          <a:p>
            <a:endParaRPr lang="en-US" altLang="ja-JP" dirty="0"/>
          </a:p>
          <a:p>
            <a:r>
              <a:rPr lang="ja-JP" altLang="en-US" dirty="0"/>
              <a:t>外界に対する注意力の低下</a:t>
            </a:r>
            <a:r>
              <a:rPr lang="en-US" altLang="ja-JP" dirty="0"/>
              <a:t>/</a:t>
            </a:r>
            <a:r>
              <a:rPr lang="ja-JP" altLang="en-US" dirty="0"/>
              <a:t>内部での注意力の上昇、</a:t>
            </a:r>
            <a:br>
              <a:rPr lang="en-US" altLang="ja-JP" dirty="0"/>
            </a:br>
            <a:r>
              <a:rPr lang="ja-JP" altLang="en-US" dirty="0"/>
              <a:t>考え、熟考することを可能にする</a:t>
            </a:r>
            <a:endParaRPr lang="en-US" altLang="ja-JP" dirty="0"/>
          </a:p>
          <a:p>
            <a:endParaRPr lang="en-US" altLang="ja-JP" dirty="0"/>
          </a:p>
          <a:p>
            <a:r>
              <a:rPr lang="ja-JP" altLang="en-US" dirty="0"/>
              <a:t>内向型の人の快楽のヒットを生むシステム</a:t>
            </a:r>
            <a:endParaRPr lang="en-US" altLang="ja-JP" dirty="0"/>
          </a:p>
          <a:p>
            <a:pPr lvl="1"/>
            <a:r>
              <a:rPr lang="ja-JP" altLang="en-US" dirty="0"/>
              <a:t>スロットルダウン状態にとどまりすぎるとやる気が失せ、欲求不満を感じる</a:t>
            </a:r>
            <a:endParaRPr lang="en-US" altLang="ja-JP" dirty="0"/>
          </a:p>
        </p:txBody>
      </p:sp>
    </p:spTree>
    <p:extLst>
      <p:ext uri="{BB962C8B-B14F-4D97-AF65-F5344CB8AC3E}">
        <p14:creationId xmlns:p14="http://schemas.microsoft.com/office/powerpoint/2010/main" val="417107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緊急時の反応</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r>
              <a:rPr lang="ja-JP" altLang="en-US" dirty="0"/>
              <a:t>優位なシステムが作動する</a:t>
            </a:r>
            <a:endParaRPr lang="en-US" altLang="ja-JP" dirty="0"/>
          </a:p>
          <a:p>
            <a:pPr lvl="1"/>
            <a:r>
              <a:rPr lang="ja-JP" altLang="en-US" dirty="0"/>
              <a:t>外向型：フルスロットル・システム</a:t>
            </a:r>
            <a:endParaRPr lang="en-US" altLang="ja-JP" dirty="0"/>
          </a:p>
          <a:p>
            <a:pPr lvl="1"/>
            <a:r>
              <a:rPr lang="ja-JP" altLang="en-US" dirty="0"/>
              <a:t>内向型：スロットルダウン・システム</a:t>
            </a:r>
            <a:endParaRPr lang="en-US" altLang="ja-JP" dirty="0"/>
          </a:p>
          <a:p>
            <a:endParaRPr lang="en-US" altLang="ja-JP" dirty="0"/>
          </a:p>
          <a:p>
            <a:r>
              <a:rPr lang="ja-JP" altLang="en-US" dirty="0"/>
              <a:t>緊急事態に俊敏に反応する外向型</a:t>
            </a:r>
            <a:endParaRPr lang="en-US" altLang="ja-JP" dirty="0"/>
          </a:p>
          <a:p>
            <a:r>
              <a:rPr lang="ja-JP" altLang="en-US" dirty="0"/>
              <a:t>緊急事態ほど慎重になり動かない内向型</a:t>
            </a:r>
            <a:endParaRPr lang="en-US" altLang="ja-JP" dirty="0"/>
          </a:p>
        </p:txBody>
      </p:sp>
    </p:spTree>
    <p:extLst>
      <p:ext uri="{BB962C8B-B14F-4D97-AF65-F5344CB8AC3E}">
        <p14:creationId xmlns:p14="http://schemas.microsoft.com/office/powerpoint/2010/main" val="161552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lang="ja-JP" altLang="en-US" dirty="0"/>
              <a:t>内向型の行動パターン①</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pPr marL="0" indent="0">
              <a:buNone/>
            </a:pPr>
            <a:r>
              <a:rPr lang="ja-JP" altLang="en-US" dirty="0"/>
              <a:t>脳がせわしく働いているため・・・</a:t>
            </a:r>
            <a:endParaRPr lang="en-US" altLang="ja-JP" dirty="0"/>
          </a:p>
          <a:p>
            <a:r>
              <a:rPr lang="ja-JP" altLang="en-US" dirty="0"/>
              <a:t>話しているときは言葉を探したり考えたりすることに集中するため、あまり目を合わせない。話を聞くときは情報を取り込むためによく目を合わせる</a:t>
            </a:r>
            <a:endParaRPr lang="en-US" altLang="ja-JP" dirty="0"/>
          </a:p>
          <a:p>
            <a:r>
              <a:rPr lang="ja-JP" altLang="en-US" dirty="0"/>
              <a:t>その知識の豊かさで周囲を驚かせることがある</a:t>
            </a:r>
            <a:endParaRPr lang="en-US" altLang="ja-JP" dirty="0"/>
          </a:p>
          <a:p>
            <a:r>
              <a:rPr lang="ja-JP" altLang="en-US" dirty="0"/>
              <a:t>注目を浴びるとしり込みする</a:t>
            </a:r>
            <a:endParaRPr lang="en-US" altLang="ja-JP" dirty="0"/>
          </a:p>
          <a:p>
            <a:r>
              <a:rPr lang="ja-JP" altLang="en-US" dirty="0"/>
              <a:t>ストレス下や集団の中で、または、疲れが出た時に、どんより、ぼんやり、げんなりする様子を見せることがある</a:t>
            </a:r>
            <a:endParaRPr lang="en-US" altLang="ja-JP" dirty="0"/>
          </a:p>
        </p:txBody>
      </p:sp>
    </p:spTree>
    <p:extLst>
      <p:ext uri="{BB962C8B-B14F-4D97-AF65-F5344CB8AC3E}">
        <p14:creationId xmlns:p14="http://schemas.microsoft.com/office/powerpoint/2010/main" val="370689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lang="ja-JP" altLang="en-US" dirty="0"/>
              <a:t>内向型の行動パターン②</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92500" lnSpcReduction="10000"/>
          </a:bodyPr>
          <a:lstStyle/>
          <a:p>
            <a:pPr marL="0" indent="0">
              <a:buNone/>
            </a:pPr>
            <a:r>
              <a:rPr lang="ja-JP" altLang="en-US" dirty="0"/>
              <a:t>アセチルコリン経路に支配されているため・・・</a:t>
            </a:r>
            <a:endParaRPr lang="en-US" altLang="ja-JP" dirty="0"/>
          </a:p>
          <a:p>
            <a:r>
              <a:rPr lang="ja-JP" altLang="en-US" dirty="0"/>
              <a:t>考え事の途中から話しだし、周囲を戸惑わせることがある</a:t>
            </a:r>
            <a:endParaRPr lang="en-US" altLang="ja-JP" dirty="0"/>
          </a:p>
          <a:p>
            <a:r>
              <a:rPr lang="ja-JP" altLang="en-US" dirty="0"/>
              <a:t>記憶力はいいが、その記憶を取り出すのに時間がかかる</a:t>
            </a:r>
            <a:endParaRPr lang="en-US" altLang="ja-JP" dirty="0"/>
          </a:p>
          <a:p>
            <a:r>
              <a:rPr lang="ja-JP" altLang="en-US" dirty="0"/>
              <a:t>よく知っていることを忘れてしまうことがあり、自分の仕事を説明するのにしどろもどろになったり、一時的に使いたい言葉が出てこなかったりする</a:t>
            </a:r>
            <a:endParaRPr lang="en-US" altLang="ja-JP" dirty="0"/>
          </a:p>
          <a:p>
            <a:r>
              <a:rPr lang="ja-JP" altLang="en-US" dirty="0"/>
              <a:t>今頭で考えたばかりのことを言葉にしたと勘違いすることがある</a:t>
            </a:r>
            <a:endParaRPr lang="en-US" altLang="ja-JP" dirty="0"/>
          </a:p>
          <a:p>
            <a:r>
              <a:rPr lang="ja-JP" altLang="en-US" dirty="0"/>
              <a:t>眠った後は、アイディア、考え、感情がよりはっきりする</a:t>
            </a:r>
            <a:endParaRPr lang="en-US" altLang="ja-JP" dirty="0"/>
          </a:p>
          <a:p>
            <a:r>
              <a:rPr lang="ja-JP" altLang="en-US" dirty="0"/>
              <a:t>書いたり、喋ったりしないと、自分の考えがはっきりわからないことがある</a:t>
            </a:r>
            <a:endParaRPr lang="en-US" altLang="ja-JP" dirty="0"/>
          </a:p>
        </p:txBody>
      </p:sp>
    </p:spTree>
    <p:extLst>
      <p:ext uri="{BB962C8B-B14F-4D97-AF65-F5344CB8AC3E}">
        <p14:creationId xmlns:p14="http://schemas.microsoft.com/office/powerpoint/2010/main" val="11096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lang="ja-JP" altLang="en-US" dirty="0"/>
              <a:t>内向型の行動パターン③</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pPr marL="0" indent="0">
              <a:buNone/>
            </a:pPr>
            <a:r>
              <a:rPr lang="ja-JP" altLang="en-US" dirty="0"/>
              <a:t>副交感神経が優位のため・・・</a:t>
            </a:r>
            <a:endParaRPr lang="en-US" altLang="ja-JP" dirty="0"/>
          </a:p>
          <a:p>
            <a:r>
              <a:rPr lang="ja-JP" altLang="en-US" dirty="0"/>
              <a:t>なかなかやる気が起きない、あるいは動き出さない。怠惰に見えることがある。</a:t>
            </a:r>
            <a:endParaRPr lang="en-US" altLang="ja-JP" dirty="0"/>
          </a:p>
          <a:p>
            <a:r>
              <a:rPr lang="ja-JP" altLang="en-US" dirty="0"/>
              <a:t>ストレス下での反応が遅い</a:t>
            </a:r>
            <a:endParaRPr lang="en-US" altLang="ja-JP" dirty="0"/>
          </a:p>
          <a:p>
            <a:r>
              <a:rPr lang="ja-JP" altLang="en-US" dirty="0"/>
              <a:t>態度が穏やか、または控えめである。歩いたり話したり食べたりするのが遅い。</a:t>
            </a:r>
            <a:endParaRPr lang="en-US" altLang="ja-JP" dirty="0"/>
          </a:p>
          <a:p>
            <a:r>
              <a:rPr lang="ja-JP" altLang="en-US" dirty="0"/>
              <a:t>たんぱく質の摂取と体温を調節する必要がある</a:t>
            </a:r>
            <a:endParaRPr lang="en-US" altLang="ja-JP" dirty="0"/>
          </a:p>
          <a:p>
            <a:r>
              <a:rPr lang="ja-JP" altLang="en-US" dirty="0"/>
              <a:t>エネルギーを回復するために休憩を取らねばならない</a:t>
            </a:r>
            <a:endParaRPr lang="en-US" altLang="ja-JP" dirty="0"/>
          </a:p>
        </p:txBody>
      </p:sp>
    </p:spTree>
    <p:extLst>
      <p:ext uri="{BB962C8B-B14F-4D97-AF65-F5344CB8AC3E}">
        <p14:creationId xmlns:p14="http://schemas.microsoft.com/office/powerpoint/2010/main" val="1054331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lang="ja-JP" altLang="en-US" dirty="0"/>
              <a:t>外向型の行動パターン①</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pPr marL="0" indent="0">
              <a:buNone/>
            </a:pPr>
            <a:r>
              <a:rPr lang="ja-JP" altLang="en-US" dirty="0"/>
              <a:t>脳が新しい刺激を求めるという点から・・・</a:t>
            </a:r>
            <a:endParaRPr lang="en-US" altLang="ja-JP" dirty="0"/>
          </a:p>
          <a:p>
            <a:r>
              <a:rPr lang="ja-JP" altLang="en-US" dirty="0"/>
              <a:t>外に刺激を求める。長く一人でいることを嫌う。</a:t>
            </a:r>
            <a:endParaRPr lang="en-US" altLang="ja-JP" dirty="0"/>
          </a:p>
          <a:p>
            <a:r>
              <a:rPr lang="ja-JP" altLang="en-US" dirty="0"/>
              <a:t>話しているときは相手の反応を見るためによく目を合わせる。話を聞くときは周囲で何が起きているかに注意するため、あまり目を合わせない。話術に長けている。注目を浴びると元気が出る</a:t>
            </a:r>
            <a:endParaRPr lang="en-US" altLang="ja-JP" dirty="0"/>
          </a:p>
        </p:txBody>
      </p:sp>
    </p:spTree>
    <p:extLst>
      <p:ext uri="{BB962C8B-B14F-4D97-AF65-F5344CB8AC3E}">
        <p14:creationId xmlns:p14="http://schemas.microsoft.com/office/powerpoint/2010/main" val="3094910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lang="ja-JP" altLang="en-US" dirty="0"/>
              <a:t>外向型の行動パターン②</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pPr marL="0" indent="0">
              <a:buNone/>
            </a:pPr>
            <a:r>
              <a:rPr lang="ja-JP" altLang="en-US" dirty="0"/>
              <a:t>ドーパミン経路に支配されているため・・・</a:t>
            </a:r>
            <a:endParaRPr lang="en-US" altLang="ja-JP" dirty="0"/>
          </a:p>
          <a:p>
            <a:r>
              <a:rPr lang="ja-JP" altLang="en-US" dirty="0"/>
              <a:t>後先考えずにしゃべる。聞くよりもよく話す。</a:t>
            </a:r>
            <a:endParaRPr lang="en-US" altLang="ja-JP" dirty="0"/>
          </a:p>
          <a:p>
            <a:r>
              <a:rPr lang="ja-JP" altLang="en-US" dirty="0"/>
              <a:t>短期記憶に優れ、素早く考えられる</a:t>
            </a:r>
            <a:endParaRPr lang="en-US" altLang="ja-JP" dirty="0"/>
          </a:p>
          <a:p>
            <a:r>
              <a:rPr lang="ja-JP" altLang="en-US" dirty="0"/>
              <a:t>時間制限のあるテストや緊張下でのテストに強い</a:t>
            </a:r>
            <a:endParaRPr lang="en-US" altLang="ja-JP" dirty="0"/>
          </a:p>
          <a:p>
            <a:r>
              <a:rPr lang="ja-JP" altLang="en-US" dirty="0"/>
              <a:t>議論、新奇なもの、様々な経験によって活気づく</a:t>
            </a:r>
            <a:endParaRPr lang="en-US" altLang="ja-JP" dirty="0"/>
          </a:p>
          <a:p>
            <a:r>
              <a:rPr lang="ja-JP" altLang="en-US" dirty="0"/>
              <a:t>すらすらよどみなく世間話ができる</a:t>
            </a:r>
            <a:endParaRPr lang="en-US" altLang="ja-JP" dirty="0"/>
          </a:p>
        </p:txBody>
      </p:sp>
    </p:spTree>
    <p:extLst>
      <p:ext uri="{BB962C8B-B14F-4D97-AF65-F5344CB8AC3E}">
        <p14:creationId xmlns:p14="http://schemas.microsoft.com/office/powerpoint/2010/main" val="1686135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lang="ja-JP" altLang="en-US" dirty="0"/>
              <a:t>外向型の行動パターン③</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pPr marL="0" indent="0">
              <a:buNone/>
            </a:pPr>
            <a:r>
              <a:rPr lang="ja-JP" altLang="en-US" dirty="0"/>
              <a:t>交感神経が優位のため・・・</a:t>
            </a:r>
          </a:p>
          <a:p>
            <a:r>
              <a:rPr lang="ja-JP" altLang="en-US" dirty="0"/>
              <a:t>ストレス下で素早く行動する</a:t>
            </a:r>
            <a:endParaRPr lang="en-US" altLang="ja-JP" dirty="0"/>
          </a:p>
          <a:p>
            <a:r>
              <a:rPr lang="ja-JP" altLang="en-US" dirty="0"/>
              <a:t>体を動かしたり、運動したりするのが好きである</a:t>
            </a:r>
            <a:endParaRPr lang="en-US" altLang="ja-JP" dirty="0"/>
          </a:p>
          <a:p>
            <a:r>
              <a:rPr lang="ja-JP" altLang="en-US" dirty="0"/>
              <a:t>エネルギーレベルが高く、頻繁に食べる必要がない</a:t>
            </a:r>
            <a:endParaRPr lang="en-US" altLang="ja-JP" dirty="0"/>
          </a:p>
          <a:p>
            <a:r>
              <a:rPr lang="ja-JP" altLang="en-US" dirty="0"/>
              <a:t>することがないと落ち着かない</a:t>
            </a:r>
            <a:endParaRPr lang="en-US" altLang="ja-JP" dirty="0"/>
          </a:p>
          <a:p>
            <a:r>
              <a:rPr lang="ja-JP" altLang="en-US" dirty="0"/>
              <a:t>人生半ばで衰えたり、燃え尽きたりする恐れがある</a:t>
            </a:r>
            <a:endParaRPr lang="en-US" altLang="ja-JP" dirty="0"/>
          </a:p>
        </p:txBody>
      </p:sp>
    </p:spTree>
    <p:extLst>
      <p:ext uri="{BB962C8B-B14F-4D97-AF65-F5344CB8AC3E}">
        <p14:creationId xmlns:p14="http://schemas.microsoft.com/office/powerpoint/2010/main" val="2592374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lang="ja-JP" altLang="en-US" dirty="0"/>
              <a:t>右脳型と左脳型の気質</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77500" lnSpcReduction="20000"/>
          </a:bodyPr>
          <a:lstStyle/>
          <a:p>
            <a:pPr marL="0" indent="0">
              <a:buNone/>
            </a:pPr>
            <a:r>
              <a:rPr lang="ja-JP" altLang="en-US" dirty="0"/>
              <a:t>右脳：シンボル思考</a:t>
            </a:r>
            <a:endParaRPr lang="en-US" altLang="ja-JP" dirty="0"/>
          </a:p>
          <a:p>
            <a:pPr marL="0" indent="0">
              <a:buNone/>
            </a:pPr>
            <a:r>
              <a:rPr lang="ja-JP" altLang="en-US" dirty="0"/>
              <a:t>　たとえ話が得意、思考が速く、思考過程が明確化されない、</a:t>
            </a:r>
            <a:endParaRPr lang="en-US" altLang="ja-JP" dirty="0"/>
          </a:p>
          <a:p>
            <a:pPr marL="0" indent="0">
              <a:buNone/>
            </a:pPr>
            <a:r>
              <a:rPr lang="ja-JP" altLang="en-US" dirty="0"/>
              <a:t>　即興的、ユーモアがある、並列思考、図で考える、</a:t>
            </a:r>
            <a:endParaRPr lang="en-US" altLang="ja-JP" dirty="0"/>
          </a:p>
          <a:p>
            <a:pPr marL="0" indent="0">
              <a:buNone/>
            </a:pPr>
            <a:r>
              <a:rPr lang="ja-JP" altLang="en-US" dirty="0"/>
              <a:t>　大まかに捉える、ボディランゲージを理解し、多用する　など</a:t>
            </a:r>
            <a:endParaRPr lang="en-US" altLang="ja-JP" dirty="0"/>
          </a:p>
          <a:p>
            <a:pPr marL="0" indent="0">
              <a:buNone/>
            </a:pPr>
            <a:endParaRPr lang="en-US" altLang="ja-JP" dirty="0"/>
          </a:p>
          <a:p>
            <a:pPr marL="0" indent="0">
              <a:buNone/>
            </a:pPr>
            <a:r>
              <a:rPr lang="ja-JP" altLang="en-US" dirty="0"/>
              <a:t>左脳：論理思考</a:t>
            </a:r>
            <a:endParaRPr lang="en-US" altLang="ja-JP" dirty="0"/>
          </a:p>
          <a:p>
            <a:pPr marL="0" indent="0">
              <a:buNone/>
            </a:pPr>
            <a:r>
              <a:rPr lang="ja-JP" altLang="en-US" dirty="0"/>
              <a:t>　行動を起こす前にプラス面</a:t>
            </a:r>
            <a:r>
              <a:rPr lang="en-US" altLang="ja-JP" dirty="0"/>
              <a:t>/</a:t>
            </a:r>
            <a:r>
              <a:rPr lang="ja-JP" altLang="en-US" dirty="0"/>
              <a:t>マイナス面を検討する、</a:t>
            </a:r>
            <a:endParaRPr lang="en-US" altLang="ja-JP" dirty="0"/>
          </a:p>
          <a:p>
            <a:pPr marL="0" indent="0">
              <a:buNone/>
            </a:pPr>
            <a:r>
              <a:rPr lang="ja-JP" altLang="en-US" dirty="0"/>
              <a:t>　綺麗好きで几帳面、事実に基づいて話す、具体例を挙げる、</a:t>
            </a:r>
            <a:endParaRPr lang="en-US" altLang="ja-JP" dirty="0"/>
          </a:p>
          <a:p>
            <a:pPr marL="0" indent="0">
              <a:buNone/>
            </a:pPr>
            <a:r>
              <a:rPr lang="ja-JP" altLang="en-US" dirty="0"/>
              <a:t>　善悪をよりどころに考える、経験を客観的に処理する、</a:t>
            </a:r>
            <a:endParaRPr lang="en-US" altLang="ja-JP" dirty="0"/>
          </a:p>
          <a:p>
            <a:pPr marL="0" indent="0">
              <a:buNone/>
            </a:pPr>
            <a:r>
              <a:rPr lang="ja-JP" altLang="en-US" dirty="0"/>
              <a:t>　時間の観念が強い、一度に一歩ずつ進む、</a:t>
            </a:r>
            <a:endParaRPr lang="en-US" altLang="ja-JP" dirty="0"/>
          </a:p>
          <a:p>
            <a:pPr marL="0" indent="0">
              <a:buNone/>
            </a:pPr>
            <a:r>
              <a:rPr lang="ja-JP" altLang="en-US" dirty="0"/>
              <a:t>　社会的シグナルになかなか気づかない</a:t>
            </a:r>
            <a:endParaRPr lang="en-US" altLang="ja-JP" dirty="0"/>
          </a:p>
          <a:p>
            <a:pPr marL="0" indent="0">
              <a:buNone/>
            </a:pPr>
            <a:r>
              <a:rPr lang="ja-JP" altLang="en-US" dirty="0"/>
              <a:t>　分類するのが好き、言葉や数字に強い、正確な答えを追求する</a:t>
            </a:r>
            <a:endParaRPr lang="en-US" altLang="ja-JP" dirty="0"/>
          </a:p>
        </p:txBody>
      </p:sp>
    </p:spTree>
    <p:extLst>
      <p:ext uri="{BB962C8B-B14F-4D97-AF65-F5344CB8AC3E}">
        <p14:creationId xmlns:p14="http://schemas.microsoft.com/office/powerpoint/2010/main" val="3037016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lang="ja-JP" altLang="en-US" dirty="0"/>
              <a:t>右脳型と左脳型に適した学習方法</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lnSpcReduction="10000"/>
          </a:bodyPr>
          <a:lstStyle/>
          <a:p>
            <a:pPr marL="0" indent="0">
              <a:buNone/>
            </a:pPr>
            <a:r>
              <a:rPr lang="ja-JP" altLang="en-US" dirty="0"/>
              <a:t>右脳：</a:t>
            </a:r>
            <a:endParaRPr lang="en-US" altLang="ja-JP" dirty="0"/>
          </a:p>
          <a:p>
            <a:pPr marL="0" indent="0">
              <a:buNone/>
            </a:pPr>
            <a:r>
              <a:rPr lang="ja-JP" altLang="en-US" dirty="0"/>
              <a:t>　全体像をイメージする</a:t>
            </a:r>
            <a:endParaRPr lang="en-US" altLang="ja-JP" dirty="0"/>
          </a:p>
          <a:p>
            <a:pPr marL="0" indent="0">
              <a:buNone/>
            </a:pPr>
            <a:r>
              <a:rPr lang="ja-JP" altLang="en-US" dirty="0"/>
              <a:t>　頭の中で絵を描く</a:t>
            </a:r>
            <a:endParaRPr lang="en-US" altLang="ja-JP" dirty="0"/>
          </a:p>
          <a:p>
            <a:pPr marL="0" indent="0">
              <a:buNone/>
            </a:pPr>
            <a:r>
              <a:rPr lang="ja-JP" altLang="en-US" dirty="0"/>
              <a:t>　図解や実例を重視する</a:t>
            </a:r>
            <a:endParaRPr lang="en-US" altLang="ja-JP" dirty="0"/>
          </a:p>
          <a:p>
            <a:pPr marL="0" indent="0">
              <a:buNone/>
            </a:pPr>
            <a:endParaRPr lang="en-US" altLang="ja-JP" dirty="0"/>
          </a:p>
          <a:p>
            <a:pPr marL="0" indent="0">
              <a:buNone/>
            </a:pPr>
            <a:r>
              <a:rPr lang="ja-JP" altLang="en-US" dirty="0"/>
              <a:t>左脳：</a:t>
            </a:r>
            <a:endParaRPr lang="en-US" altLang="ja-JP" dirty="0"/>
          </a:p>
          <a:p>
            <a:pPr marL="0" indent="0">
              <a:buNone/>
            </a:pPr>
            <a:r>
              <a:rPr lang="ja-JP" altLang="en-US" dirty="0"/>
              <a:t>　反復学習</a:t>
            </a:r>
            <a:endParaRPr lang="en-US" altLang="ja-JP" dirty="0"/>
          </a:p>
          <a:p>
            <a:pPr marL="0" indent="0">
              <a:buNone/>
            </a:pPr>
            <a:r>
              <a:rPr lang="ja-JP" altLang="en-US" dirty="0"/>
              <a:t>　原理や要点、理屈を順序だてて理解する</a:t>
            </a:r>
            <a:endParaRPr lang="en-US" altLang="ja-JP" dirty="0"/>
          </a:p>
          <a:p>
            <a:pPr marL="0" indent="0">
              <a:buNone/>
            </a:pPr>
            <a:r>
              <a:rPr lang="ja-JP" altLang="en-US" dirty="0"/>
              <a:t>　文字や言語を重視する</a:t>
            </a:r>
            <a:endParaRPr lang="en-US" altLang="ja-JP" dirty="0"/>
          </a:p>
        </p:txBody>
      </p:sp>
    </p:spTree>
    <p:extLst>
      <p:ext uri="{BB962C8B-B14F-4D97-AF65-F5344CB8AC3E}">
        <p14:creationId xmlns:p14="http://schemas.microsoft.com/office/powerpoint/2010/main" val="393858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内向型と外向型の連続性</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lstStyle/>
          <a:p>
            <a:r>
              <a:rPr kumimoji="1" lang="ja-JP" altLang="en-US" dirty="0"/>
              <a:t>内向型と外向型は連続体の両極端</a:t>
            </a:r>
            <a:endParaRPr kumimoji="1" lang="en-US" altLang="ja-JP" dirty="0"/>
          </a:p>
          <a:p>
            <a:endParaRPr lang="en-US" altLang="ja-JP" dirty="0"/>
          </a:p>
          <a:p>
            <a:r>
              <a:rPr kumimoji="1" lang="ja-JP" altLang="en-US" dirty="0"/>
              <a:t>自分の性質と異なる振る舞い方</a:t>
            </a:r>
            <a:r>
              <a:rPr lang="ja-JP" altLang="en-US" dirty="0"/>
              <a:t>をすると</a:t>
            </a:r>
            <a:br>
              <a:rPr lang="en-US" altLang="ja-JP" dirty="0"/>
            </a:br>
            <a:r>
              <a:rPr lang="ja-JP" altLang="en-US" dirty="0"/>
              <a:t>普段よりエネルギーを消費し、</a:t>
            </a:r>
            <a:br>
              <a:rPr lang="en-US" altLang="ja-JP" dirty="0"/>
            </a:br>
            <a:r>
              <a:rPr lang="ja-JP" altLang="en-US" dirty="0"/>
              <a:t>エネルギーを生み出すことはない。</a:t>
            </a:r>
            <a:endParaRPr lang="en-US" altLang="ja-JP" dirty="0"/>
          </a:p>
        </p:txBody>
      </p:sp>
    </p:spTree>
    <p:extLst>
      <p:ext uri="{BB962C8B-B14F-4D97-AF65-F5344CB8AC3E}">
        <p14:creationId xmlns:p14="http://schemas.microsoft.com/office/powerpoint/2010/main" val="375915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社会環境</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lstStyle/>
          <a:p>
            <a:r>
              <a:rPr lang="ja-JP" altLang="en-US" dirty="0"/>
              <a:t>外向型の人が作った外向型であることを求められる社会</a:t>
            </a:r>
            <a:br>
              <a:rPr lang="en-US" altLang="ja-JP" dirty="0"/>
            </a:br>
            <a:br>
              <a:rPr lang="en-US" altLang="ja-JP" dirty="0"/>
            </a:br>
            <a:r>
              <a:rPr lang="ja-JP" altLang="en-US" dirty="0"/>
              <a:t>ではあるが</a:t>
            </a:r>
            <a:endParaRPr lang="en-US" altLang="ja-JP" dirty="0"/>
          </a:p>
          <a:p>
            <a:endParaRPr lang="en-US" altLang="ja-JP" dirty="0"/>
          </a:p>
          <a:p>
            <a:r>
              <a:rPr lang="ja-JP" altLang="en-US" dirty="0"/>
              <a:t>内向型の強みは外向型の強みを補助する</a:t>
            </a:r>
            <a:endParaRPr lang="en-US" altLang="ja-JP" dirty="0"/>
          </a:p>
          <a:p>
            <a:r>
              <a:rPr lang="ja-JP" altLang="en-US" dirty="0"/>
              <a:t>内向型も外向型もどちらも必要：カール・ユング</a:t>
            </a:r>
            <a:endParaRPr lang="en-US" altLang="ja-JP" dirty="0"/>
          </a:p>
        </p:txBody>
      </p:sp>
    </p:spTree>
    <p:extLst>
      <p:ext uri="{BB962C8B-B14F-4D97-AF65-F5344CB8AC3E}">
        <p14:creationId xmlns:p14="http://schemas.microsoft.com/office/powerpoint/2010/main" val="54402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内向型の強み</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lstStyle/>
          <a:p>
            <a:r>
              <a:rPr lang="ja-JP" altLang="en-US" dirty="0"/>
              <a:t>深く見つめる力</a:t>
            </a:r>
            <a:endParaRPr lang="en-US" altLang="ja-JP" dirty="0"/>
          </a:p>
          <a:p>
            <a:r>
              <a:rPr lang="ja-JP" altLang="en-US" dirty="0"/>
              <a:t>変化が関係者に与える影響を見抜く力</a:t>
            </a:r>
            <a:endParaRPr lang="en-US" altLang="ja-JP" dirty="0"/>
          </a:p>
          <a:p>
            <a:r>
              <a:rPr lang="ja-JP" altLang="en-US" dirty="0"/>
              <a:t>観察力</a:t>
            </a:r>
            <a:endParaRPr lang="en-US" altLang="ja-JP" dirty="0"/>
          </a:p>
          <a:p>
            <a:r>
              <a:rPr lang="ja-JP" altLang="en-US" dirty="0"/>
              <a:t>枠にとらわれず考える力</a:t>
            </a:r>
            <a:endParaRPr lang="en-US" altLang="ja-JP" dirty="0"/>
          </a:p>
          <a:p>
            <a:r>
              <a:rPr lang="ja-JP" altLang="en-US" dirty="0"/>
              <a:t>歓迎されない決断をする力</a:t>
            </a:r>
            <a:endParaRPr lang="en-US" altLang="ja-JP" dirty="0"/>
          </a:p>
          <a:p>
            <a:r>
              <a:rPr lang="ja-JP" altLang="en-US" dirty="0"/>
              <a:t>世の中のペースを少しだけ落とす力</a:t>
            </a:r>
            <a:endParaRPr lang="en-US" altLang="ja-JP" dirty="0"/>
          </a:p>
          <a:p>
            <a:pPr marL="0" indent="0">
              <a:buNone/>
            </a:pPr>
            <a:endParaRPr lang="en-US" altLang="ja-JP" dirty="0"/>
          </a:p>
          <a:p>
            <a:pPr marL="0" indent="0">
              <a:buNone/>
            </a:pPr>
            <a:r>
              <a:rPr lang="ja-JP" altLang="en-US" dirty="0"/>
              <a:t>など</a:t>
            </a:r>
            <a:endParaRPr lang="en-US" altLang="ja-JP" dirty="0"/>
          </a:p>
        </p:txBody>
      </p:sp>
    </p:spTree>
    <p:extLst>
      <p:ext uri="{BB962C8B-B14F-4D97-AF65-F5344CB8AC3E}">
        <p14:creationId xmlns:p14="http://schemas.microsoft.com/office/powerpoint/2010/main" val="418095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内向型に対する非難</a:t>
            </a:r>
            <a:r>
              <a:rPr kumimoji="1" lang="en-US" altLang="ja-JP" dirty="0"/>
              <a:t>(</a:t>
            </a:r>
            <a:r>
              <a:rPr kumimoji="1" lang="ja-JP" altLang="en-US" dirty="0"/>
              <a:t>偏見</a:t>
            </a:r>
            <a:r>
              <a:rPr kumimoji="1" lang="en-US" altLang="ja-JP" dirty="0"/>
              <a:t>)</a:t>
            </a:r>
            <a:r>
              <a:rPr kumimoji="1" lang="ja-JP" altLang="en-US" dirty="0"/>
              <a:t>①</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fontScale="92500" lnSpcReduction="10000"/>
          </a:bodyPr>
          <a:lstStyle/>
          <a:p>
            <a:r>
              <a:rPr lang="ja-JP" altLang="en-US" dirty="0"/>
              <a:t>刺激が強いと刺激をシャットアウトする性質を持つ</a:t>
            </a:r>
            <a:br>
              <a:rPr lang="en-US" altLang="ja-JP" dirty="0"/>
            </a:br>
            <a:r>
              <a:rPr lang="ja-JP" altLang="en-US" dirty="0"/>
              <a:t>⇒無関心</a:t>
            </a:r>
            <a:r>
              <a:rPr lang="en-US" altLang="ja-JP" dirty="0"/>
              <a:t>(</a:t>
            </a:r>
            <a:r>
              <a:rPr lang="ja-JP" altLang="en-US" dirty="0">
                <a:solidFill>
                  <a:srgbClr val="FF0000"/>
                </a:solidFill>
              </a:rPr>
              <a:t>自己中心的</a:t>
            </a:r>
            <a:r>
              <a:rPr lang="en-US" altLang="ja-JP" dirty="0"/>
              <a:t>)</a:t>
            </a:r>
            <a:r>
              <a:rPr lang="ja-JP" altLang="en-US" dirty="0"/>
              <a:t>に見える</a:t>
            </a:r>
            <a:br>
              <a:rPr lang="en-US" altLang="ja-JP" dirty="0"/>
            </a:br>
            <a:br>
              <a:rPr lang="en-US" altLang="ja-JP" dirty="0"/>
            </a:br>
            <a:r>
              <a:rPr lang="ja-JP" altLang="en-US" dirty="0"/>
              <a:t>が</a:t>
            </a:r>
            <a:endParaRPr lang="en-US" altLang="ja-JP" dirty="0"/>
          </a:p>
          <a:p>
            <a:endParaRPr lang="en-US" altLang="ja-JP" dirty="0"/>
          </a:p>
          <a:p>
            <a:r>
              <a:rPr lang="ja-JP" altLang="en-US" dirty="0"/>
              <a:t>外の現象を内面と照らし合わせて理解する</a:t>
            </a:r>
            <a:br>
              <a:rPr lang="en-US" altLang="ja-JP" dirty="0"/>
            </a:br>
            <a:r>
              <a:rPr lang="ja-JP" altLang="en-US" dirty="0"/>
              <a:t>⇒他人の気持ちになって考えることにつながる</a:t>
            </a:r>
            <a:br>
              <a:rPr lang="en-US" altLang="ja-JP" dirty="0"/>
            </a:br>
            <a:r>
              <a:rPr lang="ja-JP" altLang="en-US" dirty="0"/>
              <a:t>＝自己中心的ではない</a:t>
            </a:r>
            <a:endParaRPr lang="en-US" altLang="ja-JP" dirty="0"/>
          </a:p>
          <a:p>
            <a:endParaRPr lang="en-US" altLang="ja-JP" dirty="0"/>
          </a:p>
          <a:p>
            <a:r>
              <a:rPr lang="ja-JP" altLang="en-US" dirty="0"/>
              <a:t>刺激を求める外向的な人からすれば</a:t>
            </a:r>
            <a:br>
              <a:rPr lang="en-US" altLang="ja-JP" dirty="0"/>
            </a:br>
            <a:r>
              <a:rPr lang="ja-JP" altLang="en-US" dirty="0"/>
              <a:t>内向的な人は出し惜しみをしているようにみえる</a:t>
            </a:r>
            <a:endParaRPr lang="en-US" altLang="ja-JP" dirty="0"/>
          </a:p>
        </p:txBody>
      </p:sp>
    </p:spTree>
    <p:extLst>
      <p:ext uri="{BB962C8B-B14F-4D97-AF65-F5344CB8AC3E}">
        <p14:creationId xmlns:p14="http://schemas.microsoft.com/office/powerpoint/2010/main" val="108197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内向型に対する非難</a:t>
            </a:r>
            <a:r>
              <a:rPr kumimoji="1" lang="en-US" altLang="ja-JP" dirty="0"/>
              <a:t>(</a:t>
            </a:r>
            <a:r>
              <a:rPr kumimoji="1" lang="ja-JP" altLang="en-US" dirty="0"/>
              <a:t>偏見</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r>
              <a:rPr lang="ja-JP" altLang="en-US" dirty="0"/>
              <a:t>外向的な人ほどつながりを必要としない</a:t>
            </a:r>
            <a:endParaRPr lang="en-US" altLang="ja-JP" dirty="0"/>
          </a:p>
          <a:p>
            <a:r>
              <a:rPr lang="ja-JP" altLang="en-US" dirty="0"/>
              <a:t>他人との関わりに大きなエネルギーを使う</a:t>
            </a:r>
            <a:endParaRPr lang="en-US" altLang="ja-JP" dirty="0"/>
          </a:p>
          <a:p>
            <a:r>
              <a:rPr lang="ja-JP" altLang="en-US" dirty="0"/>
              <a:t>社交的なことにエネルギーを使う気になれない</a:t>
            </a:r>
            <a:endParaRPr lang="en-US" altLang="ja-JP" dirty="0"/>
          </a:p>
          <a:p>
            <a:pPr marL="0" indent="0">
              <a:buNone/>
            </a:pPr>
            <a:r>
              <a:rPr lang="ja-JP" altLang="en-US" dirty="0" err="1"/>
              <a:t>ので</a:t>
            </a:r>
            <a:r>
              <a:rPr lang="ja-JP" altLang="en-US" dirty="0"/>
              <a:t>非社交的だと思われる</a:t>
            </a:r>
            <a:br>
              <a:rPr lang="en-US" altLang="ja-JP" dirty="0"/>
            </a:br>
            <a:br>
              <a:rPr lang="en-US" altLang="ja-JP" dirty="0"/>
            </a:br>
            <a:r>
              <a:rPr lang="ja-JP" altLang="en-US" dirty="0"/>
              <a:t>が</a:t>
            </a:r>
            <a:endParaRPr lang="en-US" altLang="ja-JP" dirty="0"/>
          </a:p>
          <a:p>
            <a:endParaRPr lang="en-US" altLang="ja-JP" dirty="0"/>
          </a:p>
          <a:p>
            <a:r>
              <a:rPr lang="ja-JP" altLang="en-US" dirty="0"/>
              <a:t>より親密なつながりを好み、必要とする</a:t>
            </a:r>
            <a:endParaRPr lang="en-US" altLang="ja-JP" dirty="0"/>
          </a:p>
        </p:txBody>
      </p:sp>
    </p:spTree>
    <p:extLst>
      <p:ext uri="{BB962C8B-B14F-4D97-AF65-F5344CB8AC3E}">
        <p14:creationId xmlns:p14="http://schemas.microsoft.com/office/powerpoint/2010/main" val="97999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快感のヒット</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r>
              <a:rPr lang="ja-JP" altLang="en-US" dirty="0"/>
              <a:t>外向的な頭脳：</a:t>
            </a:r>
            <a:br>
              <a:rPr lang="en-US" altLang="ja-JP" dirty="0"/>
            </a:br>
            <a:r>
              <a:rPr lang="ja-JP" altLang="en-US" dirty="0"/>
              <a:t>外の環境</a:t>
            </a:r>
            <a:r>
              <a:rPr lang="en-US" altLang="ja-JP" dirty="0"/>
              <a:t>(</a:t>
            </a:r>
            <a:r>
              <a:rPr lang="ja-JP" altLang="en-US" dirty="0"/>
              <a:t>人混み</a:t>
            </a:r>
            <a:r>
              <a:rPr lang="en-US" altLang="ja-JP" dirty="0"/>
              <a:t>)</a:t>
            </a:r>
            <a:r>
              <a:rPr lang="ja-JP" altLang="en-US" dirty="0"/>
              <a:t>にいるだけで多少の快感を得る</a:t>
            </a:r>
            <a:endParaRPr lang="en-US" altLang="ja-JP" dirty="0"/>
          </a:p>
          <a:p>
            <a:endParaRPr lang="en-US" altLang="ja-JP" dirty="0"/>
          </a:p>
          <a:p>
            <a:r>
              <a:rPr lang="ja-JP" altLang="en-US" dirty="0"/>
              <a:t>内向的な頭脳：</a:t>
            </a:r>
            <a:br>
              <a:rPr lang="en-US" altLang="ja-JP" dirty="0"/>
            </a:br>
            <a:r>
              <a:rPr lang="ja-JP" altLang="en-US" dirty="0"/>
              <a:t>中身の濃い考えを反芻するときに大きな快感を得る</a:t>
            </a:r>
            <a:endParaRPr lang="en-US" altLang="ja-JP" dirty="0"/>
          </a:p>
        </p:txBody>
      </p:sp>
    </p:spTree>
    <p:extLst>
      <p:ext uri="{BB962C8B-B14F-4D97-AF65-F5344CB8AC3E}">
        <p14:creationId xmlns:p14="http://schemas.microsoft.com/office/powerpoint/2010/main" val="40261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495C6-57E8-4B30-9D93-ACF21D51AACE}"/>
              </a:ext>
            </a:extLst>
          </p:cNvPr>
          <p:cNvSpPr>
            <a:spLocks noGrp="1"/>
          </p:cNvSpPr>
          <p:nvPr>
            <p:ph type="title"/>
          </p:nvPr>
        </p:nvSpPr>
        <p:spPr/>
        <p:txBody>
          <a:bodyPr/>
          <a:lstStyle/>
          <a:p>
            <a:r>
              <a:rPr kumimoji="1" lang="ja-JP" altLang="en-US" dirty="0"/>
              <a:t>快感のヒット</a:t>
            </a:r>
          </a:p>
        </p:txBody>
      </p:sp>
      <p:sp>
        <p:nvSpPr>
          <p:cNvPr id="3" name="コンテンツ プレースホルダー 2">
            <a:extLst>
              <a:ext uri="{FF2B5EF4-FFF2-40B4-BE49-F238E27FC236}">
                <a16:creationId xmlns:a16="http://schemas.microsoft.com/office/drawing/2014/main" id="{917C300A-040A-4946-B8D9-1BB7117AC78D}"/>
              </a:ext>
            </a:extLst>
          </p:cNvPr>
          <p:cNvSpPr>
            <a:spLocks noGrp="1"/>
          </p:cNvSpPr>
          <p:nvPr>
            <p:ph idx="1"/>
          </p:nvPr>
        </p:nvSpPr>
        <p:spPr/>
        <p:txBody>
          <a:bodyPr>
            <a:normAutofit/>
          </a:bodyPr>
          <a:lstStyle/>
          <a:p>
            <a:r>
              <a:rPr lang="ja-JP" altLang="en-US" dirty="0"/>
              <a:t>外向的な頭脳：</a:t>
            </a:r>
            <a:br>
              <a:rPr lang="en-US" altLang="ja-JP" dirty="0"/>
            </a:br>
            <a:r>
              <a:rPr lang="ja-JP" altLang="en-US" dirty="0"/>
              <a:t>外の環境</a:t>
            </a:r>
            <a:r>
              <a:rPr lang="en-US" altLang="ja-JP" dirty="0"/>
              <a:t>(</a:t>
            </a:r>
            <a:r>
              <a:rPr lang="ja-JP" altLang="en-US" dirty="0"/>
              <a:t>人混み</a:t>
            </a:r>
            <a:r>
              <a:rPr lang="en-US" altLang="ja-JP" dirty="0"/>
              <a:t>)</a:t>
            </a:r>
            <a:r>
              <a:rPr lang="ja-JP" altLang="en-US" dirty="0"/>
              <a:t>にいるだけで多少の快感を得る</a:t>
            </a:r>
            <a:endParaRPr lang="en-US" altLang="ja-JP" dirty="0"/>
          </a:p>
          <a:p>
            <a:endParaRPr lang="en-US" altLang="ja-JP" dirty="0"/>
          </a:p>
          <a:p>
            <a:r>
              <a:rPr lang="ja-JP" altLang="en-US" dirty="0"/>
              <a:t>内向的な頭脳：</a:t>
            </a:r>
            <a:br>
              <a:rPr lang="en-US" altLang="ja-JP" dirty="0"/>
            </a:br>
            <a:r>
              <a:rPr lang="ja-JP" altLang="en-US" dirty="0"/>
              <a:t>中身の濃い考えを反芻するときに大きな快感を得る</a:t>
            </a:r>
            <a:endParaRPr lang="en-US" altLang="ja-JP" dirty="0"/>
          </a:p>
        </p:txBody>
      </p:sp>
    </p:spTree>
    <p:extLst>
      <p:ext uri="{BB962C8B-B14F-4D97-AF65-F5344CB8AC3E}">
        <p14:creationId xmlns:p14="http://schemas.microsoft.com/office/powerpoint/2010/main" val="25980284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9972</TotalTime>
  <Words>1225</Words>
  <Application>Microsoft Office PowerPoint</Application>
  <PresentationFormat>ワイド画面</PresentationFormat>
  <Paragraphs>232</Paragraphs>
  <Slides>29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29</vt:i4>
      </vt:variant>
    </vt:vector>
  </HeadingPairs>
  <TitlesOfParts>
    <vt:vector size="33" baseType="lpstr">
      <vt:lpstr>游ゴシック</vt:lpstr>
      <vt:lpstr>游ゴシック Light</vt:lpstr>
      <vt:lpstr>Arial</vt:lpstr>
      <vt:lpstr>Office テーマ</vt:lpstr>
      <vt:lpstr>内向型を強みにする</vt:lpstr>
      <vt:lpstr>内向型と外向型</vt:lpstr>
      <vt:lpstr>内向型と外向型の連続性</vt:lpstr>
      <vt:lpstr>社会環境</vt:lpstr>
      <vt:lpstr>内向型の強み</vt:lpstr>
      <vt:lpstr>内向型に対する非難(偏見)①</vt:lpstr>
      <vt:lpstr>内向型に対する非難(偏見)</vt:lpstr>
      <vt:lpstr>快感のヒット</vt:lpstr>
      <vt:lpstr>快感のヒット</vt:lpstr>
      <vt:lpstr>現在の社会</vt:lpstr>
      <vt:lpstr>内向型の人の傾向</vt:lpstr>
      <vt:lpstr>内向型が外向型を不安にさせるポイント</vt:lpstr>
      <vt:lpstr>内向型に悪影響をもたらすこと</vt:lpstr>
      <vt:lpstr>羞恥心と罪悪感</vt:lpstr>
      <vt:lpstr>羞恥心と罪悪感の消し方</vt:lpstr>
      <vt:lpstr>自分のエネルギーレベルを知る</vt:lpstr>
      <vt:lpstr>エネルギーレベルを知るための質問</vt:lpstr>
      <vt:lpstr>外向型と内向型の仕組み</vt:lpstr>
      <vt:lpstr>フルスロットル・システム</vt:lpstr>
      <vt:lpstr>スロットルダウン・システム</vt:lpstr>
      <vt:lpstr>緊急時の反応</vt:lpstr>
      <vt:lpstr>内向型の行動パターン①</vt:lpstr>
      <vt:lpstr>内向型の行動パターン②</vt:lpstr>
      <vt:lpstr>内向型の行動パターン③</vt:lpstr>
      <vt:lpstr>外向型の行動パターン①</vt:lpstr>
      <vt:lpstr>外向型の行動パターン②</vt:lpstr>
      <vt:lpstr>外向型の行動パターン③</vt:lpstr>
      <vt:lpstr>右脳型と左脳型の気質</vt:lpstr>
      <vt:lpstr>右脳型と左脳型に適した学習方法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内向型を強みにする</dc:title>
  <dc:creator>稲澤 恭輔</dc:creator>
  <cp:lastModifiedBy>稲澤 恭輔</cp:lastModifiedBy>
  <cp:revision>26</cp:revision>
  <dcterms:created xsi:type="dcterms:W3CDTF">2018-10-08T23:45:47Z</dcterms:created>
  <dcterms:modified xsi:type="dcterms:W3CDTF">2018-10-15T22:01:31Z</dcterms:modified>
</cp:coreProperties>
</file>