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6" r:id="rId5"/>
    <p:sldId id="267" r:id="rId6"/>
    <p:sldId id="281" r:id="rId7"/>
    <p:sldId id="264" r:id="rId8"/>
    <p:sldId id="279" r:id="rId9"/>
    <p:sldId id="277" r:id="rId10"/>
    <p:sldId id="280" r:id="rId11"/>
    <p:sldId id="265" r:id="rId12"/>
    <p:sldId id="282" r:id="rId13"/>
    <p:sldId id="297" r:id="rId14"/>
    <p:sldId id="290" r:id="rId15"/>
    <p:sldId id="266" r:id="rId16"/>
    <p:sldId id="295" r:id="rId17"/>
    <p:sldId id="283" r:id="rId18"/>
    <p:sldId id="303" r:id="rId19"/>
    <p:sldId id="298" r:id="rId20"/>
    <p:sldId id="304" r:id="rId21"/>
    <p:sldId id="305" r:id="rId22"/>
    <p:sldId id="306" r:id="rId23"/>
    <p:sldId id="299" r:id="rId24"/>
    <p:sldId id="300" r:id="rId25"/>
    <p:sldId id="301" r:id="rId26"/>
    <p:sldId id="302" r:id="rId27"/>
    <p:sldId id="289" r:id="rId28"/>
    <p:sldId id="270" r:id="rId29"/>
    <p:sldId id="284" r:id="rId30"/>
    <p:sldId id="269" r:id="rId31"/>
    <p:sldId id="268" r:id="rId32"/>
    <p:sldId id="288" r:id="rId33"/>
    <p:sldId id="292" r:id="rId34"/>
    <p:sldId id="293" r:id="rId35"/>
    <p:sldId id="291" r:id="rId36"/>
    <p:sldId id="294" r:id="rId37"/>
    <p:sldId id="278" r:id="rId38"/>
    <p:sldId id="285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ED7"/>
    <a:srgbClr val="0C1021"/>
    <a:srgbClr val="000000"/>
    <a:srgbClr val="14151A"/>
    <a:srgbClr val="0D0D0D"/>
    <a:srgbClr val="0070C0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Linguagens</c:v>
                </c:pt>
              </c:strCache>
            </c:strRef>
          </c:tx>
          <c:explosion val="25"/>
          <c:dPt>
            <c:idx val="0"/>
            <c:bubble3D val="0"/>
            <c:explosion val="6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23546658607550752"/>
                  <c:y val="-0.1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2337AEB-3977-467D-AE0B-B0FD71D988F7}" type="CATEGORYNAME">
                      <a:rPr lang="en-US" smtClean="0"/>
                      <a:pPr>
                        <a:defRPr sz="2800"/>
                      </a:pPr>
                      <a:t>[NOME DA CATEGORIA]</a:t>
                    </a:fld>
                    <a:r>
                      <a:rPr lang="en-US" dirty="0" smtClean="0"/>
                      <a:t>:</a:t>
                    </a:r>
                    <a:r>
                      <a:rPr lang="en-US" baseline="0" dirty="0" smtClean="0"/>
                      <a:t> </a:t>
                    </a:r>
                    <a:fld id="{84579F8A-7C4E-4982-A8F9-9C0E8AABEA05}" type="VALUE">
                      <a:rPr lang="en-US" baseline="0" smtClean="0"/>
                      <a:pPr>
                        <a:defRPr sz="2800"/>
                      </a:pPr>
                      <a:t>[VALOR]</a:t>
                    </a:fld>
                    <a:r>
                      <a:rPr lang="en-US" baseline="0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91233881768176"/>
                      <c:h val="0.22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22779756283120836"/>
                  <c:y val="0.1374999999999998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9A4D5E-4ABB-4674-861F-9CD2412AF501}" type="CATEGORYNAME">
                      <a:rPr lang="en-US" sz="2400" smtClean="0"/>
                      <a:pPr>
                        <a:defRPr sz="2400">
                          <a:solidFill>
                            <a:schemeClr val="accent1"/>
                          </a:solidFill>
                        </a:defRPr>
                      </a:pPr>
                      <a:t>[NOME DA CATEGORIA]</a:t>
                    </a:fld>
                    <a:r>
                      <a:rPr lang="en-US" sz="2400" dirty="0" smtClean="0"/>
                      <a:t>:</a:t>
                    </a:r>
                    <a:r>
                      <a:rPr lang="en-US" sz="2400" baseline="0" dirty="0" smtClean="0"/>
                      <a:t> </a:t>
                    </a:r>
                    <a:fld id="{3DDDA0E4-EA59-43AC-B3DD-9EC22B89FC36}" type="VALUE">
                      <a:rPr lang="en-US" sz="2400" baseline="0" smtClean="0"/>
                      <a:pPr>
                        <a:defRPr sz="2400">
                          <a:solidFill>
                            <a:schemeClr val="accent1"/>
                          </a:solidFill>
                        </a:defRPr>
                      </a:pPr>
                      <a:t>[VALOR]</a:t>
                    </a:fld>
                    <a:r>
                      <a:rPr lang="en-US" sz="2400" baseline="0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43917658256804"/>
                      <c:h val="0.19246874999999999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23392627430972063"/>
                  <c:y val="-0.1656249999999999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56DFE07-A5E8-49C5-B668-F82532B1DFB6}" type="CATEGORYNAME">
                      <a:rPr lang="en-US" smtClean="0"/>
                      <a:pPr>
                        <a:defRPr sz="2400">
                          <a:solidFill>
                            <a:schemeClr val="accent1"/>
                          </a:solidFill>
                        </a:defRPr>
                      </a:pPr>
                      <a:t>[NOME DA CATEGORIA]</a:t>
                    </a:fld>
                    <a:r>
                      <a:rPr lang="en-US" dirty="0" smtClean="0"/>
                      <a:t>:</a:t>
                    </a:r>
                    <a:r>
                      <a:rPr lang="en-US" baseline="0" dirty="0" smtClean="0"/>
                      <a:t> </a:t>
                    </a:r>
                    <a:fld id="{972D089D-4508-4566-AAC0-F7F88097D291}" type="VALUE">
                      <a:rPr lang="en-US" baseline="0" smtClean="0"/>
                      <a:pPr>
                        <a:defRPr sz="2400">
                          <a:solidFill>
                            <a:schemeClr val="accent1"/>
                          </a:solidFill>
                        </a:defRPr>
                      </a:pPr>
                      <a:t>[VALOR]</a:t>
                    </a:fld>
                    <a:r>
                      <a:rPr lang="en-US" baseline="0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320771087305253"/>
                      <c:h val="0.19246874999999999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635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3"/>
                <c:pt idx="0">
                  <c:v>PHP</c:v>
                </c:pt>
                <c:pt idx="1">
                  <c:v>Ruby on Rails</c:v>
                </c:pt>
                <c:pt idx="2">
                  <c:v>ASP.NET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65</c:v>
                </c:pt>
                <c:pt idx="1">
                  <c:v>4</c:v>
                </c:pt>
                <c:pt idx="2">
                  <c:v>31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64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27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9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83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3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6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22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18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55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97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9034-BE97-4AE9-B84E-71E3F8A516C5}" type="datetimeFigureOut">
              <a:rPr lang="pt-BR" smtClean="0"/>
              <a:t>28/02/2015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6E02-5963-4A38-B597-79B0D9E49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88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www.wampserver.com/en/" TargetMode="External"/><Relationship Id="rId7" Type="http://schemas.openxmlformats.org/officeDocument/2006/relationships/hyperlink" Target="http://www.mamp.info/e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hyperlink" Target="https://www.apachefriends.org/pt_br/index.html" TargetMode="Externa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php.net/manual/pt_BR/getting-started.php" TargetMode="External"/><Relationship Id="rId7" Type="http://schemas.openxmlformats.org/officeDocument/2006/relationships/hyperlink" Target="http://phpbrew.github.io/phpbre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r.phptherightway.com/" TargetMode="External"/><Relationship Id="rId5" Type="http://schemas.openxmlformats.org/officeDocument/2006/relationships/hyperlink" Target="http://www.codecademy.com/pt-BR/tracks/php" TargetMode="External"/><Relationship Id="rId4" Type="http://schemas.openxmlformats.org/officeDocument/2006/relationships/hyperlink" Target="http://www.w3schools.com/php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92834"/>
            <a:ext cx="9144000" cy="2166747"/>
          </a:xfrm>
        </p:spPr>
        <p:txBody>
          <a:bodyPr>
            <a:normAutofit/>
          </a:bodyPr>
          <a:lstStyle/>
          <a:p>
            <a:r>
              <a:rPr lang="pt-BR" sz="14900" b="1" dirty="0" err="1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72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123582"/>
            <a:ext cx="9144000" cy="150260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Introdução</a:t>
            </a: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4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0" y="1792834"/>
            <a:ext cx="9144000" cy="2166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Como Funciona?</a:t>
            </a:r>
            <a:endParaRPr lang="pt-BR" sz="4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3971612"/>
            <a:ext cx="9144000" cy="150260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Servidor?</a:t>
            </a: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Como funciona?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649261" y="4713132"/>
            <a:ext cx="1952893" cy="852463"/>
            <a:chOff x="2419611" y="3979908"/>
            <a:chExt cx="4058433" cy="937709"/>
          </a:xfrm>
        </p:grpSpPr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4462880"/>
              <a:ext cx="3906033" cy="23914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678472"/>
              <a:ext cx="3906033" cy="239145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3979908"/>
              <a:ext cx="3906033" cy="239145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195500"/>
              <a:ext cx="3906033" cy="239145"/>
            </a:xfrm>
            <a:prstGeom prst="rect">
              <a:avLst/>
            </a:prstGeom>
          </p:spPr>
        </p:pic>
      </p:grp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-25051" y="261245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  <a:latin typeface="Oswald" panose="02000503000000000000" pitchFamily="2" charset="0"/>
              </a:rPr>
              <a:t>  Cliente </a:t>
            </a:r>
            <a:r>
              <a:rPr lang="pt-BR" sz="3200" dirty="0" smtClean="0">
                <a:solidFill>
                  <a:srgbClr val="00B0F0"/>
                </a:solidFill>
                <a:latin typeface="Oswald" panose="02000503000000000000" pitchFamily="2" charset="0"/>
              </a:rPr>
              <a:t>X</a:t>
            </a:r>
            <a:r>
              <a:rPr lang="pt-BR" sz="3200" dirty="0" smtClean="0">
                <a:solidFill>
                  <a:schemeClr val="bg1"/>
                </a:solidFill>
                <a:latin typeface="Oswald" panose="02000503000000000000" pitchFamily="2" charset="0"/>
              </a:rPr>
              <a:t> </a:t>
            </a:r>
            <a:r>
              <a:rPr lang="pt-BR" sz="3200" dirty="0" smtClean="0">
                <a:solidFill>
                  <a:srgbClr val="0070C0"/>
                </a:solidFill>
                <a:latin typeface="Oswald" panose="02000503000000000000" pitchFamily="2" charset="0"/>
              </a:rPr>
              <a:t>Servidor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24" y="4044100"/>
            <a:ext cx="2535792" cy="20483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36" y="4483383"/>
            <a:ext cx="1108364" cy="1108364"/>
          </a:xfrm>
          <a:prstGeom prst="rect">
            <a:avLst/>
          </a:prstGeom>
        </p:spPr>
      </p:pic>
      <p:pic>
        <p:nvPicPr>
          <p:cNvPr id="14" name="Picture 4" descr="http://www.melhoresvideoaulas.com/mva/images/stories/informatica/apach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27" y="2523141"/>
            <a:ext cx="706927" cy="7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64" y="2517711"/>
            <a:ext cx="715391" cy="78117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47" y="2565468"/>
            <a:ext cx="635535" cy="63553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97" y="2563458"/>
            <a:ext cx="635535" cy="63553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810979" y="2713193"/>
            <a:ext cx="583643" cy="38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rgbClr val="40BEF6"/>
                </a:solidFill>
                <a:latin typeface="Oswald" panose="02000503000000000000" pitchFamily="2" charset="0"/>
              </a:rPr>
              <a:t>Ex</a:t>
            </a:r>
            <a:r>
              <a:rPr lang="pt-BR" dirty="0" smtClean="0">
                <a:solidFill>
                  <a:srgbClr val="40BEF6"/>
                </a:solidFill>
                <a:latin typeface="Oswald" panose="02000503000000000000" pitchFamily="2" charset="0"/>
              </a:rPr>
              <a:t>:</a:t>
            </a:r>
            <a:endParaRPr lang="pt-BR" dirty="0">
              <a:solidFill>
                <a:srgbClr val="40BEF6"/>
              </a:solidFill>
              <a:latin typeface="Oswald" panose="02000503000000000000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75786" y="4900397"/>
            <a:ext cx="140750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70C0"/>
                </a:solidFill>
                <a:latin typeface="Oswald" panose="02000503000000000000" pitchFamily="2" charset="0"/>
              </a:rPr>
              <a:t>TCP &gt; HTTP</a:t>
            </a:r>
            <a:endParaRPr lang="pt-BR" dirty="0">
              <a:solidFill>
                <a:srgbClr val="0070C0"/>
              </a:solidFill>
              <a:latin typeface="Oswald" panose="02000503000000000000" pitchFamily="2" charset="0"/>
            </a:endParaRPr>
          </a:p>
        </p:txBody>
      </p:sp>
      <p:sp>
        <p:nvSpPr>
          <p:cNvPr id="25" name="Nuvem 24"/>
          <p:cNvSpPr/>
          <p:nvPr/>
        </p:nvSpPr>
        <p:spPr>
          <a:xfrm>
            <a:off x="3109243" y="4317214"/>
            <a:ext cx="2120508" cy="1520156"/>
          </a:xfrm>
          <a:prstGeom prst="cloud">
            <a:avLst/>
          </a:prstGeom>
          <a:noFill/>
          <a:ln w="19050">
            <a:solidFill>
              <a:srgbClr val="37CBFF">
                <a:alpha val="69804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4765575" y="4934991"/>
            <a:ext cx="1441636" cy="629293"/>
            <a:chOff x="2419611" y="3979908"/>
            <a:chExt cx="4058433" cy="937709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4462880"/>
              <a:ext cx="3906033" cy="23914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678472"/>
              <a:ext cx="3906033" cy="23914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3979908"/>
              <a:ext cx="3906033" cy="239145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195500"/>
              <a:ext cx="3906033" cy="239145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4653946" y="5182410"/>
            <a:ext cx="1752629" cy="629293"/>
            <a:chOff x="2419611" y="3979908"/>
            <a:chExt cx="4058433" cy="937709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4462880"/>
              <a:ext cx="3906033" cy="239145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678472"/>
              <a:ext cx="3906033" cy="239145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3979908"/>
              <a:ext cx="3906033" cy="239145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195500"/>
              <a:ext cx="3906033" cy="239145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4719759" y="4435634"/>
            <a:ext cx="1441636" cy="629293"/>
            <a:chOff x="2419611" y="3979908"/>
            <a:chExt cx="4058433" cy="937709"/>
          </a:xfrm>
        </p:grpSpPr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4462880"/>
              <a:ext cx="3906033" cy="239145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678472"/>
              <a:ext cx="3906033" cy="239145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3979908"/>
              <a:ext cx="3906033" cy="239145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195500"/>
              <a:ext cx="3906033" cy="239145"/>
            </a:xfrm>
            <a:prstGeom prst="rect">
              <a:avLst/>
            </a:prstGeom>
          </p:spPr>
        </p:pic>
      </p:grpSp>
      <p:grpSp>
        <p:nvGrpSpPr>
          <p:cNvPr id="41" name="Grupo 40"/>
          <p:cNvGrpSpPr/>
          <p:nvPr/>
        </p:nvGrpSpPr>
        <p:grpSpPr>
          <a:xfrm>
            <a:off x="4608130" y="4683053"/>
            <a:ext cx="1752629" cy="629293"/>
            <a:chOff x="2419611" y="3979908"/>
            <a:chExt cx="4058433" cy="937709"/>
          </a:xfrm>
        </p:grpSpPr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4462880"/>
              <a:ext cx="3906033" cy="239145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678472"/>
              <a:ext cx="3906033" cy="239145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19611" y="3979908"/>
              <a:ext cx="3906033" cy="239145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72011" y="4195500"/>
              <a:ext cx="3906033" cy="239145"/>
            </a:xfrm>
            <a:prstGeom prst="rect">
              <a:avLst/>
            </a:prstGeom>
          </p:spPr>
        </p:pic>
      </p:grpSp>
      <p:sp>
        <p:nvSpPr>
          <p:cNvPr id="3" name="CaixaDeTexto 2"/>
          <p:cNvSpPr txBox="1"/>
          <p:nvPr/>
        </p:nvSpPr>
        <p:spPr>
          <a:xfrm>
            <a:off x="771385" y="362612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swald" panose="02000503000000000000" pitchFamily="2" charset="0"/>
              </a:rPr>
              <a:t>www.meusite.com.br</a:t>
            </a:r>
            <a:endParaRPr lang="pt-BR" dirty="0">
              <a:latin typeface="Oswald" panose="02000503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9290" y="5718828"/>
            <a:ext cx="826964" cy="747243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6459766" y="35858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latin typeface="Oswald" panose="02000503000000000000" pitchFamily="2" charset="0"/>
              </a:rPr>
              <a:t>Index.php</a:t>
            </a:r>
            <a:endParaRPr lang="pt-BR" dirty="0">
              <a:latin typeface="Oswald" panose="02000503000000000000" pitchFamily="2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2933700" y="3810786"/>
            <a:ext cx="3173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Como funciona?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0" y="2587402"/>
            <a:ext cx="85725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07145" y="3915426"/>
            <a:ext cx="17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www.devinsanta.com.br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72466" y="4450594"/>
            <a:ext cx="585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OlÃ</a:t>
            </a:r>
            <a:r>
              <a:rPr lang="pt-BR" sz="2400" b="1" dirty="0"/>
              <a:t>¡ galera do </a:t>
            </a:r>
            <a:r>
              <a:rPr lang="pt-BR" sz="2400" b="1" dirty="0" err="1"/>
              <a:t>DevInSanta</a:t>
            </a:r>
            <a:r>
              <a:rPr lang="pt-BR" sz="2400" b="1" dirty="0"/>
              <a:t>!!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646713" y="191792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latin typeface="Oswald" panose="02000503000000000000" pitchFamily="2" charset="0"/>
              </a:rPr>
              <a:t>Index.php</a:t>
            </a:r>
            <a:endParaRPr lang="pt-BR" dirty="0">
              <a:latin typeface="Oswald" panose="02000503000000000000" pitchFamily="2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721100" y="2293758"/>
            <a:ext cx="2810826" cy="150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98" y="1596335"/>
            <a:ext cx="1975459" cy="159572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10030"/>
            <a:ext cx="9144000" cy="1454317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 flipH="1">
            <a:off x="7629452" y="3198565"/>
            <a:ext cx="1" cy="245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3256768" y="2587402"/>
            <a:ext cx="3275157" cy="175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0" y="2587402"/>
            <a:ext cx="85725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27343"/>
            <a:ext cx="9160357" cy="14369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Como funciona?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1907145" y="3915426"/>
            <a:ext cx="17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www.devinsanta.com.br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646713" y="191792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latin typeface="Oswald" panose="02000503000000000000" pitchFamily="2" charset="0"/>
              </a:rPr>
              <a:t>Index.php</a:t>
            </a:r>
            <a:endParaRPr lang="pt-BR" dirty="0">
              <a:latin typeface="Oswald" panose="02000503000000000000" pitchFamily="2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721100" y="2293758"/>
            <a:ext cx="2810826" cy="150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98" y="1596335"/>
            <a:ext cx="1975459" cy="1595727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 flipH="1">
            <a:off x="7629452" y="3198565"/>
            <a:ext cx="1" cy="245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2466" y="4450594"/>
            <a:ext cx="585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OlÃ</a:t>
            </a:r>
            <a:r>
              <a:rPr lang="pt-BR" sz="2400" b="1" dirty="0"/>
              <a:t>¡ galera do </a:t>
            </a:r>
            <a:r>
              <a:rPr lang="pt-BR" sz="2400" b="1" dirty="0" err="1"/>
              <a:t>DevInSanta</a:t>
            </a:r>
            <a:r>
              <a:rPr lang="pt-BR" sz="2400" b="1" dirty="0"/>
              <a:t>!!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H="1">
            <a:off x="3256768" y="2587402"/>
            <a:ext cx="3275157" cy="175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0" y="1579893"/>
            <a:ext cx="9144000" cy="2166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Começando!</a:t>
            </a:r>
            <a:endParaRPr lang="pt-BR" sz="4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3927322"/>
            <a:ext cx="9144000" cy="150260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Resumo do básico</a:t>
            </a: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95072"/>
            <a:ext cx="9161229" cy="14605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Como começar? </a:t>
            </a: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1447800" y="2041222"/>
            <a:ext cx="6299200" cy="419100"/>
          </a:xfrm>
          <a:prstGeom prst="rect">
            <a:avLst/>
          </a:prstGeom>
          <a:solidFill>
            <a:srgbClr val="0C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2616200" y="2032705"/>
            <a:ext cx="4610100" cy="419100"/>
          </a:xfrm>
          <a:prstGeom prst="rect">
            <a:avLst/>
          </a:prstGeom>
          <a:solidFill>
            <a:srgbClr val="0C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2" y="0"/>
            <a:ext cx="9272588" cy="6858000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1447800" y="2592916"/>
            <a:ext cx="5334000" cy="1509184"/>
          </a:xfrm>
          <a:prstGeom prst="rect">
            <a:avLst/>
          </a:prstGeom>
          <a:solidFill>
            <a:srgbClr val="0C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380467" y="4487792"/>
            <a:ext cx="3207533" cy="338208"/>
          </a:xfrm>
          <a:prstGeom prst="rect">
            <a:avLst/>
          </a:prstGeom>
          <a:solidFill>
            <a:srgbClr val="0C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2841414" y="4910896"/>
            <a:ext cx="3127586" cy="338208"/>
          </a:xfrm>
          <a:prstGeom prst="rect">
            <a:avLst/>
          </a:prstGeom>
          <a:solidFill>
            <a:srgbClr val="0C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315586" y="333656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  <a:latin typeface="Oswald" panose="02000503000000000000" pitchFamily="2" charset="0"/>
              </a:rPr>
              <a:t>p</a:t>
            </a:r>
            <a:r>
              <a:rPr lang="pt-BR" sz="2800" dirty="0" err="1" smtClean="0">
                <a:solidFill>
                  <a:schemeClr val="bg1"/>
                </a:solidFill>
                <a:latin typeface="Oswald" panose="02000503000000000000" pitchFamily="2" charset="0"/>
              </a:rPr>
              <a:t>alestras</a:t>
            </a:r>
            <a:r>
              <a:rPr lang="pt-BR" sz="2800" dirty="0" err="1" smtClean="0">
                <a:solidFill>
                  <a:srgbClr val="92D050"/>
                </a:solidFill>
                <a:latin typeface="Oswald" panose="02000503000000000000" pitchFamily="2" charset="0"/>
              </a:rPr>
              <a:t>.php</a:t>
            </a:r>
            <a:endParaRPr lang="pt-BR" sz="2800" dirty="0">
              <a:solidFill>
                <a:srgbClr val="92D05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7" grpId="0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95072"/>
            <a:ext cx="9161229" cy="14605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Como começar? </a:t>
            </a: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1447800" y="2041222"/>
            <a:ext cx="6299200" cy="419100"/>
          </a:xfrm>
          <a:prstGeom prst="rect">
            <a:avLst/>
          </a:prstGeom>
          <a:solidFill>
            <a:srgbClr val="0C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2616200" y="2032705"/>
            <a:ext cx="4610100" cy="419100"/>
          </a:xfrm>
          <a:prstGeom prst="rect">
            <a:avLst/>
          </a:prstGeom>
          <a:solidFill>
            <a:srgbClr val="0C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2" y="0"/>
            <a:ext cx="9272588" cy="6858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315586" y="333656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  <a:latin typeface="Oswald" panose="02000503000000000000" pitchFamily="2" charset="0"/>
              </a:rPr>
              <a:t>p</a:t>
            </a:r>
            <a:r>
              <a:rPr lang="pt-BR" sz="2800" dirty="0" err="1" smtClean="0">
                <a:solidFill>
                  <a:schemeClr val="bg1"/>
                </a:solidFill>
                <a:latin typeface="Oswald" panose="02000503000000000000" pitchFamily="2" charset="0"/>
              </a:rPr>
              <a:t>alestras</a:t>
            </a:r>
            <a:r>
              <a:rPr lang="pt-BR" sz="2800" dirty="0" err="1" smtClean="0">
                <a:solidFill>
                  <a:srgbClr val="92D050"/>
                </a:solidFill>
                <a:latin typeface="Oswald" panose="02000503000000000000" pitchFamily="2" charset="0"/>
              </a:rPr>
              <a:t>.php</a:t>
            </a:r>
            <a:endParaRPr lang="pt-BR" sz="2800" dirty="0">
              <a:solidFill>
                <a:srgbClr val="92D05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61229" cy="6858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315586" y="333656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  <a:latin typeface="Oswald" panose="02000503000000000000" pitchFamily="2" charset="0"/>
              </a:rPr>
              <a:t>p</a:t>
            </a:r>
            <a:r>
              <a:rPr lang="pt-BR" sz="2800" dirty="0" err="1" smtClean="0">
                <a:solidFill>
                  <a:schemeClr val="bg1"/>
                </a:solidFill>
                <a:latin typeface="Oswald" panose="02000503000000000000" pitchFamily="2" charset="0"/>
              </a:rPr>
              <a:t>alestras</a:t>
            </a:r>
            <a:r>
              <a:rPr lang="pt-BR" sz="2800" dirty="0" err="1" smtClean="0">
                <a:solidFill>
                  <a:srgbClr val="92D050"/>
                </a:solidFill>
                <a:latin typeface="Oswald" panose="02000503000000000000" pitchFamily="2" charset="0"/>
              </a:rPr>
              <a:t>.php</a:t>
            </a:r>
            <a:endParaRPr lang="pt-BR" sz="2800" dirty="0">
              <a:solidFill>
                <a:srgbClr val="92D05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2" y="0"/>
            <a:ext cx="85725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94827" y="1328024"/>
            <a:ext cx="2351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solidFill>
                  <a:schemeClr val="bg2">
                    <a:lumMod val="75000"/>
                  </a:schemeClr>
                </a:solidFill>
              </a:rPr>
              <a:t>Localhost</a:t>
            </a:r>
            <a:r>
              <a:rPr lang="pt-BR" sz="12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pt-BR" sz="1200" dirty="0" err="1" smtClean="0">
                <a:solidFill>
                  <a:schemeClr val="bg2">
                    <a:lumMod val="75000"/>
                  </a:schemeClr>
                </a:solidFill>
              </a:rPr>
              <a:t>devinsanta</a:t>
            </a:r>
            <a:r>
              <a:rPr lang="pt-BR" sz="12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palestra.php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348" y="1845304"/>
            <a:ext cx="2893512" cy="1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625"/>
            <a:ext cx="9141948" cy="629432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994080" y="486056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>
                <a:solidFill>
                  <a:schemeClr val="bg1"/>
                </a:solidFill>
                <a:latin typeface="Oswald" panose="02000503000000000000" pitchFamily="2" charset="0"/>
              </a:rPr>
              <a:t>testes</a:t>
            </a:r>
            <a:r>
              <a:rPr lang="pt-BR" sz="2800" dirty="0" err="1" smtClean="0">
                <a:solidFill>
                  <a:srgbClr val="92D050"/>
                </a:solidFill>
                <a:latin typeface="Oswald" panose="02000503000000000000" pitchFamily="2" charset="0"/>
              </a:rPr>
              <a:t>.php</a:t>
            </a:r>
            <a:endParaRPr lang="pt-BR" sz="2800" dirty="0">
              <a:solidFill>
                <a:srgbClr val="92D05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9006"/>
            <a:ext cx="9144000" cy="1124941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Inácio Régis Neto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544999"/>
            <a:ext cx="9144000" cy="3173959"/>
          </a:xfrm>
        </p:spPr>
        <p:txBody>
          <a:bodyPr>
            <a:normAutofit/>
          </a:bodyPr>
          <a:lstStyle/>
          <a:p>
            <a:endParaRPr lang="pt-B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  <a:p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Desenvolvedor Web</a:t>
            </a:r>
          </a:p>
          <a:p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  <a:p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Graduado em sistemas de </a:t>
            </a:r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Informação</a:t>
            </a:r>
          </a:p>
          <a:p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(CEULS / ULBRA)</a:t>
            </a:r>
          </a:p>
          <a:p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  <a:p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7" name="Retângulo 6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9" y="5601500"/>
            <a:ext cx="226120" cy="22612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5" y="5046780"/>
            <a:ext cx="226120" cy="2261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04" y="5638181"/>
            <a:ext cx="226120" cy="22612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141956" y="498837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3000000000000" pitchFamily="2" charset="0"/>
                <a:ea typeface="Droid Sans" panose="020B0606030804020204" pitchFamily="34" charset="0"/>
                <a:cs typeface="Droid Sans" panose="020B0606030804020204" pitchFamily="34" charset="0"/>
              </a:rPr>
              <a:t>github.com/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3000000000000" pitchFamily="2" charset="0"/>
                <a:ea typeface="Droid Sans" panose="020B0606030804020204" pitchFamily="34" charset="0"/>
                <a:cs typeface="Droid Sans" panose="020B0606030804020204" pitchFamily="34" charset="0"/>
              </a:rPr>
              <a:t>inacio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Oswald" panose="02000503000000000000" pitchFamily="2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112988" y="5564256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3000000000000" pitchFamily="2" charset="0"/>
                <a:ea typeface="Droid Sans" panose="020B0606030804020204" pitchFamily="34" charset="0"/>
                <a:cs typeface="Droid Sans" panose="020B0606030804020204" pitchFamily="34" charset="0"/>
              </a:rPr>
              <a:t>linkedin.com/in/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3000000000000" pitchFamily="2" charset="0"/>
                <a:ea typeface="Droid Sans" panose="020B0606030804020204" pitchFamily="34" charset="0"/>
                <a:cs typeface="Droid Sans" panose="020B0606030804020204" pitchFamily="34" charset="0"/>
              </a:rPr>
              <a:t>inacioregis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Oswald" panose="02000503000000000000" pitchFamily="2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901975" y="560093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3000000000000" pitchFamily="2" charset="0"/>
                <a:ea typeface="Droid Sans" panose="020B0606030804020204" pitchFamily="34" charset="0"/>
                <a:cs typeface="Droid Sans" panose="020B0606030804020204" pitchFamily="34" charset="0"/>
              </a:rPr>
              <a:t>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3000000000000" pitchFamily="2" charset="0"/>
                <a:ea typeface="Droid Sans" panose="020B0606030804020204" pitchFamily="34" charset="0"/>
                <a:cs typeface="Droid Sans" panose="020B0606030804020204" pitchFamily="34" charset="0"/>
              </a:rPr>
              <a:t>b.com/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3000000000000" pitchFamily="2" charset="0"/>
                <a:ea typeface="Droid Sans" panose="020B0606030804020204" pitchFamily="34" charset="0"/>
                <a:cs typeface="Droid Sans" panose="020B0606030804020204" pitchFamily="34" charset="0"/>
              </a:rPr>
              <a:t>inacioregisneto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Oswald" panose="02000503000000000000" pitchFamily="2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4987517"/>
            <a:ext cx="242214" cy="27418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905487" y="4956130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3000000000000" pitchFamily="2" charset="0"/>
                <a:ea typeface="Droid Sans" panose="020B0606030804020204" pitchFamily="34" charset="0"/>
                <a:cs typeface="Droid Sans" panose="020B0606030804020204" pitchFamily="34" charset="0"/>
              </a:rPr>
              <a:t>inacioregisneto@gmail.com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Oswald" panose="02000503000000000000" pitchFamily="2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6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2" y="0"/>
            <a:ext cx="85725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94827" y="1328024"/>
            <a:ext cx="2351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solidFill>
                  <a:schemeClr val="bg2">
                    <a:lumMod val="75000"/>
                  </a:schemeClr>
                </a:solidFill>
              </a:rPr>
              <a:t>Localhost</a:t>
            </a:r>
            <a:r>
              <a:rPr lang="pt-BR" sz="12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pt-BR" sz="1200" dirty="0" err="1" smtClean="0">
                <a:solidFill>
                  <a:schemeClr val="bg2">
                    <a:lumMod val="75000"/>
                  </a:schemeClr>
                </a:solidFill>
              </a:rPr>
              <a:t>devinsanta</a:t>
            </a:r>
            <a:r>
              <a:rPr lang="pt-BR" sz="12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palestra.php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863" y="1824228"/>
            <a:ext cx="7321959" cy="27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6544"/>
            <a:ext cx="9156526" cy="694880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705982" y="461004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>
                <a:solidFill>
                  <a:schemeClr val="bg1"/>
                </a:solidFill>
                <a:latin typeface="Oswald" panose="02000503000000000000" pitchFamily="2" charset="0"/>
              </a:rPr>
              <a:t>repeticao</a:t>
            </a:r>
            <a:r>
              <a:rPr lang="pt-BR" sz="2800" dirty="0" err="1" smtClean="0">
                <a:solidFill>
                  <a:srgbClr val="92D050"/>
                </a:solidFill>
                <a:latin typeface="Oswald" panose="02000503000000000000" pitchFamily="2" charset="0"/>
              </a:rPr>
              <a:t>.php</a:t>
            </a:r>
            <a:endParaRPr lang="pt-BR" sz="2800" dirty="0">
              <a:solidFill>
                <a:srgbClr val="92D05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2" y="0"/>
            <a:ext cx="85725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94827" y="1328024"/>
            <a:ext cx="2441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solidFill>
                  <a:schemeClr val="bg2">
                    <a:lumMod val="75000"/>
                  </a:schemeClr>
                </a:solidFill>
              </a:rPr>
              <a:t>Localhost</a:t>
            </a:r>
            <a:r>
              <a:rPr lang="pt-BR" sz="12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pt-BR" sz="1200" dirty="0" err="1" smtClean="0">
                <a:solidFill>
                  <a:schemeClr val="bg2">
                    <a:lumMod val="75000"/>
                  </a:schemeClr>
                </a:solidFill>
              </a:rPr>
              <a:t>devinsanta</a:t>
            </a:r>
            <a:r>
              <a:rPr lang="pt-BR" sz="12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repeticao.php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665" y="1843283"/>
            <a:ext cx="7390969" cy="13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3520"/>
            <a:ext cx="9144000" cy="65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50312"/>
            <a:ext cx="9139344" cy="65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9992"/>
            <a:ext cx="9143999" cy="65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2" y="0"/>
            <a:ext cx="85725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94827" y="1328024"/>
            <a:ext cx="1512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solidFill>
                  <a:schemeClr val="bg2">
                    <a:lumMod val="75000"/>
                  </a:schemeClr>
                </a:solidFill>
              </a:rPr>
              <a:t>Localhost</a:t>
            </a:r>
            <a:r>
              <a:rPr lang="pt-BR" sz="12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pt-BR" sz="1200" dirty="0" err="1" smtClean="0">
                <a:solidFill>
                  <a:schemeClr val="bg2">
                    <a:lumMod val="75000"/>
                  </a:schemeClr>
                </a:solidFill>
              </a:rPr>
              <a:t>devinsanta</a:t>
            </a:r>
            <a:endParaRPr lang="pt-B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285" y="1851566"/>
            <a:ext cx="7340253" cy="33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0" y="1342891"/>
            <a:ext cx="9144000" cy="2166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Servidor Local</a:t>
            </a:r>
            <a:endParaRPr lang="pt-BR" sz="4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3818493"/>
            <a:ext cx="3492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1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Servidor Web Local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6" name="Imagem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32" y="3126147"/>
            <a:ext cx="1369060" cy="1364117"/>
          </a:xfrm>
          <a:prstGeom prst="rect">
            <a:avLst/>
          </a:prstGeom>
        </p:spPr>
      </p:pic>
      <p:pic>
        <p:nvPicPr>
          <p:cNvPr id="9" name="Imagem 8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0" y="3247614"/>
            <a:ext cx="1173480" cy="1183958"/>
          </a:xfrm>
          <a:prstGeom prst="rect">
            <a:avLst/>
          </a:prstGeom>
        </p:spPr>
      </p:pic>
      <p:pic>
        <p:nvPicPr>
          <p:cNvPr id="14" name="Imagem 1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6" y="3122922"/>
            <a:ext cx="1370567" cy="1370567"/>
          </a:xfrm>
          <a:prstGeom prst="rect">
            <a:avLst/>
          </a:prstGeom>
        </p:spPr>
      </p:pic>
      <p:sp>
        <p:nvSpPr>
          <p:cNvPr id="15" name="CaixaDeTexto 14">
            <a:hlinkClick r:id="rId5"/>
          </p:cNvPr>
          <p:cNvSpPr txBox="1"/>
          <p:nvPr/>
        </p:nvSpPr>
        <p:spPr>
          <a:xfrm>
            <a:off x="1794094" y="4481672"/>
            <a:ext cx="1336892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latin typeface="Oswald" panose="02000503000000000000" pitchFamily="2" charset="0"/>
              </a:rPr>
              <a:t>xampp</a:t>
            </a:r>
            <a:endParaRPr lang="pt-BR" sz="2400" dirty="0">
              <a:latin typeface="Oswald" panose="02000503000000000000" pitchFamily="2" charset="0"/>
            </a:endParaRPr>
          </a:p>
        </p:txBody>
      </p:sp>
      <p:sp>
        <p:nvSpPr>
          <p:cNvPr id="16" name="CaixaDeTexto 15">
            <a:hlinkClick r:id="rId3"/>
          </p:cNvPr>
          <p:cNvSpPr txBox="1"/>
          <p:nvPr/>
        </p:nvSpPr>
        <p:spPr>
          <a:xfrm>
            <a:off x="3825398" y="4481671"/>
            <a:ext cx="1336892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latin typeface="Oswald" panose="02000503000000000000" pitchFamily="2" charset="0"/>
              </a:rPr>
              <a:t>wamp</a:t>
            </a:r>
            <a:endParaRPr lang="pt-BR" sz="2400" dirty="0">
              <a:latin typeface="Oswald" panose="02000503000000000000" pitchFamily="2" charset="0"/>
            </a:endParaRPr>
          </a:p>
        </p:txBody>
      </p:sp>
      <p:sp>
        <p:nvSpPr>
          <p:cNvPr id="17" name="CaixaDeTexto 16">
            <a:hlinkClick r:id="rId7"/>
          </p:cNvPr>
          <p:cNvSpPr txBox="1"/>
          <p:nvPr/>
        </p:nvSpPr>
        <p:spPr>
          <a:xfrm>
            <a:off x="5918635" y="4481671"/>
            <a:ext cx="1336892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latin typeface="Oswald" panose="02000503000000000000" pitchFamily="2" charset="0"/>
              </a:rPr>
              <a:t>mamp</a:t>
            </a:r>
            <a:endParaRPr lang="pt-BR" sz="2400" dirty="0"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1" y="4058227"/>
            <a:ext cx="3367316" cy="1143280"/>
          </a:xfrm>
          <a:prstGeom prst="rect">
            <a:avLst/>
          </a:prstGeom>
        </p:spPr>
      </p:pic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39" y="1539719"/>
            <a:ext cx="1561902" cy="1575848"/>
          </a:xfrm>
          <a:prstGeom prst="rect">
            <a:avLst/>
          </a:prstGeom>
        </p:spPr>
      </p:pic>
      <p:sp>
        <p:nvSpPr>
          <p:cNvPr id="8" name="CaixaDeTexto 7">
            <a:hlinkClick r:id="rId3"/>
          </p:cNvPr>
          <p:cNvSpPr txBox="1"/>
          <p:nvPr/>
        </p:nvSpPr>
        <p:spPr>
          <a:xfrm>
            <a:off x="3942208" y="3115567"/>
            <a:ext cx="1336892" cy="67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latin typeface="Oswald" panose="02000503000000000000" pitchFamily="2" charset="0"/>
              </a:rPr>
              <a:t>xampp</a:t>
            </a:r>
            <a:endParaRPr lang="pt-BR" sz="2400" dirty="0"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Histórico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1" y="233407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Criado por 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Rasmus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Lerdorf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 em 1994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-1" y="358952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PHP: Hypertext 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Preprocessor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 </a:t>
            </a:r>
          </a:p>
          <a:p>
            <a:pPr algn="ctr"/>
            <a:r>
              <a:rPr lang="pt-BR" sz="2400" i="1" dirty="0" smtClean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Antigo: </a:t>
            </a:r>
            <a:r>
              <a:rPr lang="pt-BR" sz="2400" i="1" dirty="0" err="1" smtClean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Personal</a:t>
            </a:r>
            <a:r>
              <a:rPr lang="pt-BR" sz="2400" i="1" dirty="0" smtClean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Home </a:t>
            </a:r>
            <a:r>
              <a:rPr lang="pt-BR" sz="2400" i="1" dirty="0" smtClean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Page Tools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-1" y="5050816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Script Interpretado</a:t>
            </a:r>
          </a:p>
          <a:p>
            <a:pPr algn="ctr"/>
            <a:r>
              <a:rPr lang="pt-BR" sz="2400" i="1" dirty="0" smtClean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Focado no desenvolvimento web</a:t>
            </a:r>
            <a:endParaRPr lang="pt-BR" sz="2400" i="1" dirty="0">
              <a:solidFill>
                <a:schemeClr val="bg1">
                  <a:lumMod val="50000"/>
                </a:schemeClr>
              </a:solidFill>
              <a:latin typeface="Oswald" panose="02000503000000000000" pitchFamily="2" charset="0"/>
            </a:endParaRPr>
          </a:p>
          <a:p>
            <a:pPr algn="ctr"/>
            <a:endParaRPr lang="pt-BR" sz="3200" dirty="0">
              <a:solidFill>
                <a:schemeClr val="accent1">
                  <a:lumMod val="75000"/>
                </a:schemeClr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5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1" r="12630"/>
          <a:stretch/>
        </p:blipFill>
        <p:spPr>
          <a:xfrm>
            <a:off x="-27214" y="0"/>
            <a:ext cx="9198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7" y="-2276"/>
            <a:ext cx="9127553" cy="68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0" y="1792834"/>
            <a:ext cx="9144000" cy="2166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Banco de dados</a:t>
            </a:r>
            <a:endParaRPr lang="pt-BR" sz="4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3927322"/>
            <a:ext cx="9144000" cy="150260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Bônus</a:t>
            </a: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35" y="1561527"/>
            <a:ext cx="5682930" cy="29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7998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4480" y="134488"/>
            <a:ext cx="8572500" cy="6858000"/>
            <a:chOff x="154480" y="134488"/>
            <a:chExt cx="8572500" cy="68580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0" y="134488"/>
              <a:ext cx="8572500" cy="685800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907145" y="1462512"/>
              <a:ext cx="1512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 smtClean="0">
                  <a:solidFill>
                    <a:schemeClr val="bg2">
                      <a:lumMod val="75000"/>
                    </a:schemeClr>
                  </a:solidFill>
                </a:rPr>
                <a:t>Localhost</a:t>
              </a:r>
              <a:r>
                <a:rPr lang="pt-BR" sz="1200" dirty="0" smtClean="0">
                  <a:solidFill>
                    <a:schemeClr val="bg2">
                      <a:lumMod val="75000"/>
                    </a:schemeClr>
                  </a:solidFill>
                </a:rPr>
                <a:t>/</a:t>
              </a:r>
              <a:r>
                <a:rPr lang="pt-BR" sz="1200" dirty="0" err="1" smtClean="0">
                  <a:solidFill>
                    <a:schemeClr val="bg2">
                      <a:lumMod val="75000"/>
                    </a:schemeClr>
                  </a:solidFill>
                </a:rPr>
                <a:t>devinsanta</a:t>
              </a:r>
              <a:endParaRPr lang="pt-BR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92902" y="1997680"/>
              <a:ext cx="1214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200" dirty="0" smtClean="0"/>
                <a:t>Inácio </a:t>
              </a:r>
              <a:r>
                <a:rPr lang="pt-BR" sz="1200" dirty="0" err="1" smtClean="0"/>
                <a:t>regis</a:t>
              </a:r>
              <a:r>
                <a:rPr lang="pt-BR" sz="1200" dirty="0" smtClean="0"/>
                <a:t> neto</a:t>
              </a:r>
              <a:endParaRPr lang="pt-BR" sz="12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061625" y="1997680"/>
              <a:ext cx="1018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200" dirty="0"/>
                <a:t>Gabriel César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123394" y="1997680"/>
              <a:ext cx="11140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200" dirty="0" err="1"/>
                <a:t>Moyses</a:t>
              </a:r>
              <a:r>
                <a:rPr lang="pt-BR" sz="1200" dirty="0"/>
                <a:t> Santos</a:t>
              </a:r>
            </a:p>
          </p:txBody>
        </p:sp>
        <p:sp>
          <p:nvSpPr>
            <p:cNvPr id="2" name="Retângulo 1"/>
            <p:cNvSpPr/>
            <p:nvPr/>
          </p:nvSpPr>
          <p:spPr>
            <a:xfrm>
              <a:off x="4391962" y="1997679"/>
              <a:ext cx="1705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/>
                <a:t>Marcelo Figueira Pereira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251524" y="1997472"/>
              <a:ext cx="11812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/>
                <a:t>Murilo Sardinha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6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823057" y="2206298"/>
            <a:ext cx="7903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  <a:hlinkClick r:id="rId3"/>
              </a:rPr>
              <a:t>http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  <a:hlinkClick r:id="rId3"/>
              </a:rPr>
              <a:t>://php.net/manual/pt_BR/getting-started.php</a:t>
            </a:r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Oswald" panose="02000503000000000000" pitchFamily="2" charset="0"/>
            </a:endParaRP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  <a:hlinkClick r:id="rId4"/>
              </a:rPr>
              <a:t>http://www.w3schools.com/php/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Oswald" panose="02000503000000000000" pitchFamily="2" charset="0"/>
            </a:endParaRP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pt-BR" sz="2400" b="1" u="sng" dirty="0" smtClean="0">
                <a:solidFill>
                  <a:srgbClr val="0070C0"/>
                </a:solidFill>
                <a:latin typeface="Oswald" panose="02000503000000000000" pitchFamily="2" charset="0"/>
                <a:hlinkClick r:id="rId5"/>
              </a:rPr>
              <a:t>http</a:t>
            </a:r>
            <a:r>
              <a:rPr lang="pt-BR" sz="2400" b="1" u="sng" dirty="0">
                <a:solidFill>
                  <a:srgbClr val="0070C0"/>
                </a:solidFill>
                <a:latin typeface="Oswald" panose="02000503000000000000" pitchFamily="2" charset="0"/>
                <a:hlinkClick r:id="rId5"/>
              </a:rPr>
              <a:t>://www.codecademy.com/pt-BR/tracks/php</a:t>
            </a:r>
            <a:endParaRPr lang="pt-BR" sz="2400" b="1" u="sng" dirty="0" smtClean="0">
              <a:solidFill>
                <a:srgbClr val="0070C0"/>
              </a:solidFill>
              <a:latin typeface="Oswald" panose="02000503000000000000" pitchFamily="2" charset="0"/>
            </a:endParaRP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  <a:hlinkClick r:id="rId6"/>
              </a:rPr>
              <a:t>http://br.phptherightway.com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Oswald" panose="02000503000000000000" pitchFamily="2" charset="0"/>
              </a:rPr>
              <a:t>(maneira correta de iniciar em 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  <a:latin typeface="Oswald" panose="02000503000000000000" pitchFamily="2" charset="0"/>
              </a:rPr>
              <a:t>php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Oswald" panose="02000503000000000000" pitchFamily="2" charset="0"/>
              </a:rPr>
              <a:t>) </a:t>
            </a: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  <a:hlinkClick r:id="rId7"/>
              </a:rPr>
              <a:t>http://phpbrew.github.io/phpbrew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Oswald" panose="02000503000000000000" pitchFamily="2" charset="0"/>
              </a:rPr>
              <a:t>(múltiplas versões do 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  <a:latin typeface="Oswald" panose="02000503000000000000" pitchFamily="2" charset="0"/>
              </a:rPr>
              <a:t>php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Oswald" panose="02000503000000000000" pitchFamily="2" charset="0"/>
              </a:rPr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LINKS</a:t>
            </a: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65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0" y="6208975"/>
            <a:ext cx="9144000" cy="221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0" y="1792834"/>
            <a:ext cx="9144000" cy="2166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Obrigado!</a:t>
            </a:r>
            <a:endParaRPr lang="pt-BR" sz="4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5" y="5847611"/>
            <a:ext cx="858090" cy="944243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4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Dados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10" name="CaixaDeTexto 9"/>
          <p:cNvSpPr txBox="1"/>
          <p:nvPr/>
        </p:nvSpPr>
        <p:spPr>
          <a:xfrm>
            <a:off x="363255" y="2046093"/>
            <a:ext cx="705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  <a:latin typeface="Oswald" panose="02000503000000000000" pitchFamily="2" charset="0"/>
              </a:rPr>
              <a:t>Para 1 milhão de sites...</a:t>
            </a: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2493500405"/>
              </p:ext>
            </p:extLst>
          </p:nvPr>
        </p:nvGraphicFramePr>
        <p:xfrm>
          <a:off x="208012" y="2507758"/>
          <a:ext cx="8843376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970387" y="6488668"/>
            <a:ext cx="617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http://trends.builtwith.com/framework/programming-language</a:t>
            </a:r>
          </a:p>
        </p:txBody>
      </p:sp>
    </p:spTree>
    <p:extLst>
      <p:ext uri="{BB962C8B-B14F-4D97-AF65-F5344CB8AC3E}">
        <p14:creationId xmlns:p14="http://schemas.microsoft.com/office/powerpoint/2010/main" val="31710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Quem usa?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823057" y="5237596"/>
            <a:ext cx="7903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Electronic Arts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McAfee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UPI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T-Online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UCLA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MIT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Lycos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T-Online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Disney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HP </a:t>
            </a:r>
            <a:r>
              <a:rPr lang="en-US" sz="2000" dirty="0">
                <a:solidFill>
                  <a:srgbClr val="0070C0"/>
                </a:solidFill>
                <a:latin typeface="Oswald" panose="02000503000000000000" pitchFamily="2" charset="0"/>
              </a:rPr>
              <a:t>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wallstreet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 online</a:t>
            </a: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Oswald" panose="020005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173" y="2366725"/>
            <a:ext cx="981074" cy="98107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17" y="2353874"/>
            <a:ext cx="981075" cy="952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04" y="3796911"/>
            <a:ext cx="981074" cy="9810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67" y="3796911"/>
            <a:ext cx="981074" cy="98107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71" y="2296713"/>
            <a:ext cx="1066822" cy="10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Características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10" name="CaixaDeTexto 9"/>
          <p:cNvSpPr txBox="1"/>
          <p:nvPr/>
        </p:nvSpPr>
        <p:spPr>
          <a:xfrm>
            <a:off x="823057" y="2370626"/>
            <a:ext cx="7903923" cy="272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Blip>
                <a:blip r:embed="rId3"/>
              </a:buBlip>
            </a:pP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Velocidade e robustez</a:t>
            </a:r>
          </a:p>
          <a:p>
            <a:pPr marL="457200" indent="-457200">
              <a:lnSpc>
                <a:spcPct val="200000"/>
              </a:lnSpc>
              <a:buBlip>
                <a:blip r:embed="rId3"/>
              </a:buBlip>
            </a:pP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Estruturado e orientação a objetos.</a:t>
            </a:r>
          </a:p>
          <a:p>
            <a:pPr marL="457200" indent="-457200">
              <a:lnSpc>
                <a:spcPct val="200000"/>
              </a:lnSpc>
              <a:buBlip>
                <a:blip r:embed="rId3"/>
              </a:buBlip>
            </a:pP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Portabilidade - independência de plataforma.</a:t>
            </a:r>
          </a:p>
        </p:txBody>
      </p:sp>
    </p:spTree>
    <p:extLst>
      <p:ext uri="{BB962C8B-B14F-4D97-AF65-F5344CB8AC3E}">
        <p14:creationId xmlns:p14="http://schemas.microsoft.com/office/powerpoint/2010/main" val="26908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Características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823057" y="2206298"/>
            <a:ext cx="7903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Blip>
                <a:blip r:embed="rId3"/>
              </a:buBlip>
            </a:pPr>
            <a:r>
              <a:rPr lang="pt-BR" sz="3000" dirty="0" err="1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Tipagem</a:t>
            </a: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 dinâmica.</a:t>
            </a:r>
          </a:p>
          <a:p>
            <a:pPr marL="457200" indent="-457200">
              <a:lnSpc>
                <a:spcPct val="200000"/>
              </a:lnSpc>
              <a:buBlip>
                <a:blip r:embed="rId3"/>
              </a:buBlip>
            </a:pP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Sintaxe similar a C/C++ e o Perl.</a:t>
            </a:r>
          </a:p>
          <a:p>
            <a:pPr marL="457200" indent="-457200">
              <a:lnSpc>
                <a:spcPct val="200000"/>
              </a:lnSpc>
              <a:buBlip>
                <a:blip r:embed="rId3"/>
              </a:buBlip>
            </a:pP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Open-</a:t>
            </a:r>
            <a:r>
              <a:rPr lang="pt-BR" sz="3000" dirty="0" err="1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source</a:t>
            </a: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.</a:t>
            </a:r>
          </a:p>
          <a:p>
            <a:pPr marL="457200" indent="-457200">
              <a:lnSpc>
                <a:spcPct val="200000"/>
              </a:lnSpc>
              <a:buBlip>
                <a:blip r:embed="rId3"/>
              </a:buBlip>
            </a:pP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Server-</a:t>
            </a:r>
            <a:r>
              <a:rPr lang="pt-BR" sz="3000" dirty="0" err="1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side</a:t>
            </a: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Características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823057" y="2122092"/>
            <a:ext cx="7903923" cy="54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Pode gerar Imagens, PDF, DOC, PPT, etc...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endParaRPr lang="pt-BR" sz="1050" dirty="0" smtClean="0">
              <a:solidFill>
                <a:schemeClr val="accent1">
                  <a:lumMod val="75000"/>
                </a:schemeClr>
              </a:solidFill>
              <a:latin typeface="Oswald" panose="02000503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Manipula ampla variedade de banco de dados.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endParaRPr lang="pt-BR" sz="1050" dirty="0" smtClean="0">
              <a:solidFill>
                <a:schemeClr val="accent1">
                  <a:lumMod val="75000"/>
                </a:schemeClr>
              </a:solidFill>
              <a:latin typeface="Oswald" panose="02000503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Comunicação com LDAP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, IMAP, SNMP, NNTP, POP3, HTTP,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COM, e muitos outros.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endParaRPr lang="pt-BR" sz="1050" dirty="0" smtClean="0">
              <a:solidFill>
                <a:schemeClr val="accent1">
                  <a:lumMod val="75000"/>
                </a:schemeClr>
              </a:solidFill>
              <a:latin typeface="Oswald" panose="02000503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Permite instanciar objetos Java e os utilizar transparentemente como objetos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PHP.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Oswald" panose="02000503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Oswald" panose="02000503000000000000" pitchFamily="2" charset="0"/>
            </a:endParaRPr>
          </a:p>
          <a:p>
            <a:pPr marL="457200" indent="-457200">
              <a:lnSpc>
                <a:spcPct val="200000"/>
              </a:lnSpc>
              <a:buBlip>
                <a:blip r:embed="rId3"/>
              </a:buBlip>
            </a:pPr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6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62" y="-77432"/>
            <a:ext cx="1716066" cy="1124941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70C0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php</a:t>
            </a:r>
            <a:endParaRPr lang="pt-BR" sz="2400" b="1" dirty="0">
              <a:solidFill>
                <a:srgbClr val="0070C0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256767" y="497564"/>
            <a:ext cx="5386192" cy="433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rPr>
              <a:t>Características</a:t>
            </a:r>
          </a:p>
        </p:txBody>
      </p:sp>
      <p:sp>
        <p:nvSpPr>
          <p:cNvPr id="12" name="Retângulo 11"/>
          <p:cNvSpPr/>
          <p:nvPr/>
        </p:nvSpPr>
        <p:spPr>
          <a:xfrm flipV="1">
            <a:off x="0" y="1391561"/>
            <a:ext cx="9144000" cy="949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1" y="1215025"/>
            <a:ext cx="406038" cy="446804"/>
          </a:xfrm>
          <a:prstGeom prst="rect">
            <a:avLst/>
          </a:prstGeom>
          <a:effectLst>
            <a:outerShdw blurRad="355600" sx="102000" sy="102000" algn="ctr" rotWithShape="0">
              <a:prstClr val="black">
                <a:alpha val="17000"/>
              </a:prst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823057" y="1684728"/>
            <a:ext cx="7903923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3000" dirty="0" smtClean="0">
                <a:solidFill>
                  <a:schemeClr val="accent1">
                    <a:lumMod val="75000"/>
                  </a:schemeClr>
                </a:solidFill>
                <a:latin typeface="Oswald" panose="02000503000000000000" pitchFamily="2" charset="0"/>
              </a:rPr>
              <a:t>Geralmente resulta em Hipertexto (HTML)</a:t>
            </a:r>
          </a:p>
        </p:txBody>
      </p:sp>
      <p:sp>
        <p:nvSpPr>
          <p:cNvPr id="3" name="Retângulo 2"/>
          <p:cNvSpPr/>
          <p:nvPr/>
        </p:nvSpPr>
        <p:spPr>
          <a:xfrm>
            <a:off x="4368981" y="2559455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Oswald" panose="02000503000000000000" pitchFamily="2" charset="0"/>
              </a:rPr>
              <a:t>PHP: Hypertext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Oswald" panose="02000503000000000000" pitchFamily="2" charset="0"/>
              </a:rPr>
              <a:t>Preprocessor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Oswald" panose="02000503000000000000" pitchFamily="2" charset="0"/>
              </a:rPr>
              <a:t> 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154480" y="2324100"/>
            <a:ext cx="8572500" cy="6858000"/>
            <a:chOff x="154480" y="2324100"/>
            <a:chExt cx="8572500" cy="68580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80" y="2324100"/>
              <a:ext cx="8572500" cy="685800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881292" y="3657600"/>
              <a:ext cx="1273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200" dirty="0" err="1" smtClean="0">
                  <a:solidFill>
                    <a:schemeClr val="bg2">
                      <a:lumMod val="75000"/>
                    </a:schemeClr>
                  </a:solidFill>
                </a:rPr>
                <a:t>localhost</a:t>
              </a:r>
              <a:r>
                <a:rPr lang="pt-BR" sz="1200" dirty="0" smtClean="0">
                  <a:solidFill>
                    <a:schemeClr val="bg2">
                      <a:lumMod val="75000"/>
                    </a:schemeClr>
                  </a:solidFill>
                </a:rPr>
                <a:t>/</a:t>
              </a:r>
              <a:r>
                <a:rPr lang="pt-BR" sz="1200" dirty="0" err="1" smtClean="0">
                  <a:solidFill>
                    <a:schemeClr val="bg2">
                      <a:lumMod val="75000"/>
                    </a:schemeClr>
                  </a:solidFill>
                </a:rPr>
                <a:t>ola.php</a:t>
              </a:r>
              <a:endParaRPr lang="pt-BR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93063" y="4107232"/>
              <a:ext cx="1912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OlÃ</a:t>
              </a:r>
              <a:r>
                <a:rPr lang="pt-BR" sz="1200" dirty="0"/>
                <a:t>¡ galera do </a:t>
              </a:r>
              <a:r>
                <a:rPr lang="pt-BR" sz="1200" dirty="0" err="1"/>
                <a:t>DevInSanta</a:t>
              </a:r>
              <a:r>
                <a:rPr lang="pt-BR" sz="1200" dirty="0"/>
                <a:t>!!</a:t>
              </a:r>
            </a:p>
          </p:txBody>
        </p:sp>
      </p:grp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0"/>
            <a:ext cx="9161229" cy="14605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54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332</Words>
  <Application>Microsoft Office PowerPoint</Application>
  <PresentationFormat>Apresentação na tela (4:3)</PresentationFormat>
  <Paragraphs>112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Droid Sans</vt:lpstr>
      <vt:lpstr>Oswald</vt:lpstr>
      <vt:lpstr>Tema do Office</vt:lpstr>
      <vt:lpstr>php</vt:lpstr>
      <vt:lpstr>Inácio Régis Neto</vt:lpstr>
      <vt:lpstr>php</vt:lpstr>
      <vt:lpstr>php</vt:lpstr>
      <vt:lpstr>php</vt:lpstr>
      <vt:lpstr>php</vt:lpstr>
      <vt:lpstr>php</vt:lpstr>
      <vt:lpstr>php</vt:lpstr>
      <vt:lpstr>php</vt:lpstr>
      <vt:lpstr>Apresentação do PowerPoint</vt:lpstr>
      <vt:lpstr>php</vt:lpstr>
      <vt:lpstr>php</vt:lpstr>
      <vt:lpstr>php</vt:lpstr>
      <vt:lpstr>Apresentação do PowerPoint</vt:lpstr>
      <vt:lpstr>php</vt:lpstr>
      <vt:lpstr>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php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inácio régis neto</dc:creator>
  <cp:keywords>DevInSanta</cp:keywords>
  <cp:lastModifiedBy>inácio régis neto</cp:lastModifiedBy>
  <cp:revision>62</cp:revision>
  <dcterms:created xsi:type="dcterms:W3CDTF">2015-02-25T18:08:32Z</dcterms:created>
  <dcterms:modified xsi:type="dcterms:W3CDTF">2015-03-01T00:03:08Z</dcterms:modified>
</cp:coreProperties>
</file>