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4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4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3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7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1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10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D445CE-2023-4DA0-9B53-736A9AB0AD5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8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5CE-2023-4DA0-9B53-736A9AB0AD5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37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D445CE-2023-4DA0-9B53-736A9AB0AD5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700520-326C-42E4-8E24-B7BD58804B1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906298" cy="356616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Практическая работа</a:t>
            </a:r>
            <a:br>
              <a:rPr lang="ru-RU" sz="5400" dirty="0" smtClean="0"/>
            </a:br>
            <a:r>
              <a:rPr lang="ru-RU" sz="5400" dirty="0" smtClean="0"/>
              <a:t>«</a:t>
            </a:r>
            <a:r>
              <a:rPr lang="ru-RU" sz="5400" dirty="0"/>
              <a:t>Туристическое </a:t>
            </a:r>
            <a:r>
              <a:rPr lang="ru-RU" sz="5400" dirty="0" smtClean="0"/>
              <a:t>агентство. Земная ось»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3237" y="5577841"/>
            <a:ext cx="7434348" cy="56110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Выполнили студенты 4ИС: Колесников, Злобина, Филимонова, </a:t>
            </a:r>
            <a:r>
              <a:rPr lang="ru-RU" dirty="0" err="1" smtClean="0"/>
              <a:t>курочкин</a:t>
            </a:r>
            <a:r>
              <a:rPr lang="ru-RU" dirty="0" smtClean="0"/>
              <a:t>, </a:t>
            </a:r>
            <a:r>
              <a:rPr lang="ru-RU" dirty="0" err="1" smtClean="0"/>
              <a:t>водочников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793" y="109548"/>
            <a:ext cx="160995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65513"/>
            <a:ext cx="9476509" cy="1047404"/>
          </a:xfrm>
        </p:spPr>
        <p:txBody>
          <a:bodyPr/>
          <a:lstStyle/>
          <a:p>
            <a:r>
              <a:rPr lang="ru-RU" dirty="0" smtClean="0"/>
              <a:t>Построили </a:t>
            </a:r>
            <a:r>
              <a:rPr lang="en-US" dirty="0" smtClean="0"/>
              <a:t>ER</a:t>
            </a:r>
            <a:r>
              <a:rPr lang="ru-RU" dirty="0" smtClean="0"/>
              <a:t>-диаграмму: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95" y="1862052"/>
            <a:ext cx="8736677" cy="3865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964" y="924865"/>
            <a:ext cx="8578734" cy="852240"/>
          </a:xfrm>
        </p:spPr>
        <p:txBody>
          <a:bodyPr/>
          <a:lstStyle/>
          <a:p>
            <a:r>
              <a:rPr lang="ru-RU" dirty="0" smtClean="0"/>
              <a:t>Был создан словарь данных: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593" y="1843607"/>
            <a:ext cx="5220392" cy="26419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57" y="1777105"/>
            <a:ext cx="4089862" cy="42422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6" y="4834817"/>
            <a:ext cx="1458725" cy="11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130531"/>
            <a:ext cx="5710843" cy="182880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Продолжение таблицы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779" y="1932760"/>
            <a:ext cx="4693088" cy="13246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79" y="3257364"/>
            <a:ext cx="4693088" cy="23997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376" y="1932760"/>
            <a:ext cx="4751319" cy="37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263535"/>
            <a:ext cx="7805651" cy="432262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Регламент резервного копирования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ru-RU" sz="1800" b="1" dirty="0"/>
              <a:t>План резервного копирования информационной системы: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     1. ОБЩИЕ ПОЛОЖЕНИЯ</a:t>
            </a:r>
            <a:br>
              <a:rPr lang="ru-RU" sz="1800" dirty="0"/>
            </a:br>
            <a:r>
              <a:rPr lang="ru-RU" sz="1800" dirty="0"/>
              <a:t>     1.1. Цели и задачи</a:t>
            </a:r>
            <a:br>
              <a:rPr lang="ru-RU" sz="1800" dirty="0"/>
            </a:br>
            <a:r>
              <a:rPr lang="ru-RU" sz="1800" dirty="0"/>
              <a:t>Настоящий регламент устанавливает порядок резервного копирования данных, связанных с деятельностью туристического агентства , с целью обеспечения сохранности информации, защиты от потери данных и быстрого восстановления работоспособности информационных систем.</a:t>
            </a:r>
            <a:br>
              <a:rPr lang="ru-RU" sz="1800" dirty="0"/>
            </a:br>
            <a:r>
              <a:rPr lang="ru-RU" sz="1800" dirty="0"/>
              <a:t>     1.2. Область применения</a:t>
            </a:r>
            <a:br>
              <a:rPr lang="ru-RU" sz="1800" dirty="0"/>
            </a:br>
            <a:r>
              <a:rPr lang="ru-RU" sz="1800" dirty="0"/>
              <a:t>Регламент применяется ко всем сотрудникам Агентства, работающим с информационными системами, а также к IT-специалистам, ответственным за  безопасность данных.</a:t>
            </a:r>
            <a:br>
              <a:rPr lang="ru-RU" sz="1800" dirty="0"/>
            </a:br>
            <a:r>
              <a:rPr lang="ru-RU" sz="1800" dirty="0"/>
              <a:t>     1.3. Определения</a:t>
            </a:r>
            <a:br>
              <a:rPr lang="ru-RU" sz="1800" dirty="0"/>
            </a:br>
            <a:r>
              <a:rPr lang="ru-RU" sz="1800" dirty="0"/>
              <a:t> Резервное копирование – процесс создания копий данных для их защиты.</a:t>
            </a:r>
            <a:br>
              <a:rPr lang="ru-RU" sz="1800" dirty="0"/>
            </a:br>
            <a:r>
              <a:rPr lang="ru-RU" sz="1800" dirty="0"/>
              <a:t> Восстановление данных – процесс возврата данных из резервной копии в систему.</a:t>
            </a:r>
            <a:br>
              <a:rPr lang="ru-RU" sz="1800" dirty="0"/>
            </a:br>
            <a:r>
              <a:rPr lang="ru-RU" sz="1800" dirty="0"/>
              <a:t> Информационные системы – программное обеспечение и базы данных, используемые Агентством для ведения учета клиентов.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3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2. ПОРЯДОК РЕЗЕРВНОГО КОПИРОВАНИЯ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504603"/>
            <a:ext cx="9950334" cy="37407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   2.1. Категории данных для резервного копирования</a:t>
            </a:r>
            <a:br>
              <a:rPr lang="ru-RU" sz="1400" dirty="0"/>
            </a:br>
            <a:r>
              <a:rPr lang="ru-RU" sz="1400" dirty="0"/>
              <a:t>Резервному копированию подлежат следующие категории данных:</a:t>
            </a:r>
            <a:br>
              <a:rPr lang="ru-RU" sz="1400" dirty="0"/>
            </a:br>
            <a:r>
              <a:rPr lang="ru-RU" sz="1400" dirty="0"/>
              <a:t>Персональные данные клиентов (ФИО, контактная информация, паспортные данные</a:t>
            </a:r>
            <a:r>
              <a:rPr lang="ru-RU" sz="1400" dirty="0" smtClean="0"/>
              <a:t>).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Информация о бронированиях (даты поездок, номера заказов, детали поездок).</a:t>
            </a:r>
            <a:br>
              <a:rPr lang="ru-RU" sz="1400" dirty="0"/>
            </a:br>
            <a:r>
              <a:rPr lang="ru-RU" sz="1400" dirty="0"/>
              <a:t>Финансовая информация (счета, платежи, отчеты о доходах и расходах). 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Документы и </a:t>
            </a:r>
            <a:r>
              <a:rPr lang="ru-RU" sz="1400" dirty="0" smtClean="0"/>
              <a:t>контракты </a:t>
            </a:r>
            <a:r>
              <a:rPr lang="ru-RU" sz="1400" dirty="0"/>
              <a:t>с партнерами (туроператорами, гостиницами).</a:t>
            </a:r>
            <a:br>
              <a:rPr lang="ru-RU" sz="1400" dirty="0"/>
            </a:br>
            <a:r>
              <a:rPr lang="ru-RU" sz="1400" dirty="0"/>
              <a:t>Информация о сотрудниках (личные данные, должности, расписания работы).</a:t>
            </a:r>
            <a:br>
              <a:rPr lang="ru-RU" sz="1400" dirty="0"/>
            </a:br>
            <a:r>
              <a:rPr lang="ru-RU" sz="1400" dirty="0"/>
              <a:t>Маркетинговые материалы и базы данных потенциальных клиентов.</a:t>
            </a:r>
            <a:br>
              <a:rPr lang="ru-RU" sz="1400" dirty="0"/>
            </a:br>
            <a:r>
              <a:rPr lang="ru-RU" sz="1400" dirty="0"/>
              <a:t>       2.2. Периодичность резервного копирования</a:t>
            </a:r>
            <a:br>
              <a:rPr lang="ru-RU" sz="1400" dirty="0"/>
            </a:br>
            <a:r>
              <a:rPr lang="ru-RU" sz="1400" dirty="0"/>
              <a:t>Полное резервное копирование – раз в месяц.</a:t>
            </a:r>
            <a:br>
              <a:rPr lang="ru-RU" sz="1400" dirty="0"/>
            </a:br>
            <a:r>
              <a:rPr lang="ru-RU" sz="1400" dirty="0"/>
              <a:t>Специальные резервные копирования – по мере необходимости (например, перед внедрением новых систем или обновлений).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14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35490"/>
            <a:ext cx="10058400" cy="1450757"/>
          </a:xfrm>
        </p:spPr>
        <p:txBody>
          <a:bodyPr>
            <a:normAutofit/>
          </a:bodyPr>
          <a:lstStyle/>
          <a:p>
            <a:r>
              <a:rPr lang="ru-RU" sz="2700" b="1" dirty="0"/>
              <a:t>3. Контроль результатов резервного копирования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700" dirty="0"/>
              <a:t>3. Контроль результатов резервного копирования </a:t>
            </a:r>
          </a:p>
          <a:p>
            <a:pPr>
              <a:lnSpc>
                <a:spcPct val="150000"/>
              </a:lnSpc>
            </a:pPr>
            <a:r>
              <a:rPr lang="ru-RU" sz="1700" dirty="0"/>
              <a:t>3.1 Контроль результатов всех процедур резервного копирования осуществляется специальным администратором</a:t>
            </a:r>
          </a:p>
          <a:p>
            <a:pPr>
              <a:lnSpc>
                <a:spcPct val="150000"/>
              </a:lnSpc>
            </a:pPr>
            <a:r>
              <a:rPr lang="ru-RU" sz="1700" dirty="0"/>
              <a:t>3.2 На протяжении периода времени, когда система резервного копирования находится в аварийном состоянии, должно осуществляться ежемесячное копирование информации, подлежащей резервированию, с использованием средств файловых систем серверов, располагающих необходимыми объектами дискового пространства для ее хранения.</a:t>
            </a:r>
          </a:p>
          <a:p>
            <a:pPr>
              <a:lnSpc>
                <a:spcPct val="150000"/>
              </a:lnSpc>
            </a:pPr>
            <a:r>
              <a:rPr lang="ru-RU" sz="1700" dirty="0"/>
              <a:t>4. Восстановление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8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107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Практическая работа «Туристическое агентство. Земная ось»</vt:lpstr>
      <vt:lpstr>Построили ER-диаграмму:</vt:lpstr>
      <vt:lpstr>Был создан словарь данных:</vt:lpstr>
      <vt:lpstr>Продолжение таблицы</vt:lpstr>
      <vt:lpstr>Регламент резервного копирования </vt:lpstr>
      <vt:lpstr>2. ПОРЯДОК РЕЗЕРВНОГО КОПИРОВАНИЯ</vt:lpstr>
      <vt:lpstr>3. Контроль результатов резервного копирования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Водочников</dc:creator>
  <cp:lastModifiedBy>Артур Водочников</cp:lastModifiedBy>
  <cp:revision>4</cp:revision>
  <dcterms:created xsi:type="dcterms:W3CDTF">2024-12-16T16:12:03Z</dcterms:created>
  <dcterms:modified xsi:type="dcterms:W3CDTF">2024-12-16T17:16:53Z</dcterms:modified>
</cp:coreProperties>
</file>