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14"/>
  </p:notesMasterIdLst>
  <p:handoutMasterIdLst>
    <p:handoutMasterId r:id="rId15"/>
  </p:handoutMasterIdLst>
  <p:sldIdLst>
    <p:sldId id="270" r:id="rId3"/>
    <p:sldId id="277" r:id="rId4"/>
    <p:sldId id="290" r:id="rId5"/>
    <p:sldId id="293" r:id="rId6"/>
    <p:sldId id="294" r:id="rId7"/>
    <p:sldId id="278" r:id="rId8"/>
    <p:sldId id="272" r:id="rId9"/>
    <p:sldId id="292" r:id="rId10"/>
    <p:sldId id="291" r:id="rId11"/>
    <p:sldId id="28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176" y="37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26.11.24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November 26,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A0C7D-718B-10F9-AE8D-E1BA4E2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Pearson Correlation Coefficient between observed variables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found correlations to the model to be considered</a:t>
            </a: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endParaRPr lang="en-DE" dirty="0">
              <a:solidFill>
                <a:prstClr val="black"/>
              </a:solidFill>
              <a:latin typeface="Arial"/>
            </a:endParaRP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Limitations: Only finds linear dependencies between variables</a:t>
            </a:r>
          </a:p>
          <a:p>
            <a:pPr lvl="1">
              <a:defRPr/>
            </a:pPr>
            <a:r>
              <a:rPr lang="en-DE">
                <a:solidFill>
                  <a:prstClr val="black"/>
                </a:solidFill>
                <a:latin typeface="Arial"/>
              </a:rPr>
              <a:t>But SEM is also for linear dependencies, so no problem</a:t>
            </a:r>
            <a:endParaRPr kumimoji="0" lang="en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C0F5-294E-A7E5-85CE-7F4B0D5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AC1C-4987-1120-E8E3-CE1A956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F1A97-62A9-9909-9C68-BF31F8B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Connection Links Observed Variables</a:t>
            </a:r>
            <a:endParaRPr lang="en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/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blipFill>
                <a:blip r:embed="rId3"/>
                <a:stretch>
                  <a:fillRect t="-69863" b="-97260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E739-E41F-3ABD-EE27-E7F09AB6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96110-AB02-5D94-CEC6-0AA20982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1389-EBBB-003B-5F3E-58F9A427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9D68C5-F432-4D0B-830C-7721526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903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individuals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, we expect that the sentiment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, particularly those with implications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macroeconomic indices,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 as well as the grade of the individuals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information 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to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the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investments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DE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F7CD4-46EA-73D0-EE82-BA3D407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DE" sz="3200" dirty="0"/>
              <a:t>Related Work</a:t>
            </a:r>
          </a:p>
          <a:p>
            <a:endParaRPr lang="en-DE" sz="3200" dirty="0"/>
          </a:p>
          <a:p>
            <a:r>
              <a:rPr lang="en-DE" sz="3200" dirty="0"/>
              <a:t>Methodology</a:t>
            </a:r>
          </a:p>
          <a:p>
            <a:endParaRPr lang="en-DE" sz="3200" dirty="0"/>
          </a:p>
          <a:p>
            <a:r>
              <a:rPr lang="en-DE" sz="3200" dirty="0"/>
              <a:t>Results</a:t>
            </a:r>
          </a:p>
          <a:p>
            <a:endParaRPr lang="en-DE" sz="3200" dirty="0"/>
          </a:p>
          <a:p>
            <a:r>
              <a:rPr lang="en-DE" sz="3200" dirty="0"/>
              <a:t>Discussion</a:t>
            </a:r>
          </a:p>
          <a:p>
            <a:pPr marL="0" indent="0">
              <a:buNone/>
            </a:pPr>
            <a:endParaRPr lang="en-DE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713B1-3286-D7E4-D325-FDEAF30A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F80B-84B7-A7FE-96C3-975C191B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AA9704-157D-F92A-C785-8962DA3F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45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842A1-4635-D905-A2CC-915676E6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1B00-2420-7811-96B8-F9C37713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B27F3-B4BD-0E64-0A59-7524ECD7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41249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A875E-75AC-BC85-9E13-642F0293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CF0DB-6204-399A-0569-DB95D2F4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D5C9-7228-CE1D-D542-E62A608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C0B138-9070-9EEB-1E0B-DFA99132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6178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GB" b="0" dirty="0"/>
              <a:t>S</a:t>
            </a:r>
            <a:r>
              <a:rPr lang="en-DE" b="0" dirty="0"/>
              <a:t>imultaniously estimate latent variables and causal relationships between them</a:t>
            </a:r>
          </a:p>
          <a:p>
            <a:endParaRPr lang="en-DE" dirty="0"/>
          </a:p>
          <a:p>
            <a:r>
              <a:rPr lang="en-DE" dirty="0"/>
              <a:t>Step 1: Define how latent variables depend on observed variables</a:t>
            </a:r>
          </a:p>
          <a:p>
            <a:r>
              <a:rPr lang="en-DE" dirty="0"/>
              <a:t>Step 2: Define causal relationships between latent variables</a:t>
            </a:r>
          </a:p>
          <a:p>
            <a:r>
              <a:rPr lang="en-DE" dirty="0"/>
              <a:t>Step 3: Define additional connection links between observed variables</a:t>
            </a:r>
          </a:p>
          <a:p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BC2B4-91C7-CA61-0F4D-2003BE13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36A6A-BA78-4180-E353-1CE6A2D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DA95-D293-FFE8-5297-9B01B62C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8428E-06D3-C538-19F6-7AB6F0D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Explorative Factor Analyse (EFA)</a:t>
            </a:r>
          </a:p>
        </p:txBody>
      </p:sp>
    </p:spTree>
    <p:extLst>
      <p:ext uri="{BB962C8B-B14F-4D97-AF65-F5344CB8AC3E}">
        <p14:creationId xmlns:p14="http://schemas.microsoft.com/office/powerpoint/2010/main" val="364901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3B91CB-0FB6-B720-26EB-BB72921F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B78B-9ABC-3E83-F889-C05323A2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E348-AF47-3CCD-4F25-041FFDB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8D89E7-05EE-6D40-EBCB-37F485DB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Cornbach Alpha</a:t>
            </a:r>
          </a:p>
        </p:txBody>
      </p:sp>
    </p:spTree>
    <p:extLst>
      <p:ext uri="{BB962C8B-B14F-4D97-AF65-F5344CB8AC3E}">
        <p14:creationId xmlns:p14="http://schemas.microsoft.com/office/powerpoint/2010/main" val="52001082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</TotalTime>
  <Words>195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Folienmaster_Punkte</vt:lpstr>
      <vt:lpstr>Custom Design</vt:lpstr>
      <vt:lpstr>PowerPoint Presentation</vt:lpstr>
      <vt:lpstr>PowerPoint Presentation</vt:lpstr>
      <vt:lpstr>Overview</vt:lpstr>
      <vt:lpstr>Related Work</vt:lpstr>
      <vt:lpstr>Methodology</vt:lpstr>
      <vt:lpstr>Structural Equation Modelling - SEM</vt:lpstr>
      <vt:lpstr>Feature Selection</vt:lpstr>
      <vt:lpstr>Explorative Factor Analyse (EFA)</vt:lpstr>
      <vt:lpstr>Cornbach Alpha</vt:lpstr>
      <vt:lpstr>Connection Links Observed Variables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98</cp:revision>
  <dcterms:created xsi:type="dcterms:W3CDTF">2017-12-07T14:50:50Z</dcterms:created>
  <dcterms:modified xsi:type="dcterms:W3CDTF">2024-11-30T14:14:40Z</dcterms:modified>
  <cp:category/>
</cp:coreProperties>
</file>