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  <p:sldMasterId id="2147483729" r:id="rId2"/>
  </p:sldMasterIdLst>
  <p:notesMasterIdLst>
    <p:notesMasterId r:id="rId21"/>
  </p:notesMasterIdLst>
  <p:handoutMasterIdLst>
    <p:handoutMasterId r:id="rId22"/>
  </p:handoutMasterIdLst>
  <p:sldIdLst>
    <p:sldId id="270" r:id="rId3"/>
    <p:sldId id="277" r:id="rId4"/>
    <p:sldId id="290" r:id="rId5"/>
    <p:sldId id="293" r:id="rId6"/>
    <p:sldId id="294" r:id="rId7"/>
    <p:sldId id="278" r:id="rId8"/>
    <p:sldId id="304" r:id="rId9"/>
    <p:sldId id="291" r:id="rId10"/>
    <p:sldId id="292" r:id="rId11"/>
    <p:sldId id="272" r:id="rId12"/>
    <p:sldId id="284" r:id="rId13"/>
    <p:sldId id="301" r:id="rId14"/>
    <p:sldId id="295" r:id="rId15"/>
    <p:sldId id="296" r:id="rId16"/>
    <p:sldId id="303" r:id="rId17"/>
    <p:sldId id="299" r:id="rId18"/>
    <p:sldId id="298" r:id="rId19"/>
    <p:sldId id="300" r:id="rId20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83" autoAdjust="0"/>
    <p:restoredTop sz="94206" autoAdjust="0"/>
  </p:normalViewPr>
  <p:slideViewPr>
    <p:cSldViewPr snapToGrid="0">
      <p:cViewPr>
        <p:scale>
          <a:sx n="101" d="100"/>
          <a:sy n="101" d="100"/>
        </p:scale>
        <p:origin x="1000" y="-192"/>
      </p:cViewPr>
      <p:guideLst>
        <p:guide orient="horz" pos="2159"/>
        <p:guide pos="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200D94-EDF5-FCB0-1DB8-12F4C9BF21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5BCEB-1CA9-26DC-ED22-F6F99A717E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0D068-6F27-D349-80D7-E60760474A05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62298-2664-A5FC-1F99-A800DF9EC7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F26D8-4C6B-E673-2D40-5CF01DC4E5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0B352-AC4C-994C-99D6-EAB22D6C71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0559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03.12.24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α=0.7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means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70% of the total variance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 due to the shared covariance (inter-item relationships), while the remaining 30% is due to unique variance (item-specific variance or error)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1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51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24FF91D-7296-4205-8BDB-A92220A41345}" type="datetime4">
              <a:rPr lang="en-US" smtClean="0"/>
              <a:t>December 3,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246895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C4C0195D-65D3-B64E-9505-9813519B3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1" y="1771495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0A5B49F6-B86F-4AD3-8EB4-0DC3B07A0E87}" type="datetime4">
              <a:rPr lang="en-US" smtClean="0"/>
              <a:t>December 3,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3AD220D-9F11-4B7D-8A9D-9C2F5BED8E3F}" type="datetime4">
              <a:rPr lang="en-US" smtClean="0"/>
              <a:t>December 3,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4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4502107-A1C5-4378-9800-447D95495502}" type="datetime4">
              <a:rPr lang="en-US" smtClean="0"/>
              <a:t>December 3, 2024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7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FAC4E8C-1250-48A6-B04C-BC56622F1CB3}" type="datetime4">
              <a:rPr lang="en-US" smtClean="0"/>
              <a:t>December 3,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89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92D16ED-EDD1-4A5D-BA1C-CC77859519F8}" type="datetime4">
              <a:rPr lang="en-US" smtClean="0"/>
              <a:t>December 3,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856760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75D5D3D-2EDA-453D-A98B-ACA198EE4F58}" type="datetime4">
              <a:rPr lang="en-US" smtClean="0"/>
              <a:t>December 3,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7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B47A60A-81C1-450A-8258-62C9DE38B110}" type="datetime4">
              <a:rPr lang="en-US" smtClean="0"/>
              <a:t>December 3,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1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893C-FC1C-A863-616C-AF674226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864E6-00DB-4037-0AAE-9441E3F19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29761-4C69-168B-6E0E-E083737B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1A3A7-D83C-23BC-F7ED-684C32D8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7D80-EF2A-D0CD-123D-348130A0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3083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5982-DF71-F365-9405-84F3C727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D2DB-6FE1-AEC0-A992-A0D1F2E96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4244D-7ED8-1EA2-42BA-F35899C0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20430-62E9-56C4-3028-0C7183AC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1499-C002-C99A-849C-29C2146C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068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3">
            <a:extLst>
              <a:ext uri="{FF2B5EF4-FFF2-40B4-BE49-F238E27FC236}">
                <a16:creationId xmlns:a16="http://schemas.microsoft.com/office/drawing/2014/main" id="{EBDFCD1D-3B9E-AD48-9904-77642DDBE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4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3E9F-00E9-394D-F31F-D9C49DE3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4BC3A-FC79-6B74-06B3-C8E757BE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AD04-E3E4-BBD0-468C-CA842C97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3EDB6-B263-25D8-32F4-D46D98F0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41F58-9809-C9AC-19C6-5B9032B5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8087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22B4-8E38-BB2E-70CD-1B93E71B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10AA-6243-BA27-132F-F1D2CFB1C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55691-A912-8DE8-B1A7-DF7CC0B8B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042A0-4A0B-6E4B-FCF9-7FF6357F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829CB-A8FB-357F-74BD-045C59AD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8F9C1-628C-BA14-F85C-EE710BA9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4646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F658-1053-6D5C-2365-D532D762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FF080-31AF-025E-A19B-C780C14F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22085-A83B-46B2-ED49-AB221E9F4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B49CC-3E0E-D2B0-4046-4D97CB98B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41227-FB1E-F1A1-9A8F-96366103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8462A-1E2F-298C-753B-FD0162D5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C5464-B73C-BE3F-8B67-4904A525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A9B8C-51F5-E6BF-9AFC-5D3A7566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952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FA32-798C-0993-8151-B90968B7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C1801-445D-CFA7-4C5A-62DF8180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F7448-F5FE-3784-A2B1-648C5AA3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41049-D0CF-2A52-1C70-02C4254A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7117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E9CB0-2952-D80E-C57B-BE85C64D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BAD8D-E306-C1E3-0D38-CFFF5CCB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923BE-9B70-FD09-65E3-EEE9348F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38714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5B74-FC6F-F37B-ACB6-2A75FF18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0395-C2A4-A191-B721-03521298D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CA81B-1FED-DAE8-3A45-A8106396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DA711-EBB3-76A0-05B6-1A386350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145AE-50E7-994A-F40C-979734CA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C0932-9FF6-24E7-3861-DCCD3992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52875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E051-A968-A446-46F5-F6B00F95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5FF04-77C7-F7E9-9F90-0ADF29844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FA38A-9C83-AB72-BAB9-EC7C086CB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1832F-A57D-229A-9EE3-6825C212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BA583-700E-D9A1-FF2A-6C5C67D8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6ABC-B22E-1B17-5B95-63F100FB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3120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E304-0B2A-3E51-6417-A25D9F71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76D97-5DA1-999A-05A4-7D752AFF0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7B631-07BE-9A1A-D5AE-FE2D19C9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314D-0237-75B0-D971-C3E9B1A0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D0105-A162-5F7A-B72F-246F9428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0627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1C3DA-B17D-A345-6AF2-1579D06A5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3F343-97AE-CBC4-3928-0858404C0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DA41-23D6-8AB5-FBC0-5A51CF80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CD2C-9393-3967-6364-084E1AB5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6987-C5CC-5BD8-3425-FDF36DD1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17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62C1F81-0292-4658-B990-314031B5EEE0}" type="datetime4">
              <a:rPr lang="en-US" noProof="0" smtClean="0"/>
              <a:t>December 3, 2024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2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558F984-26B4-4933-8516-FE1535DED93C}" type="datetime4">
              <a:rPr lang="en-US" smtClean="0"/>
              <a:t>December 3,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5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3E4C659-E679-417B-A9E8-A603DCE1B207}" type="datetime4">
              <a:rPr lang="en-US" smtClean="0"/>
              <a:t>December 3,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4BD4C5A-35E9-47D6-BDD6-A15EE1F6811B}" type="datetime4">
              <a:rPr lang="en-US" smtClean="0"/>
              <a:t>December 3,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046FD4F-6F20-4022-8CF1-AABFBE35CA69}" type="datetime4">
              <a:rPr lang="en-US" smtClean="0"/>
              <a:t>December 3,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666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63BD3E5-C6B0-41CB-8EEA-5A19D71A579A}" type="datetime4">
              <a:rPr lang="en-US" smtClean="0"/>
              <a:t>December 3,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780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1E5EB97-EF72-C743-B225-36D9314C2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DD5701E-F27F-4FC7-9A65-8970DD43482C}" type="datetime4">
              <a:rPr lang="en-US" smtClean="0"/>
              <a:t>December 3,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9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6BE16BE-510F-4DC1-B9F9-23B25996BEBF}" type="datetime4">
              <a:rPr lang="en-US" smtClean="0"/>
              <a:t>December 3, 2024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Ina Gege, Carolin Galvez – Seminar </a:t>
            </a:r>
            <a:r>
              <a:rPr lang="de-DE" sz="1200" dirty="0" err="1"/>
              <a:t>Social</a:t>
            </a:r>
            <a:r>
              <a:rPr lang="de-DE" sz="1200" dirty="0"/>
              <a:t> Sentiment in Times </a:t>
            </a:r>
            <a:r>
              <a:rPr lang="de-DE" sz="1200" dirty="0" err="1"/>
              <a:t>of</a:t>
            </a:r>
            <a:r>
              <a:rPr lang="de-DE" sz="1200" dirty="0"/>
              <a:t> Crisis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IISM</a:t>
            </a:r>
          </a:p>
        </p:txBody>
      </p:sp>
    </p:spTree>
    <p:extLst>
      <p:ext uri="{BB962C8B-B14F-4D97-AF65-F5344CB8AC3E}">
        <p14:creationId xmlns:p14="http://schemas.microsoft.com/office/powerpoint/2010/main" val="42402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3A520-FACB-DAF6-92CF-1ADB12FE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0C474-88BB-C967-0584-58DA8F137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F43C0-0F58-7AEB-EA84-ACB8D1B63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5403-7539-7340-930C-E486D0D5DF08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65DE-688F-9927-63BE-3302F5C7B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E2CC-F64F-006F-ECD2-010F97C32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254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de-DE" dirty="0"/>
              <a:t>Stock Market Sentiment in Times </a:t>
            </a:r>
            <a:r>
              <a:rPr lang="de-DE" dirty="0" err="1"/>
              <a:t>of</a:t>
            </a:r>
            <a:r>
              <a:rPr lang="de-DE" dirty="0"/>
              <a:t> Crisis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Seminar </a:t>
            </a:r>
            <a:r>
              <a:rPr lang="de-DE" dirty="0" err="1"/>
              <a:t>Social</a:t>
            </a:r>
            <a:r>
              <a:rPr lang="de-DE" dirty="0"/>
              <a:t> Sentiment in Times </a:t>
            </a:r>
            <a:r>
              <a:rPr lang="de-DE" dirty="0" err="1"/>
              <a:t>of</a:t>
            </a:r>
            <a:r>
              <a:rPr lang="de-DE" dirty="0"/>
              <a:t> Crisis</a:t>
            </a:r>
          </a:p>
        </p:txBody>
      </p:sp>
    </p:spTree>
    <p:extLst>
      <p:ext uri="{BB962C8B-B14F-4D97-AF65-F5344CB8AC3E}">
        <p14:creationId xmlns:p14="http://schemas.microsoft.com/office/powerpoint/2010/main" val="283892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D83C97-E3B1-0030-8027-46E7BD6A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E3AEF-0EC9-3281-27E8-073D237F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December 5,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CD080-D238-BC68-FBAB-FD9D4CC4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FE9C1A-CFC4-E8B3-CFB2-CAA259A9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Final Feature Selection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8AFF2C0-A577-ADED-6C99-22E8BD6D32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668200"/>
              </p:ext>
            </p:extLst>
          </p:nvPr>
        </p:nvGraphicFramePr>
        <p:xfrm>
          <a:off x="288000" y="1287780"/>
          <a:ext cx="5630200" cy="155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00">
                  <a:extLst>
                    <a:ext uri="{9D8B030D-6E8A-4147-A177-3AD203B41FA5}">
                      <a16:colId xmlns:a16="http://schemas.microsoft.com/office/drawing/2014/main" val="3988887945"/>
                    </a:ext>
                  </a:extLst>
                </a:gridCol>
                <a:gridCol w="4584700">
                  <a:extLst>
                    <a:ext uri="{9D8B030D-6E8A-4147-A177-3AD203B41FA5}">
                      <a16:colId xmlns:a16="http://schemas.microsoft.com/office/drawing/2014/main" val="3010422255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Information Awareness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277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DE" sz="1400" dirty="0"/>
                        <a:t>F5a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How often do you inform via public, private and  alternative media channels?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727498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DE" sz="1400" dirty="0"/>
                        <a:t>F5b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Which channels are you using?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0128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GB" sz="1400" dirty="0"/>
                        <a:t>F5A10_1 –  A14_1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How much du you trust different media?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3562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90B774FC-270E-D466-8B47-774C0C702C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306595"/>
              </p:ext>
            </p:extLst>
          </p:nvPr>
        </p:nvGraphicFramePr>
        <p:xfrm>
          <a:off x="287999" y="3018426"/>
          <a:ext cx="5630199" cy="12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8201">
                  <a:extLst>
                    <a:ext uri="{9D8B030D-6E8A-4147-A177-3AD203B41FA5}">
                      <a16:colId xmlns:a16="http://schemas.microsoft.com/office/drawing/2014/main" val="3988887945"/>
                    </a:ext>
                  </a:extLst>
                </a:gridCol>
                <a:gridCol w="4571998">
                  <a:extLst>
                    <a:ext uri="{9D8B030D-6E8A-4147-A177-3AD203B41FA5}">
                      <a16:colId xmlns:a16="http://schemas.microsoft.com/office/drawing/2014/main" val="3010422255"/>
                    </a:ext>
                  </a:extLst>
                </a:gridCol>
              </a:tblGrid>
              <a:tr h="309600">
                <a:tc>
                  <a:txBody>
                    <a:bodyPr/>
                    <a:lstStyle/>
                    <a:p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Investment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2770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r>
                        <a:rPr lang="en-GB" sz="1400" strike="sngStrike" dirty="0"/>
                        <a:t>F71invest</a:t>
                      </a:r>
                      <a:endParaRPr lang="en-DE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strike="sngStrike" dirty="0"/>
                        <a:t>Are you currently investing in the stock market?</a:t>
                      </a:r>
                      <a:endParaRPr lang="en-DE" sz="1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685061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r>
                        <a:rPr lang="en-GB" sz="1400" dirty="0"/>
                        <a:t>F5A10_2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How much do you trust in the stock market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31823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r>
                        <a:rPr lang="en-DE" sz="1400" dirty="0"/>
                        <a:t>F3A21_1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It currently makes sense to invest in stocks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744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29D2298-6B1F-BA76-4C40-76FDF14550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200482"/>
              </p:ext>
            </p:extLst>
          </p:nvPr>
        </p:nvGraphicFramePr>
        <p:xfrm>
          <a:off x="287999" y="4476410"/>
          <a:ext cx="5630198" cy="12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0638">
                  <a:extLst>
                    <a:ext uri="{9D8B030D-6E8A-4147-A177-3AD203B41FA5}">
                      <a16:colId xmlns:a16="http://schemas.microsoft.com/office/drawing/2014/main" val="3988887945"/>
                    </a:ext>
                  </a:extLst>
                </a:gridCol>
                <a:gridCol w="4529560">
                  <a:extLst>
                    <a:ext uri="{9D8B030D-6E8A-4147-A177-3AD203B41FA5}">
                      <a16:colId xmlns:a16="http://schemas.microsoft.com/office/drawing/2014/main" val="3010422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Corona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2770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trike="sngStrike" dirty="0"/>
                        <a:t>F3A15_1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strike="sngStrike" dirty="0"/>
                        <a:t>Current corona regulations in Germany are going to far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68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F3A16_1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 mask obligation is currently necessary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31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F3A17_1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Corona infected people should still isolate for 5 days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74440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A271FAE8-74FB-EC74-43BA-60092BF48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41516"/>
              </p:ext>
            </p:extLst>
          </p:nvPr>
        </p:nvGraphicFramePr>
        <p:xfrm>
          <a:off x="6273802" y="1287780"/>
          <a:ext cx="5511798" cy="20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7098">
                  <a:extLst>
                    <a:ext uri="{9D8B030D-6E8A-4147-A177-3AD203B41FA5}">
                      <a16:colId xmlns:a16="http://schemas.microsoft.com/office/drawing/2014/main" val="3988887945"/>
                    </a:ext>
                  </a:extLst>
                </a:gridCol>
                <a:gridCol w="4584700">
                  <a:extLst>
                    <a:ext uri="{9D8B030D-6E8A-4147-A177-3AD203B41FA5}">
                      <a16:colId xmlns:a16="http://schemas.microsoft.com/office/drawing/2014/main" val="3010422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Ukraine War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2770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F2A6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I worry Germany will get involved in ukraine war deeper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68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strike="sngStrike" dirty="0"/>
                        <a:t>F2A7</a:t>
                      </a:r>
                      <a:endParaRPr lang="en-DE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strike="sngStrike" dirty="0"/>
                        <a:t>I worry about Ukrainian refugee’s situation in Germany</a:t>
                      </a:r>
                      <a:endParaRPr lang="en-DE" sz="1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31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F2A14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I worry that russia will use atomic weapons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3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none" strike="sngStrike" dirty="0"/>
                        <a:t>F3A14_1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strike="sngStrike" dirty="0"/>
                        <a:t>Germany should support Ukraine military as long as war is going on</a:t>
                      </a:r>
                      <a:endParaRPr lang="en-DE" sz="14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74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trike="sngStrike" dirty="0"/>
                        <a:t>F3A22_1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strike="sngStrike" dirty="0"/>
                        <a:t>Ukraine should admit lost of land to end war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31869"/>
                  </a:ext>
                </a:extLst>
              </a:tr>
            </a:tbl>
          </a:graphicData>
        </a:graphic>
      </p:graphicFrame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7CB9A0A3-2816-BE8E-554E-58D7718013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290370"/>
              </p:ext>
            </p:extLst>
          </p:nvPr>
        </p:nvGraphicFramePr>
        <p:xfrm>
          <a:off x="6273802" y="3459901"/>
          <a:ext cx="5511798" cy="12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7098">
                  <a:extLst>
                    <a:ext uri="{9D8B030D-6E8A-4147-A177-3AD203B41FA5}">
                      <a16:colId xmlns:a16="http://schemas.microsoft.com/office/drawing/2014/main" val="3988887945"/>
                    </a:ext>
                  </a:extLst>
                </a:gridCol>
                <a:gridCol w="4584700">
                  <a:extLst>
                    <a:ext uri="{9D8B030D-6E8A-4147-A177-3AD203B41FA5}">
                      <a16:colId xmlns:a16="http://schemas.microsoft.com/office/drawing/2014/main" val="3010422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Energy Crisis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2770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F1A13_1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The energy crisis is worsen my situation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68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F1A14_1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 can handle the energy crisis better than past crises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31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F3A20_1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 lower energy consumption due to financial reasons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7444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192F8C6C-274D-6FDC-BAF9-CA42198A17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190120"/>
              </p:ext>
            </p:extLst>
          </p:nvPr>
        </p:nvGraphicFramePr>
        <p:xfrm>
          <a:off x="7988302" y="4801011"/>
          <a:ext cx="2082798" cy="1528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82798">
                  <a:extLst>
                    <a:ext uri="{9D8B030D-6E8A-4147-A177-3AD203B41FA5}">
                      <a16:colId xmlns:a16="http://schemas.microsoft.com/office/drawing/2014/main" val="3988887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dirty="0">
                          <a:solidFill>
                            <a:schemeClr val="tx1"/>
                          </a:solidFill>
                        </a:rPr>
                        <a:t>Eonomoic Indizes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2770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Inflation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68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Interest Rate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31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74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MSCI 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2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01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EA0C7D-718B-10F9-AE8D-E1BA4E29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Calculate Pearson Correlation Coefficient between observed variables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271448" marR="0" lvl="0" indent="-271448" algn="l" defTabSz="914347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ct val="88000"/>
              <a:buFontTx/>
              <a:buBlip>
                <a:blip r:embed="rId2"/>
              </a:buBlip>
              <a:tabLst/>
              <a:defRPr/>
            </a:pPr>
            <a:r>
              <a:rPr kumimoji="0" lang="en-D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found correlations to the model to be considered</a:t>
            </a:r>
          </a:p>
          <a:p>
            <a:pPr marL="271448" marR="0" lvl="0" indent="-271448" algn="l" defTabSz="914347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ct val="88000"/>
              <a:buFontTx/>
              <a:buBlip>
                <a:blip r:embed="rId2"/>
              </a:buBlip>
              <a:tabLst/>
              <a:defRPr/>
            </a:pPr>
            <a:endParaRPr lang="en-DE" dirty="0">
              <a:solidFill>
                <a:prstClr val="black"/>
              </a:solidFill>
              <a:latin typeface="Arial"/>
            </a:endParaRPr>
          </a:p>
          <a:p>
            <a:pPr marL="271448" marR="0" lvl="0" indent="-271448" algn="l" defTabSz="914347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ct val="88000"/>
              <a:buFontTx/>
              <a:buBlip>
                <a:blip r:embed="rId2"/>
              </a:buBlip>
              <a:tabLst/>
              <a:defRPr/>
            </a:pPr>
            <a:r>
              <a:rPr kumimoji="0" lang="en-D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Limitations: Only finds linear dependencies between variables</a:t>
            </a:r>
          </a:p>
          <a:p>
            <a:pPr lvl="1">
              <a:defRPr/>
            </a:pPr>
            <a:r>
              <a:rPr lang="en-DE">
                <a:solidFill>
                  <a:prstClr val="black"/>
                </a:solidFill>
                <a:latin typeface="Arial"/>
              </a:rPr>
              <a:t>But SEM is also for linear dependencies, so no problem</a:t>
            </a:r>
            <a:endParaRPr kumimoji="0" lang="en-DE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1C0F5-294E-A7E5-85CE-7F4B0D59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December 3,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EAC1C-4987-1120-E8E3-CE1A9560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F1A97-62A9-9909-9C68-BF31F8B1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Connection Links Observed Variables</a:t>
            </a:r>
            <a:endParaRPr lang="en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993775-823B-0883-AB0D-6D25D1B660D5}"/>
                  </a:ext>
                </a:extLst>
              </p:cNvPr>
              <p:cNvSpPr txBox="1"/>
              <p:nvPr/>
            </p:nvSpPr>
            <p:spPr>
              <a:xfrm>
                <a:off x="1362300" y="2213989"/>
                <a:ext cx="3599255" cy="869084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993775-823B-0883-AB0D-6D25D1B66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00" y="2213989"/>
                <a:ext cx="3599255" cy="869084"/>
              </a:xfrm>
              <a:prstGeom prst="rect">
                <a:avLst/>
              </a:prstGeom>
              <a:blipFill>
                <a:blip r:embed="rId3"/>
                <a:stretch>
                  <a:fillRect t="-69863" b="-97260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9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6D3655-265B-C6E6-0EA9-D8AE1810E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8" y="297653"/>
            <a:ext cx="9353530" cy="590137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CCC88-8AC7-8FDE-8FF4-B13E5083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December 4,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B3D0B-ABE3-7964-8D62-16D476BE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3062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BE739-E41F-3ABD-EE27-E7F09AB6D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96110-AB02-5D94-CEC6-0AA20982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December 3,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81389-EBBB-003B-5F3E-58F9A427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9D68C5-F432-4D0B-830C-7721526A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9030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B36F57-5E4B-E8C7-92C9-BB9451387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227947"/>
            <a:ext cx="11658600" cy="3283867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7BED4-BD94-AAEE-177C-1A79F75E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49F6-B86F-4AD3-8EB4-0DC3B07A0E87}" type="datetime4">
              <a:rPr lang="en-US" smtClean="0"/>
              <a:t>December 3, 2024</a:t>
            </a:fld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82F6E-E5BF-ED82-2065-B5F7637A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14</a:t>
            </a:fld>
            <a:endParaRPr lang="de-DE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6DB945F-6280-06F0-A59C-68EAA7BB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SEM - Stuctural Equation Model</a:t>
            </a:r>
          </a:p>
        </p:txBody>
      </p:sp>
    </p:spTree>
    <p:extLst>
      <p:ext uri="{BB962C8B-B14F-4D97-AF65-F5344CB8AC3E}">
        <p14:creationId xmlns:p14="http://schemas.microsoft.com/office/powerpoint/2010/main" val="3747991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29EA2C-3B0B-54CE-5C76-C819240A9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0911"/>
              </p:ext>
            </p:extLst>
          </p:nvPr>
        </p:nvGraphicFramePr>
        <p:xfrm>
          <a:off x="533400" y="1582738"/>
          <a:ext cx="11112500" cy="1843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125">
                  <a:extLst>
                    <a:ext uri="{9D8B030D-6E8A-4147-A177-3AD203B41FA5}">
                      <a16:colId xmlns:a16="http://schemas.microsoft.com/office/drawing/2014/main" val="2982083533"/>
                    </a:ext>
                  </a:extLst>
                </a:gridCol>
                <a:gridCol w="2778125">
                  <a:extLst>
                    <a:ext uri="{9D8B030D-6E8A-4147-A177-3AD203B41FA5}">
                      <a16:colId xmlns:a16="http://schemas.microsoft.com/office/drawing/2014/main" val="2109906187"/>
                    </a:ext>
                  </a:extLst>
                </a:gridCol>
                <a:gridCol w="2778125">
                  <a:extLst>
                    <a:ext uri="{9D8B030D-6E8A-4147-A177-3AD203B41FA5}">
                      <a16:colId xmlns:a16="http://schemas.microsoft.com/office/drawing/2014/main" val="3838802156"/>
                    </a:ext>
                  </a:extLst>
                </a:gridCol>
                <a:gridCol w="2778125">
                  <a:extLst>
                    <a:ext uri="{9D8B030D-6E8A-4147-A177-3AD203B41FA5}">
                      <a16:colId xmlns:a16="http://schemas.microsoft.com/office/drawing/2014/main" val="18642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99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Investment Behaviour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Estimator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P-Value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998220"/>
                  </a:ext>
                </a:extLst>
              </a:tr>
              <a:tr h="281622">
                <a:tc>
                  <a:txBody>
                    <a:bodyPr/>
                    <a:lstStyle/>
                    <a:p>
                      <a:r>
                        <a:rPr lang="en-GB" dirty="0"/>
                        <a:t>~</a:t>
                      </a:r>
                      <a:endParaRPr lang="en-DE" dirty="0"/>
                    </a:p>
                  </a:txBody>
                  <a:tcPr>
                    <a:solidFill>
                      <a:srgbClr val="009682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Awareness</a:t>
                      </a:r>
                    </a:p>
                  </a:txBody>
                  <a:tcPr>
                    <a:solidFill>
                      <a:srgbClr val="009682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0.514</a:t>
                      </a:r>
                    </a:p>
                  </a:txBody>
                  <a:tcPr>
                    <a:solidFill>
                      <a:srgbClr val="009682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</a:t>
                      </a:r>
                      <a:endParaRPr lang="en-DE" dirty="0"/>
                    </a:p>
                  </a:txBody>
                  <a:tcPr>
                    <a:solidFill>
                      <a:srgbClr val="009682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2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~</a:t>
                      </a:r>
                    </a:p>
                  </a:txBody>
                  <a:tcPr>
                    <a:solidFill>
                      <a:srgbClr val="009682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Energy Crisis Sentiment</a:t>
                      </a:r>
                      <a:endParaRPr lang="en-DE" dirty="0"/>
                    </a:p>
                  </a:txBody>
                  <a:tcPr>
                    <a:solidFill>
                      <a:srgbClr val="009682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-</a:t>
                      </a:r>
                      <a:r>
                        <a:rPr lang="en-GB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1.111</a:t>
                      </a:r>
                      <a:endParaRPr lang="en-DE" dirty="0"/>
                    </a:p>
                  </a:txBody>
                  <a:tcPr>
                    <a:solidFill>
                      <a:srgbClr val="009682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en-DE" dirty="0"/>
                    </a:p>
                  </a:txBody>
                  <a:tcPr>
                    <a:solidFill>
                      <a:srgbClr val="009682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30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~</a:t>
                      </a:r>
                    </a:p>
                  </a:txBody>
                  <a:tcPr>
                    <a:solidFill>
                      <a:srgbClr val="009682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Ukraine Sentiment</a:t>
                      </a:r>
                      <a:endParaRPr lang="en-DE" dirty="0"/>
                    </a:p>
                  </a:txBody>
                  <a:tcPr>
                    <a:solidFill>
                      <a:srgbClr val="009682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-0.496</a:t>
                      </a:r>
                      <a:endParaRPr lang="en-DE" dirty="0"/>
                    </a:p>
                  </a:txBody>
                  <a:tcPr>
                    <a:solidFill>
                      <a:srgbClr val="009682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  <a:endParaRPr lang="en-DE" dirty="0"/>
                    </a:p>
                  </a:txBody>
                  <a:tcPr>
                    <a:solidFill>
                      <a:srgbClr val="009682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31588"/>
                  </a:ext>
                </a:extLst>
              </a:tr>
              <a:tr h="229128">
                <a:tc>
                  <a:txBody>
                    <a:bodyPr/>
                    <a:lstStyle/>
                    <a:p>
                      <a:r>
                        <a:rPr lang="en-DE" dirty="0"/>
                        <a:t>~</a:t>
                      </a:r>
                    </a:p>
                  </a:txBody>
                  <a:tcPr>
                    <a:solidFill>
                      <a:srgbClr val="009682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Corona Sentiment</a:t>
                      </a:r>
                      <a:endParaRPr lang="en-DE" dirty="0"/>
                    </a:p>
                  </a:txBody>
                  <a:tcPr>
                    <a:solidFill>
                      <a:srgbClr val="009682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-</a:t>
                      </a:r>
                      <a:r>
                        <a:rPr lang="en-GB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</a:t>
                      </a:r>
                      <a:endParaRPr lang="en-DE" dirty="0"/>
                    </a:p>
                  </a:txBody>
                  <a:tcPr>
                    <a:solidFill>
                      <a:srgbClr val="009682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en-DE" dirty="0"/>
                    </a:p>
                  </a:txBody>
                  <a:tcPr>
                    <a:solidFill>
                      <a:srgbClr val="009682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930106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243A1-2BB7-103A-88DE-7FD77594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December 4,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43EA8-F40F-FB0E-9983-A4F8B4F0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C3625E-C2D4-D2CB-1EB2-72E3C2D2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64204"/>
            <a:ext cx="9158904" cy="767748"/>
          </a:xfrm>
        </p:spPr>
        <p:txBody>
          <a:bodyPr/>
          <a:lstStyle/>
          <a:p>
            <a:r>
              <a:rPr lang="en-DE" dirty="0"/>
              <a:t>                                            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6F8FDF92-0001-7F3B-5C4A-9A1AC8FC57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966069"/>
              </p:ext>
            </p:extLst>
          </p:nvPr>
        </p:nvGraphicFramePr>
        <p:xfrm>
          <a:off x="533400" y="3851850"/>
          <a:ext cx="11112500" cy="1478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125">
                  <a:extLst>
                    <a:ext uri="{9D8B030D-6E8A-4147-A177-3AD203B41FA5}">
                      <a16:colId xmlns:a16="http://schemas.microsoft.com/office/drawing/2014/main" val="2982083533"/>
                    </a:ext>
                  </a:extLst>
                </a:gridCol>
                <a:gridCol w="2778125">
                  <a:extLst>
                    <a:ext uri="{9D8B030D-6E8A-4147-A177-3AD203B41FA5}">
                      <a16:colId xmlns:a16="http://schemas.microsoft.com/office/drawing/2014/main" val="2109906187"/>
                    </a:ext>
                  </a:extLst>
                </a:gridCol>
                <a:gridCol w="2778125">
                  <a:extLst>
                    <a:ext uri="{9D8B030D-6E8A-4147-A177-3AD203B41FA5}">
                      <a16:colId xmlns:a16="http://schemas.microsoft.com/office/drawing/2014/main" val="3838802156"/>
                    </a:ext>
                  </a:extLst>
                </a:gridCol>
                <a:gridCol w="2778125">
                  <a:extLst>
                    <a:ext uri="{9D8B030D-6E8A-4147-A177-3AD203B41FA5}">
                      <a16:colId xmlns:a16="http://schemas.microsoft.com/office/drawing/2014/main" val="18642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99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Economical Indices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Estimator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P-Value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99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~</a:t>
                      </a:r>
                    </a:p>
                  </a:txBody>
                  <a:tcPr>
                    <a:solidFill>
                      <a:srgbClr val="009682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Energy Crisis Sentiment</a:t>
                      </a:r>
                      <a:endParaRPr lang="en-DE" dirty="0"/>
                    </a:p>
                  </a:txBody>
                  <a:tcPr>
                    <a:solidFill>
                      <a:srgbClr val="009682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0.596</a:t>
                      </a:r>
                    </a:p>
                  </a:txBody>
                  <a:tcPr>
                    <a:solidFill>
                      <a:srgbClr val="009682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  <a:endParaRPr lang="en-DE" dirty="0"/>
                    </a:p>
                  </a:txBody>
                  <a:tcPr>
                    <a:solidFill>
                      <a:srgbClr val="009682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30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~</a:t>
                      </a:r>
                    </a:p>
                  </a:txBody>
                  <a:tcPr>
                    <a:solidFill>
                      <a:srgbClr val="009682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Ukraine Sentiment</a:t>
                      </a:r>
                      <a:endParaRPr lang="en-DE" dirty="0"/>
                    </a:p>
                  </a:txBody>
                  <a:tcPr>
                    <a:solidFill>
                      <a:srgbClr val="009682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0.423</a:t>
                      </a:r>
                    </a:p>
                  </a:txBody>
                  <a:tcPr>
                    <a:solidFill>
                      <a:srgbClr val="009682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  <a:endParaRPr lang="en-DE" dirty="0"/>
                    </a:p>
                  </a:txBody>
                  <a:tcPr>
                    <a:solidFill>
                      <a:srgbClr val="009682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31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DE" dirty="0"/>
                        <a:t>~</a:t>
                      </a:r>
                    </a:p>
                  </a:txBody>
                  <a:tcPr>
                    <a:solidFill>
                      <a:srgbClr val="009682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Corona Sentiment</a:t>
                      </a:r>
                      <a:endParaRPr lang="en-DE" dirty="0"/>
                    </a:p>
                  </a:txBody>
                  <a:tcPr>
                    <a:solidFill>
                      <a:srgbClr val="009682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0.865</a:t>
                      </a:r>
                    </a:p>
                  </a:txBody>
                  <a:tcPr>
                    <a:solidFill>
                      <a:srgbClr val="009682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799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</a:t>
                      </a:r>
                      <a:endParaRPr lang="en-DE" dirty="0"/>
                    </a:p>
                  </a:txBody>
                  <a:tcPr>
                    <a:solidFill>
                      <a:srgbClr val="009682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930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4B3BB8-88E8-6BEC-6827-200447BF2C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 anchor="ctr">
            <a:normAutofit/>
          </a:bodyPr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New vs. old states</a:t>
            </a:r>
          </a:p>
          <a:p>
            <a:pPr lvl="1"/>
            <a:r>
              <a:rPr lang="en-GB" dirty="0">
                <a:latin typeface="Helvetica Neue" panose="02000503000000020004" pitchFamily="2" charset="0"/>
              </a:rPr>
              <a:t>New: 3227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Old: </a:t>
            </a:r>
            <a:r>
              <a:rPr lang="en-GB" dirty="0">
                <a:latin typeface="Helvetica Neue" panose="02000503000000020004" pitchFamily="2" charset="0"/>
              </a:rPr>
              <a:t>21097</a:t>
            </a:r>
          </a:p>
          <a:p>
            <a:pPr marL="355579" lvl="1" indent="0">
              <a:buNone/>
            </a:pPr>
            <a:endParaRPr lang="en-GB" dirty="0">
              <a:effectLst/>
              <a:latin typeface="Helvetica Neue" panose="02000503000000020004" pitchFamily="2" charset="0"/>
            </a:endParaRP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Age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Age &lt;=39: 8282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39 &gt; Age &gt;= 60: 8298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Age &gt; 60: 7744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98F86-2102-AE78-9FC1-7D7DB1488C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GB" dirty="0">
                <a:latin typeface="Helvetica Neue" panose="02000503000000020004" pitchFamily="2" charset="0"/>
              </a:rPr>
              <a:t>School Education</a:t>
            </a:r>
          </a:p>
          <a:p>
            <a:pPr lvl="1"/>
            <a:r>
              <a:rPr lang="en-GB" dirty="0">
                <a:latin typeface="Helvetica Neue" panose="02000503000000020004" pitchFamily="2" charset="0"/>
              </a:rPr>
              <a:t>Up to Middle School: </a:t>
            </a:r>
            <a:r>
              <a:rPr lang="en-GB" dirty="0">
                <a:effectLst/>
                <a:latin typeface="Helvetica Neue" panose="02000503000000020004" pitchFamily="2" charset="0"/>
              </a:rPr>
              <a:t>10786</a:t>
            </a:r>
          </a:p>
          <a:p>
            <a:pPr lvl="1"/>
            <a:r>
              <a:rPr lang="en-GB" dirty="0">
                <a:latin typeface="Helvetica Neue" panose="02000503000000020004" pitchFamily="2" charset="0"/>
              </a:rPr>
              <a:t>High School Diploma or Similar: </a:t>
            </a:r>
            <a:r>
              <a:rPr lang="en-GB" dirty="0">
                <a:effectLst/>
                <a:latin typeface="Helvetica Neue" panose="02000503000000020004" pitchFamily="2" charset="0"/>
              </a:rPr>
              <a:t>13127</a:t>
            </a:r>
          </a:p>
          <a:p>
            <a:pPr lvl="1"/>
            <a:endParaRPr lang="en-GB" dirty="0">
              <a:latin typeface="Helvetica Neue" panose="02000503000000020004" pitchFamily="2" charset="0"/>
            </a:endParaRP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Income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Up to 2600€: 7544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Between 2600€ and 3560€: 8091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More than 3650€: 8689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0AEF9-00F2-A8B5-1A6D-1C62A0ED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December 4,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96CE7-A7CF-654F-E459-900A347E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99E060-0ACC-44FB-A98E-BF086C81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Subgroups of Interest</a:t>
            </a:r>
          </a:p>
        </p:txBody>
      </p:sp>
    </p:spTree>
    <p:extLst>
      <p:ext uri="{BB962C8B-B14F-4D97-AF65-F5344CB8AC3E}">
        <p14:creationId xmlns:p14="http://schemas.microsoft.com/office/powerpoint/2010/main" val="426565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DB200-D493-16B9-E29A-FF37BC35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December 4,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CC5FE-D3D4-C6BB-A97D-585F3159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1F5EE1A3-E4A4-D2E9-5B74-56D7FF79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Subgroups Influence on Estimators</a:t>
            </a:r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8FD58C67-421D-0203-4822-72182FC97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03" b="17649"/>
          <a:stretch/>
        </p:blipFill>
        <p:spPr>
          <a:xfrm>
            <a:off x="528000" y="1618545"/>
            <a:ext cx="11016300" cy="4678608"/>
          </a:xfr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5526809-0CF9-003F-2EFD-B04E0D9C0204}"/>
              </a:ext>
            </a:extLst>
          </p:cNvPr>
          <p:cNvSpPr txBox="1"/>
          <p:nvPr/>
        </p:nvSpPr>
        <p:spPr>
          <a:xfrm>
            <a:off x="7048163" y="1998734"/>
            <a:ext cx="898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solidFill>
                  <a:schemeClr val="bg1"/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-0.259</a:t>
            </a:r>
          </a:p>
        </p:txBody>
      </p:sp>
    </p:spTree>
    <p:extLst>
      <p:ext uri="{BB962C8B-B14F-4D97-AF65-F5344CB8AC3E}">
        <p14:creationId xmlns:p14="http://schemas.microsoft.com/office/powerpoint/2010/main" val="261804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E1BD8-82F1-AC54-FAD1-60C10A44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December 4,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6619E-B611-4F4C-C429-31D180F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AB6FC2-B22C-EFDB-544A-1CCE5027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00423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7C3AA2-DDFD-5682-8AEC-6B03A8BC6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241"/>
            <a:ext cx="11125200" cy="4486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200" b="0" i="0" u="none" strike="noStrike" dirty="0">
                <a:effectLst/>
                <a:latin typeface="Arial" panose="020B0604020202020204" pitchFamily="34" charset="0"/>
              </a:rPr>
              <a:t>For </a:t>
            </a:r>
            <a:r>
              <a:rPr lang="en-GB" sz="3200" b="1" i="0" u="none" strike="noStrike" dirty="0">
                <a:effectLst/>
                <a:latin typeface="Arial" panose="020B0604020202020204" pitchFamily="34" charset="0"/>
              </a:rPr>
              <a:t>individuals</a:t>
            </a:r>
            <a:r>
              <a:rPr lang="en-GB" sz="3200" b="0" i="0" u="none" strike="noStrike" dirty="0">
                <a:effectLst/>
                <a:latin typeface="Arial" panose="020B0604020202020204" pitchFamily="34" charset="0"/>
              </a:rPr>
              <a:t>, we expect that the sentiment on </a:t>
            </a:r>
            <a:r>
              <a:rPr lang="en-GB" sz="3200" b="1" i="0" u="none" strike="noStrike" dirty="0">
                <a:effectLst/>
                <a:latin typeface="Arial" panose="020B0604020202020204" pitchFamily="34" charset="0"/>
              </a:rPr>
              <a:t>current events</a:t>
            </a:r>
            <a:r>
              <a:rPr lang="en-GB" sz="3200" b="0" i="0" u="none" strike="noStrike" dirty="0">
                <a:effectLst/>
                <a:latin typeface="Arial" panose="020B0604020202020204" pitchFamily="34" charset="0"/>
              </a:rPr>
              <a:t>, particularly those with implications on </a:t>
            </a:r>
            <a:r>
              <a:rPr lang="en-GB" sz="3200" b="1" i="0" u="none" strike="noStrike" dirty="0">
                <a:effectLst/>
                <a:latin typeface="Arial" panose="020B0604020202020204" pitchFamily="34" charset="0"/>
              </a:rPr>
              <a:t>macroeconomic indices,</a:t>
            </a:r>
            <a:r>
              <a:rPr lang="en-GB" sz="3200" b="0" i="0" u="none" strike="noStrike" dirty="0">
                <a:effectLst/>
                <a:latin typeface="Arial" panose="020B0604020202020204" pitchFamily="34" charset="0"/>
              </a:rPr>
              <a:t> as well as the grade of the individuals </a:t>
            </a:r>
            <a:r>
              <a:rPr lang="en-GB" sz="3200" b="1" i="0" u="none" strike="noStrike" dirty="0">
                <a:effectLst/>
                <a:latin typeface="Arial" panose="020B0604020202020204" pitchFamily="34" charset="0"/>
              </a:rPr>
              <a:t>information </a:t>
            </a:r>
            <a:r>
              <a:rPr lang="en-GB" sz="3200" b="0" i="0" u="none" strike="noStrike" dirty="0">
                <a:effectLst/>
                <a:latin typeface="Arial" panose="020B0604020202020204" pitchFamily="34" charset="0"/>
              </a:rPr>
              <a:t>to </a:t>
            </a:r>
            <a:r>
              <a:rPr lang="en-GB" sz="3200" b="1" i="0" u="none" strike="noStrike" dirty="0">
                <a:effectLst/>
                <a:latin typeface="Arial" panose="020B0604020202020204" pitchFamily="34" charset="0"/>
              </a:rPr>
              <a:t>influence </a:t>
            </a:r>
            <a:r>
              <a:rPr lang="en-GB" sz="3200" b="0" i="0" u="none" strike="noStrike" dirty="0">
                <a:effectLst/>
                <a:latin typeface="Arial" panose="020B0604020202020204" pitchFamily="34" charset="0"/>
              </a:rPr>
              <a:t>the </a:t>
            </a:r>
            <a:r>
              <a:rPr lang="en-GB" sz="3200" b="1" i="0" u="none" strike="noStrike" dirty="0">
                <a:effectLst/>
                <a:latin typeface="Arial" panose="020B0604020202020204" pitchFamily="34" charset="0"/>
              </a:rPr>
              <a:t>opinion</a:t>
            </a:r>
            <a:r>
              <a:rPr lang="en-GB" sz="3200" b="0" i="0" u="none" strike="noStrike" dirty="0">
                <a:effectLst/>
                <a:latin typeface="Arial" panose="020B0604020202020204" pitchFamily="34" charset="0"/>
              </a:rPr>
              <a:t> on </a:t>
            </a:r>
            <a:r>
              <a:rPr lang="en-GB" sz="3200" b="1" i="0" u="none" strike="noStrike" dirty="0">
                <a:effectLst/>
                <a:latin typeface="Arial" panose="020B0604020202020204" pitchFamily="34" charset="0"/>
              </a:rPr>
              <a:t>investments</a:t>
            </a:r>
            <a:r>
              <a:rPr lang="en-GB" sz="32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DE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6F105-D9B4-EC87-D3CC-697B732A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December 3,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0F05F-B21E-15B3-8172-2FE9783D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205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497"/>
    </mc:Choice>
    <mc:Fallback>
      <p:transition spd="slow" advTm="2649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6F7CD4-46EA-73D0-EE82-BA3D4079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DE" sz="3200" dirty="0"/>
              <a:t>Related Work</a:t>
            </a:r>
          </a:p>
          <a:p>
            <a:endParaRPr lang="en-DE" sz="3200" dirty="0"/>
          </a:p>
          <a:p>
            <a:r>
              <a:rPr lang="en-DE" sz="3200" dirty="0"/>
              <a:t>Methodology</a:t>
            </a:r>
          </a:p>
          <a:p>
            <a:endParaRPr lang="en-DE" sz="3200" dirty="0"/>
          </a:p>
          <a:p>
            <a:r>
              <a:rPr lang="en-DE" sz="3200" dirty="0"/>
              <a:t>Results</a:t>
            </a:r>
          </a:p>
          <a:p>
            <a:endParaRPr lang="en-DE" sz="3200" dirty="0"/>
          </a:p>
          <a:p>
            <a:r>
              <a:rPr lang="en-DE" sz="3200" dirty="0"/>
              <a:t>Discussion</a:t>
            </a:r>
          </a:p>
          <a:p>
            <a:pPr marL="0" indent="0">
              <a:buNone/>
            </a:pPr>
            <a:endParaRPr lang="en-DE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713B1-3286-D7E4-D325-FDEAF30A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December 3,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AF80B-84B7-A7FE-96C3-975C191B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AA9704-157D-F92A-C785-8962DA3F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4573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99"/>
    </mc:Choice>
    <mc:Fallback>
      <p:transition spd="slow" advTm="1329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842A1-4635-D905-A2CC-915676E6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December 3,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F1B00-2420-7811-96B8-F9C37713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8B27F3-B4BD-0E64-0A59-7524ECD7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3412493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25"/>
    </mc:Choice>
    <mc:Fallback>
      <p:transition spd="slow" advTm="68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A875E-75AC-BC85-9E13-642F0293C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CF0DB-6204-399A-0569-DB95D2F4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December 3,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D5C9-7228-CE1D-D542-E62A608B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9C0B138-9070-9EEB-1E0B-DFA99132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06178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88"/>
    </mc:Choice>
    <mc:Fallback>
      <p:transition spd="slow" advTm="58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0AE68B-3CE8-AB6D-2678-CA9E9A79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0" dirty="0"/>
              <a:t>Goal: Find relationships between observed and latent variables</a:t>
            </a:r>
          </a:p>
          <a:p>
            <a:endParaRPr lang="en-DE" dirty="0"/>
          </a:p>
          <a:p>
            <a:r>
              <a:rPr lang="en-GB" b="0" dirty="0"/>
              <a:t>S</a:t>
            </a:r>
            <a:r>
              <a:rPr lang="en-DE" b="0" dirty="0"/>
              <a:t>imultaniously estimate latent variables and causal relationships between them</a:t>
            </a:r>
          </a:p>
          <a:p>
            <a:endParaRPr lang="en-DE" dirty="0"/>
          </a:p>
          <a:p>
            <a:r>
              <a:rPr lang="en-DE" dirty="0"/>
              <a:t>Step 1: Define how latent variables depend on observed variables</a:t>
            </a:r>
          </a:p>
          <a:p>
            <a:r>
              <a:rPr lang="en-DE" dirty="0"/>
              <a:t>Step 2: Define causal relationships between latent variables</a:t>
            </a:r>
          </a:p>
          <a:p>
            <a:r>
              <a:rPr lang="en-DE" dirty="0"/>
              <a:t>Step 3: Define additional connection links between observed variables</a:t>
            </a:r>
          </a:p>
          <a:p>
            <a:endParaRPr lang="en-DE" dirty="0"/>
          </a:p>
          <a:p>
            <a:r>
              <a:rPr lang="en-DE" dirty="0"/>
              <a:t>Limitations: </a:t>
            </a:r>
            <a:r>
              <a:rPr lang="en-GB" dirty="0"/>
              <a:t>i</a:t>
            </a:r>
            <a:r>
              <a:rPr lang="en-DE" dirty="0"/>
              <a:t>n general used for linear dependencies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7F1E9-8FAE-DA15-5A98-FA4B4566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December 3,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3E383-51DD-F03D-5444-04294308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7C33B-5D57-AC9B-2DB8-D4CE32C5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Structural Equation Modelling - SEM</a:t>
            </a:r>
          </a:p>
        </p:txBody>
      </p:sp>
    </p:spTree>
    <p:extLst>
      <p:ext uri="{BB962C8B-B14F-4D97-AF65-F5344CB8AC3E}">
        <p14:creationId xmlns:p14="http://schemas.microsoft.com/office/powerpoint/2010/main" val="3094551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691"/>
    </mc:Choice>
    <mc:Fallback>
      <p:transition spd="slow" advTm="6469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38F5F57-4F30-7CA7-1442-F6D6ECA96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22993"/>
              </p:ext>
            </p:extLst>
          </p:nvPr>
        </p:nvGraphicFramePr>
        <p:xfrm>
          <a:off x="288000" y="1287780"/>
          <a:ext cx="5630200" cy="155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00">
                  <a:extLst>
                    <a:ext uri="{9D8B030D-6E8A-4147-A177-3AD203B41FA5}">
                      <a16:colId xmlns:a16="http://schemas.microsoft.com/office/drawing/2014/main" val="3988887945"/>
                    </a:ext>
                  </a:extLst>
                </a:gridCol>
                <a:gridCol w="4584700">
                  <a:extLst>
                    <a:ext uri="{9D8B030D-6E8A-4147-A177-3AD203B41FA5}">
                      <a16:colId xmlns:a16="http://schemas.microsoft.com/office/drawing/2014/main" val="3010422255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Information Awareness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277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DE" sz="1400" dirty="0"/>
                        <a:t>F5a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How often do you inform via public, private and alternative media channels?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727498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DE" sz="1400" dirty="0"/>
                        <a:t>F5b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Which channels are you using?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20128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en-GB" sz="1400" dirty="0"/>
                        <a:t>F5A10_1 –  A14_1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How much du you trust in different media?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3562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F01AE-70CF-CB6D-DE42-B617EC02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December 5,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66061-C98A-9395-F9B6-3DC83624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F9F2C1-E711-9CCA-BE2E-06E75CD3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Feature Selection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C3AE83C4-10C2-3A06-914B-CC969A6C52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83495"/>
              </p:ext>
            </p:extLst>
          </p:nvPr>
        </p:nvGraphicFramePr>
        <p:xfrm>
          <a:off x="287999" y="3018426"/>
          <a:ext cx="5630199" cy="12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8201">
                  <a:extLst>
                    <a:ext uri="{9D8B030D-6E8A-4147-A177-3AD203B41FA5}">
                      <a16:colId xmlns:a16="http://schemas.microsoft.com/office/drawing/2014/main" val="3988887945"/>
                    </a:ext>
                  </a:extLst>
                </a:gridCol>
                <a:gridCol w="4571998">
                  <a:extLst>
                    <a:ext uri="{9D8B030D-6E8A-4147-A177-3AD203B41FA5}">
                      <a16:colId xmlns:a16="http://schemas.microsoft.com/office/drawing/2014/main" val="3010422255"/>
                    </a:ext>
                  </a:extLst>
                </a:gridCol>
              </a:tblGrid>
              <a:tr h="309600">
                <a:tc>
                  <a:txBody>
                    <a:bodyPr/>
                    <a:lstStyle/>
                    <a:p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Investment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2770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r>
                        <a:rPr lang="en-GB" sz="1400" dirty="0"/>
                        <a:t>F71invest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Are you currently investing in the stock market?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685061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r>
                        <a:rPr lang="en-GB" sz="1400" dirty="0"/>
                        <a:t>F5A10_2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How much do you trust in the stock market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31823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r>
                        <a:rPr lang="en-DE" sz="1400" dirty="0"/>
                        <a:t>F3A21_1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It currently makes sense to invest in stocks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74440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89A64B9D-AA34-18C0-A218-839AECE2DB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155090"/>
              </p:ext>
            </p:extLst>
          </p:nvPr>
        </p:nvGraphicFramePr>
        <p:xfrm>
          <a:off x="287999" y="4476410"/>
          <a:ext cx="5630198" cy="12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0638">
                  <a:extLst>
                    <a:ext uri="{9D8B030D-6E8A-4147-A177-3AD203B41FA5}">
                      <a16:colId xmlns:a16="http://schemas.microsoft.com/office/drawing/2014/main" val="3988887945"/>
                    </a:ext>
                  </a:extLst>
                </a:gridCol>
                <a:gridCol w="4529560">
                  <a:extLst>
                    <a:ext uri="{9D8B030D-6E8A-4147-A177-3AD203B41FA5}">
                      <a16:colId xmlns:a16="http://schemas.microsoft.com/office/drawing/2014/main" val="3010422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Corona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2770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F3A15_1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Current corona regulations in Germany are going to far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68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F3A16_1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 mask obligation is currently necessary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31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F3A17_1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Corona infected people should still isolate for 5 days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74440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61960D24-CFEE-E6C3-C8C0-27F215CF93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91518"/>
              </p:ext>
            </p:extLst>
          </p:nvPr>
        </p:nvGraphicFramePr>
        <p:xfrm>
          <a:off x="6273802" y="1287780"/>
          <a:ext cx="5511798" cy="20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7098">
                  <a:extLst>
                    <a:ext uri="{9D8B030D-6E8A-4147-A177-3AD203B41FA5}">
                      <a16:colId xmlns:a16="http://schemas.microsoft.com/office/drawing/2014/main" val="3988887945"/>
                    </a:ext>
                  </a:extLst>
                </a:gridCol>
                <a:gridCol w="4584700">
                  <a:extLst>
                    <a:ext uri="{9D8B030D-6E8A-4147-A177-3AD203B41FA5}">
                      <a16:colId xmlns:a16="http://schemas.microsoft.com/office/drawing/2014/main" val="3010422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Ukraine War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2770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F2A6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I worry Germany will get involved in ukraine war deeper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68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F2A7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 worry about Ukrainian refugee’s situation in Germany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31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F2A14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I worry that russia will use atomic weapons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3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F3A14_1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Germany should support Ukraine military as long as war is going on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74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F3A22_1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Ukraine should admit lost of land to end war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31869"/>
                  </a:ext>
                </a:extLst>
              </a:tr>
            </a:tbl>
          </a:graphicData>
        </a:graphic>
      </p:graphicFrame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20EE65C-F329-0A1A-FE7D-CD2E58C9B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422902"/>
              </p:ext>
            </p:extLst>
          </p:nvPr>
        </p:nvGraphicFramePr>
        <p:xfrm>
          <a:off x="6273802" y="3459901"/>
          <a:ext cx="5511798" cy="12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7098">
                  <a:extLst>
                    <a:ext uri="{9D8B030D-6E8A-4147-A177-3AD203B41FA5}">
                      <a16:colId xmlns:a16="http://schemas.microsoft.com/office/drawing/2014/main" val="3988887945"/>
                    </a:ext>
                  </a:extLst>
                </a:gridCol>
                <a:gridCol w="4584700">
                  <a:extLst>
                    <a:ext uri="{9D8B030D-6E8A-4147-A177-3AD203B41FA5}">
                      <a16:colId xmlns:a16="http://schemas.microsoft.com/office/drawing/2014/main" val="3010422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Energy Crisis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2770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F1A13_1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The energy crisis is worsen my situation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68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F1A14_1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 can handle the energy crisis better than past crises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31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F3A20_1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I lower energy consumption due to financial reasons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7444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53C63225-5978-1A1E-9A50-88B3615F92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304314"/>
              </p:ext>
            </p:extLst>
          </p:nvPr>
        </p:nvGraphicFramePr>
        <p:xfrm>
          <a:off x="7988302" y="4801011"/>
          <a:ext cx="2082798" cy="1528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82798">
                  <a:extLst>
                    <a:ext uri="{9D8B030D-6E8A-4147-A177-3AD203B41FA5}">
                      <a16:colId xmlns:a16="http://schemas.microsoft.com/office/drawing/2014/main" val="3988887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dirty="0">
                          <a:solidFill>
                            <a:schemeClr val="tx1"/>
                          </a:solidFill>
                        </a:rPr>
                        <a:t>Eonomoic Indizes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2770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Inflation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68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/>
                        <a:t>Interest Rate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31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74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3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MSCI 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2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16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682"/>
    </mc:Choice>
    <mc:Fallback>
      <p:transition spd="slow" advTm="12968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3B91CB-0FB6-B720-26EB-BB72921F5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Calculate internal consistency of intended latend variables</a:t>
            </a:r>
          </a:p>
          <a:p>
            <a:pPr lvl="1"/>
            <a:r>
              <a:rPr lang="en-DE" dirty="0"/>
              <a:t>Not content wise, but based on covariance</a:t>
            </a:r>
          </a:p>
          <a:p>
            <a:endParaRPr lang="en-DE" dirty="0"/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Commonly used interpretation:</a:t>
            </a:r>
          </a:p>
          <a:p>
            <a:pPr lvl="2"/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1B78B-9ABC-3E83-F889-C05323A2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December 5,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0E348-AF47-3CCD-4F25-041FFDBA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8D89E7-05EE-6D40-EBCB-37F485DB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Cronbach Alpha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D4293-EEE8-C4AB-5C44-568786EF3282}"/>
                  </a:ext>
                </a:extLst>
              </p:cNvPr>
              <p:cNvSpPr txBox="1"/>
              <p:nvPr/>
            </p:nvSpPr>
            <p:spPr>
              <a:xfrm>
                <a:off x="1143165" y="2579729"/>
                <a:ext cx="3964287" cy="849271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̅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acc>
                            <m:accPr>
                              <m:chr m:val="̅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D4293-EEE8-C4AB-5C44-568786EF3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65" y="2579729"/>
                <a:ext cx="3964287" cy="849271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B5176A-986D-2924-79C3-F9ED5A492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99440"/>
              </p:ext>
            </p:extLst>
          </p:nvPr>
        </p:nvGraphicFramePr>
        <p:xfrm>
          <a:off x="1143163" y="4028642"/>
          <a:ext cx="3421025" cy="22179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36231">
                  <a:extLst>
                    <a:ext uri="{9D8B030D-6E8A-4147-A177-3AD203B41FA5}">
                      <a16:colId xmlns:a16="http://schemas.microsoft.com/office/drawing/2014/main" val="96479914"/>
                    </a:ext>
                  </a:extLst>
                </a:gridCol>
                <a:gridCol w="1984794">
                  <a:extLst>
                    <a:ext uri="{9D8B030D-6E8A-4147-A177-3AD203B41FA5}">
                      <a16:colId xmlns:a16="http://schemas.microsoft.com/office/drawing/2014/main" val="32151576"/>
                    </a:ext>
                  </a:extLst>
                </a:gridCol>
              </a:tblGrid>
              <a:tr h="369863">
                <a:tc>
                  <a:txBody>
                    <a:bodyPr/>
                    <a:lstStyle/>
                    <a:p>
                      <a:pPr algn="l" fontAlgn="t"/>
                      <a:r>
                        <a:rPr lang="en-DE" b="0" dirty="0">
                          <a:effectLst/>
                        </a:rPr>
                        <a:t>&gt; 0,9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0" dirty="0">
                          <a:effectLst/>
                        </a:rPr>
                        <a:t>Excellent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42631"/>
                  </a:ext>
                </a:extLst>
              </a:tr>
              <a:tr h="369863">
                <a:tc>
                  <a:txBody>
                    <a:bodyPr/>
                    <a:lstStyle/>
                    <a:p>
                      <a:pPr algn="l" fontAlgn="t"/>
                      <a:r>
                        <a:rPr lang="en-DE" b="0" dirty="0">
                          <a:effectLst/>
                        </a:rPr>
                        <a:t>&gt; 0,8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0" dirty="0">
                          <a:effectLst/>
                        </a:rPr>
                        <a:t>Good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527533"/>
                  </a:ext>
                </a:extLst>
              </a:tr>
              <a:tr h="369863">
                <a:tc>
                  <a:txBody>
                    <a:bodyPr/>
                    <a:lstStyle/>
                    <a:p>
                      <a:pPr algn="l" fontAlgn="t"/>
                      <a:r>
                        <a:rPr lang="en-DE" b="0" dirty="0">
                          <a:effectLst/>
                        </a:rPr>
                        <a:t>&gt; 0,7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0" dirty="0">
                          <a:effectLst/>
                        </a:rPr>
                        <a:t>Acceptable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00671"/>
                  </a:ext>
                </a:extLst>
              </a:tr>
              <a:tr h="368474">
                <a:tc>
                  <a:txBody>
                    <a:bodyPr/>
                    <a:lstStyle/>
                    <a:p>
                      <a:pPr algn="l" fontAlgn="t"/>
                      <a:r>
                        <a:rPr lang="en-DE" b="0" dirty="0">
                          <a:effectLst/>
                        </a:rPr>
                        <a:t>&gt; 0,6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0" dirty="0">
                          <a:effectLst/>
                        </a:rPr>
                        <a:t>Questionable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200948"/>
                  </a:ext>
                </a:extLst>
              </a:tr>
              <a:tr h="368474">
                <a:tc>
                  <a:txBody>
                    <a:bodyPr/>
                    <a:lstStyle/>
                    <a:p>
                      <a:pPr algn="l" fontAlgn="t"/>
                      <a:r>
                        <a:rPr lang="en-DE" b="0" dirty="0">
                          <a:effectLst/>
                        </a:rPr>
                        <a:t>&gt; 0,5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0" dirty="0">
                          <a:effectLst/>
                        </a:rPr>
                        <a:t>Bad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62110"/>
                  </a:ext>
                </a:extLst>
              </a:tr>
              <a:tr h="285647">
                <a:tc>
                  <a:txBody>
                    <a:bodyPr/>
                    <a:lstStyle/>
                    <a:p>
                      <a:pPr algn="l" fontAlgn="t"/>
                      <a:r>
                        <a:rPr lang="en-DE" b="0" dirty="0">
                          <a:effectLst/>
                        </a:rPr>
                        <a:t>&lt; 0,5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0" dirty="0">
                          <a:effectLst/>
                        </a:rPr>
                        <a:t>Inacceptable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92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83A1AF-2267-4587-8338-A3C6300C8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76841"/>
              </p:ext>
            </p:extLst>
          </p:nvPr>
        </p:nvGraphicFramePr>
        <p:xfrm>
          <a:off x="6984837" y="3758480"/>
          <a:ext cx="4064000" cy="2399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21444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b="0" dirty="0">
                          <a:effectLst/>
                        </a:rPr>
                        <a:t>Economic Indices</a:t>
                      </a: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143448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endParaRPr lang="en-GB" b="0" dirty="0">
                        <a:effectLst/>
                      </a:endParaRP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19071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4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effectLst/>
                        </a:rPr>
                        <a:t>Information Awareness, Ukraine War Sentiment, Energy Crisis Sentiment, Investment Behaviour</a:t>
                      </a: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35997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endParaRPr lang="en-GB" b="0" dirty="0">
                        <a:effectLst/>
                      </a:endParaRP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1345682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47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effectLst/>
                        </a:rPr>
                        <a:t>Corona Sentiment</a:t>
                      </a: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3495303643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909CF7-D531-A036-5929-AA5B2427DB15}"/>
              </a:ext>
            </a:extLst>
          </p:cNvPr>
          <p:cNvCxnSpPr/>
          <p:nvPr/>
        </p:nvCxnSpPr>
        <p:spPr>
          <a:xfrm flipH="1">
            <a:off x="4564188" y="3945391"/>
            <a:ext cx="2420649" cy="25407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66BB2E-5D64-EDB8-02D7-D5FA939F34B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564188" y="4620360"/>
            <a:ext cx="2420649" cy="33801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EDEA92-E634-9B6D-EEE6-83624B9B883E}"/>
              </a:ext>
            </a:extLst>
          </p:cNvPr>
          <p:cNvCxnSpPr>
            <a:cxnSpLocks/>
          </p:cNvCxnSpPr>
          <p:nvPr/>
        </p:nvCxnSpPr>
        <p:spPr>
          <a:xfrm flipH="1" flipV="1">
            <a:off x="4564188" y="4919282"/>
            <a:ext cx="2420649" cy="109658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01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82"/>
    </mc:Choice>
    <mc:Fallback>
      <p:transition spd="slow" advTm="79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9BC2B4-91C7-CA61-0F4D-2003BE13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36A6A-BA78-4180-E353-1CE6A2D3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December 3,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9DA95-D293-FFE8-5297-9B01B62C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58428E-06D3-C538-19F6-7AB6F0DF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Explorative Factor Analyse (EFA)</a:t>
            </a:r>
          </a:p>
        </p:txBody>
      </p:sp>
    </p:spTree>
    <p:extLst>
      <p:ext uri="{BB962C8B-B14F-4D97-AF65-F5344CB8AC3E}">
        <p14:creationId xmlns:p14="http://schemas.microsoft.com/office/powerpoint/2010/main" val="3649017613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9943</TotalTime>
  <Words>819</Words>
  <Application>Microsoft Macintosh PowerPoint</Application>
  <PresentationFormat>Widescreen</PresentationFormat>
  <Paragraphs>243</Paragraphs>
  <Slides>18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-webkit-standard</vt:lpstr>
      <vt:lpstr>Arial</vt:lpstr>
      <vt:lpstr>Calibri</vt:lpstr>
      <vt:lpstr>Calibri Light</vt:lpstr>
      <vt:lpstr>Cambria Math</vt:lpstr>
      <vt:lpstr>Helvetica Neue</vt:lpstr>
      <vt:lpstr>Noto Sans Light</vt:lpstr>
      <vt:lpstr>Folienmaster_Punkte</vt:lpstr>
      <vt:lpstr>Custom Design</vt:lpstr>
      <vt:lpstr>PowerPoint Presentation</vt:lpstr>
      <vt:lpstr>PowerPoint Presentation</vt:lpstr>
      <vt:lpstr>Overview</vt:lpstr>
      <vt:lpstr>Related Work</vt:lpstr>
      <vt:lpstr>Methodology</vt:lpstr>
      <vt:lpstr>Structural Equation Modelling - SEM</vt:lpstr>
      <vt:lpstr>Feature Selection</vt:lpstr>
      <vt:lpstr>Cronbach Alpha</vt:lpstr>
      <vt:lpstr>Explorative Factor Analyse (EFA)</vt:lpstr>
      <vt:lpstr>Final Feature Selection</vt:lpstr>
      <vt:lpstr>Connection Links Observed Variables</vt:lpstr>
      <vt:lpstr>PowerPoint Presentation</vt:lpstr>
      <vt:lpstr>Results</vt:lpstr>
      <vt:lpstr>SEM - Stuctural Equation Model</vt:lpstr>
      <vt:lpstr>                                            </vt:lpstr>
      <vt:lpstr>Subgroups of Interest</vt:lpstr>
      <vt:lpstr>Subgroups Influence on Estimators</vt:lpstr>
      <vt:lpstr>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Sentiment in Times of Crisis</dc:title>
  <dc:subject/>
  <dc:creator>Franzi</dc:creator>
  <cp:keywords/>
  <dc:description/>
  <cp:lastModifiedBy>Ina Gege</cp:lastModifiedBy>
  <cp:revision>100</cp:revision>
  <dcterms:created xsi:type="dcterms:W3CDTF">2017-12-07T14:50:50Z</dcterms:created>
  <dcterms:modified xsi:type="dcterms:W3CDTF">2024-12-05T13:42:51Z</dcterms:modified>
  <cp:category/>
</cp:coreProperties>
</file>