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1" r:id="rId1"/>
    <p:sldMasterId id="2147483729" r:id="rId2"/>
  </p:sldMasterIdLst>
  <p:notesMasterIdLst>
    <p:notesMasterId r:id="rId12"/>
  </p:notesMasterIdLst>
  <p:handoutMasterIdLst>
    <p:handoutMasterId r:id="rId13"/>
  </p:handoutMasterIdLst>
  <p:sldIdLst>
    <p:sldId id="270" r:id="rId3"/>
    <p:sldId id="277" r:id="rId4"/>
    <p:sldId id="272" r:id="rId5"/>
    <p:sldId id="278" r:id="rId6"/>
    <p:sldId id="283" r:id="rId7"/>
    <p:sldId id="275" r:id="rId8"/>
    <p:sldId id="279" r:id="rId9"/>
    <p:sldId id="284" r:id="rId10"/>
    <p:sldId id="274" r:id="rId11"/>
  </p:sldIdLst>
  <p:sldSz cx="12192000" cy="6858000"/>
  <p:notesSz cx="6858000" cy="9144000"/>
  <p:defaultTextStyle>
    <a:defPPr>
      <a:defRPr lang="en-US"/>
    </a:defPPr>
    <a:lvl1pPr marL="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9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1" autoAdjust="0"/>
    <p:restoredTop sz="96370" autoAdjust="0"/>
  </p:normalViewPr>
  <p:slideViewPr>
    <p:cSldViewPr snapToGrid="0">
      <p:cViewPr varScale="1">
        <p:scale>
          <a:sx n="100" d="100"/>
          <a:sy n="100" d="100"/>
        </p:scale>
        <p:origin x="160" y="1344"/>
      </p:cViewPr>
      <p:guideLst>
        <p:guide orient="horz" pos="2159"/>
        <p:guide pos="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1200D94-EDF5-FCB0-1DB8-12F4C9BF217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75BCEB-1CA9-26DC-ED22-F6F99A717E5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0D068-6F27-D349-80D7-E60760474A05}" type="datetimeFigureOut">
              <a:rPr lang="en-DE" smtClean="0"/>
              <a:t>16.10.24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862298-2664-A5FC-1F99-A800DF9EC7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0F26D8-4C6B-E673-2D40-5CF01DC4E5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0B352-AC4C-994C-99D6-EAB22D6C711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605592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F02CA-77CB-4E54-B712-21E588799EE8}" type="datetimeFigureOut">
              <a:rPr lang="de-DE" smtClean="0"/>
              <a:t>16.10.24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F729A-0AF0-4995-B32B-9504BC6896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0794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4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08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12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16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20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24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28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32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56308" y="3618384"/>
            <a:ext cx="11904459" cy="2707437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slide master</a:t>
            </a:r>
          </a:p>
        </p:txBody>
      </p:sp>
      <p:sp>
        <p:nvSpPr>
          <p:cNvPr id="8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87258" y="1927266"/>
            <a:ext cx="11366076" cy="38003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3400" b="1"/>
            </a:lvl1pPr>
            <a:lvl2pPr marL="473979" indent="0">
              <a:buFont typeface="Arial" panose="020B0604020202020204" pitchFamily="34" charset="0"/>
              <a:buNone/>
              <a:defRPr sz="3466" b="1"/>
            </a:lvl2pPr>
            <a:lvl3pPr marL="956422" indent="0">
              <a:buFont typeface="Arial" panose="020B0604020202020204" pitchFamily="34" charset="0"/>
              <a:buNone/>
              <a:defRPr sz="3466" b="1"/>
            </a:lvl3pPr>
            <a:lvl4pPr marL="1430402" indent="0">
              <a:buFont typeface="Arial" panose="020B0604020202020204" pitchFamily="34" charset="0"/>
              <a:buNone/>
              <a:defRPr sz="3466" b="1"/>
            </a:lvl4pPr>
            <a:lvl5pPr marL="1912845" indent="0">
              <a:buFont typeface="Arial" panose="020B0604020202020204" pitchFamily="34" charset="0"/>
              <a:buNone/>
              <a:defRPr sz="3466" b="1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</a:p>
        </p:txBody>
      </p:sp>
      <p:sp>
        <p:nvSpPr>
          <p:cNvPr id="9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507567" y="2639093"/>
            <a:ext cx="11354233" cy="67966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399" b="1" i="0" baseline="0"/>
            </a:lvl1pPr>
            <a:lvl2pPr marL="473979" indent="0">
              <a:buFont typeface="Arial" panose="020B0604020202020204" pitchFamily="34" charset="0"/>
              <a:buNone/>
              <a:defRPr sz="2399" b="1" i="0"/>
            </a:lvl2pPr>
            <a:lvl3pPr marL="956422" indent="0">
              <a:buFont typeface="Arial" panose="020B0604020202020204" pitchFamily="34" charset="0"/>
              <a:buNone/>
              <a:defRPr sz="2399" b="1" i="0"/>
            </a:lvl3pPr>
            <a:lvl4pPr marL="1430402" indent="0">
              <a:buFont typeface="Arial" panose="020B0604020202020204" pitchFamily="34" charset="0"/>
              <a:buNone/>
              <a:defRPr sz="2399" b="1" i="0"/>
            </a:lvl4pPr>
            <a:lvl5pPr marL="1912845" indent="0">
              <a:buFont typeface="Arial" panose="020B0604020202020204" pitchFamily="34" charset="0"/>
              <a:buNone/>
              <a:defRPr sz="2399" b="1" i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(</a:t>
            </a:r>
            <a:r>
              <a:rPr lang="en-US" dirty="0"/>
              <a:t>Also possible in two columns</a:t>
            </a:r>
            <a:r>
              <a:rPr lang="de-DE" dirty="0"/>
              <a:t>)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5467" y="6525687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1100" noProof="0" dirty="0"/>
              <a:t>KIT – The Research University in the Helmholtz Association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57834" y="6432821"/>
            <a:ext cx="2302933" cy="32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2133" b="1" dirty="0">
                <a:solidFill>
                  <a:schemeClr val="tx1"/>
                </a:solidFill>
              </a:rPr>
              <a:t>www.kit.edu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170E65B-29E8-4B34-8C2D-4A01E1FD96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0" y="479852"/>
            <a:ext cx="2162067" cy="100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299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324FF91D-7296-4205-8BDB-A92220A41345}" type="datetime4">
              <a:rPr lang="en-US" smtClean="0"/>
              <a:t>October 16, 2024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2" name="Rechteck 1"/>
          <p:cNvSpPr/>
          <p:nvPr userDrawn="1"/>
        </p:nvSpPr>
        <p:spPr>
          <a:xfrm>
            <a:off x="0" y="6201408"/>
            <a:ext cx="12192000" cy="24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199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79"/>
            <a:ext cx="12192000" cy="4558317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en-US" dirty="0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2468950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platzhalter 6">
            <a:extLst>
              <a:ext uri="{FF2B5EF4-FFF2-40B4-BE49-F238E27FC236}">
                <a16:creationId xmlns:a16="http://schemas.microsoft.com/office/drawing/2014/main" id="{C4C0195D-65D3-B64E-9505-9813519B34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90" r="1557" b="18261"/>
          <a:stretch/>
        </p:blipFill>
        <p:spPr>
          <a:xfrm>
            <a:off x="1" y="1771495"/>
            <a:ext cx="12191999" cy="455831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0A5B49F6-B86F-4AD3-8EB4-0DC3B07A0E87}" type="datetime4">
              <a:rPr lang="en-US" smtClean="0"/>
              <a:t>October 16, 2024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8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53AD220D-9F11-4B7D-8A9D-9C2F5BED8E3F}" type="datetime4">
              <a:rPr lang="en-US" smtClean="0"/>
              <a:t>October 16, 2024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2740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84502107-A1C5-4378-9800-447D95495502}" type="datetime4">
              <a:rPr lang="en-US" smtClean="0"/>
              <a:t>October 16, 2024</a:t>
            </a:fld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8371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48853" y="1583511"/>
            <a:ext cx="6509747" cy="4277541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 marL="1435016" indent="0">
              <a:buNone/>
              <a:defRPr sz="15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3402" y="1583512"/>
            <a:ext cx="4238625" cy="4277541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  <a:lvl2pPr marL="457173" indent="0">
              <a:buNone/>
              <a:defRPr sz="1400"/>
            </a:lvl2pPr>
            <a:lvl3pPr marL="914347" indent="0">
              <a:buNone/>
              <a:defRPr sz="1200"/>
            </a:lvl3pPr>
            <a:lvl4pPr marL="1371519" indent="0">
              <a:buNone/>
              <a:defRPr sz="1000"/>
            </a:lvl4pPr>
            <a:lvl5pPr marL="1828693" indent="0">
              <a:buNone/>
              <a:defRPr sz="1000"/>
            </a:lvl5pPr>
            <a:lvl6pPr marL="2285866" indent="0">
              <a:buNone/>
              <a:defRPr sz="1000"/>
            </a:lvl6pPr>
            <a:lvl7pPr marL="2743040" indent="0">
              <a:buNone/>
              <a:defRPr sz="1000"/>
            </a:lvl7pPr>
            <a:lvl8pPr marL="3200213" indent="0">
              <a:buNone/>
              <a:defRPr sz="1000"/>
            </a:lvl8pPr>
            <a:lvl9pPr marL="3657387" indent="0">
              <a:buNone/>
              <a:defRPr sz="1000"/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4FAC4E8C-1250-48A6-B04C-BC56622F1CB3}" type="datetime4">
              <a:rPr lang="en-US" smtClean="0"/>
              <a:t>October 16, 2024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F47D9EC-E3C8-4173-84B3-DB5A91069C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089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58554" y="624691"/>
            <a:ext cx="7295047" cy="41492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3" indent="0">
              <a:buNone/>
              <a:defRPr sz="2800"/>
            </a:lvl2pPr>
            <a:lvl3pPr marL="914347" indent="0">
              <a:buNone/>
              <a:defRPr sz="2399"/>
            </a:lvl3pPr>
            <a:lvl4pPr marL="1371519" indent="0">
              <a:buNone/>
              <a:defRPr sz="1999"/>
            </a:lvl4pPr>
            <a:lvl5pPr marL="1828693" indent="0">
              <a:buNone/>
              <a:defRPr sz="1999"/>
            </a:lvl5pPr>
            <a:lvl6pPr marL="2285866" indent="0">
              <a:buNone/>
              <a:defRPr sz="1999"/>
            </a:lvl6pPr>
            <a:lvl7pPr marL="2743040" indent="0">
              <a:buNone/>
              <a:defRPr sz="1999"/>
            </a:lvl7pPr>
            <a:lvl8pPr marL="3200213" indent="0">
              <a:buNone/>
              <a:defRPr sz="1999"/>
            </a:lvl8pPr>
            <a:lvl9pPr marL="3657387" indent="0">
              <a:buNone/>
              <a:defRPr sz="1999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992D16ED-EDD1-4A5D-BA1C-CC77859519F8}" type="datetime4">
              <a:rPr lang="en-US" smtClean="0"/>
              <a:t>October 16, 2024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4D6481-F98B-45EE-B6D0-BF8C42A11F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58553" y="4836496"/>
            <a:ext cx="7291569" cy="56677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5119134-5DDA-43C1-B0D4-2BD9056B0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62030" y="5463729"/>
            <a:ext cx="7291569" cy="76958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173" indent="0">
              <a:buNone/>
              <a:defRPr sz="1400"/>
            </a:lvl2pPr>
            <a:lvl3pPr marL="914347" indent="0">
              <a:buNone/>
              <a:defRPr sz="1200"/>
            </a:lvl3pPr>
            <a:lvl4pPr marL="1371519" indent="0">
              <a:buNone/>
              <a:defRPr sz="1000"/>
            </a:lvl4pPr>
            <a:lvl5pPr marL="1828693" indent="0">
              <a:buNone/>
              <a:defRPr sz="1000"/>
            </a:lvl5pPr>
            <a:lvl6pPr marL="2285866" indent="0">
              <a:buNone/>
              <a:defRPr sz="1000"/>
            </a:lvl6pPr>
            <a:lvl7pPr marL="2743040" indent="0">
              <a:buNone/>
              <a:defRPr sz="1000"/>
            </a:lvl7pPr>
            <a:lvl8pPr marL="3200213" indent="0">
              <a:buNone/>
              <a:defRPr sz="1000"/>
            </a:lvl8pPr>
            <a:lvl9pPr marL="3657387" indent="0">
              <a:buNone/>
              <a:defRPr sz="1000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2856760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533400" y="1423972"/>
            <a:ext cx="11125200" cy="468210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875D5D3D-2EDA-453D-A98B-ACA198EE4F58}" type="datetime4">
              <a:rPr lang="en-US" smtClean="0"/>
              <a:t>October 16, 2024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0AF9471-6F4B-417A-9B82-1D3AC42AE9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3673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27183" y="365124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535920" y="365124"/>
            <a:ext cx="8300763" cy="581183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5B47A60A-81C1-450A-8258-62C9DE38B110}" type="datetime4">
              <a:rPr lang="en-US" smtClean="0"/>
              <a:t>October 16, 2024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217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7893C-FC1C-A863-616C-AF6742264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4864E6-00DB-4037-0AAE-9441E3F19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29761-4C69-168B-6E0E-E083737BD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5403-7539-7340-930C-E486D0D5DF08}" type="datetimeFigureOut">
              <a:rPr lang="en-DE" smtClean="0"/>
              <a:t>16.10.24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1A3A7-D83C-23BC-F7ED-684C32D8A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27D80-EF2A-D0CD-123D-348130A03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D1F73-F462-6546-AD8F-051491FC245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230837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5982-DF71-F365-9405-84F3C7273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6D2DB-6FE1-AEC0-A992-A0D1F2E96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4244D-7ED8-1EA2-42BA-F35899C04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5403-7539-7340-930C-E486D0D5DF08}" type="datetimeFigureOut">
              <a:rPr lang="en-DE" smtClean="0"/>
              <a:t>16.10.24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20430-62E9-56C4-3028-0C7183AC6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01499-C002-C99A-849C-29C2146CB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D1F73-F462-6546-AD8F-051491FC245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50687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dplatzhalter 3">
            <a:extLst>
              <a:ext uri="{FF2B5EF4-FFF2-40B4-BE49-F238E27FC236}">
                <a16:creationId xmlns:a16="http://schemas.microsoft.com/office/drawing/2014/main" id="{EBDFCD1D-3B9E-AD48-9904-77642DDBEA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16" b="31616"/>
          <a:stretch/>
        </p:blipFill>
        <p:spPr>
          <a:xfrm>
            <a:off x="156308" y="3625451"/>
            <a:ext cx="11904459" cy="2707437"/>
          </a:xfrm>
          <a:prstGeom prst="round2DiagRect">
            <a:avLst>
              <a:gd name="adj1" fmla="val 0"/>
              <a:gd name="adj2" fmla="val 8317"/>
            </a:avLst>
          </a:prstGeom>
        </p:spPr>
      </p:pic>
      <p:sp>
        <p:nvSpPr>
          <p:cNvPr id="8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87258" y="1927266"/>
            <a:ext cx="11366076" cy="38003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3400" b="1"/>
            </a:lvl1pPr>
            <a:lvl2pPr marL="473979" indent="0">
              <a:buFont typeface="Arial" panose="020B0604020202020204" pitchFamily="34" charset="0"/>
              <a:buNone/>
              <a:defRPr sz="3466" b="1"/>
            </a:lvl2pPr>
            <a:lvl3pPr marL="956422" indent="0">
              <a:buFont typeface="Arial" panose="020B0604020202020204" pitchFamily="34" charset="0"/>
              <a:buNone/>
              <a:defRPr sz="3466" b="1"/>
            </a:lvl3pPr>
            <a:lvl4pPr marL="1430402" indent="0">
              <a:buFont typeface="Arial" panose="020B0604020202020204" pitchFamily="34" charset="0"/>
              <a:buNone/>
              <a:defRPr sz="3466" b="1"/>
            </a:lvl4pPr>
            <a:lvl5pPr marL="1912845" indent="0">
              <a:buFont typeface="Arial" panose="020B0604020202020204" pitchFamily="34" charset="0"/>
              <a:buNone/>
              <a:defRPr sz="3466" b="1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</a:p>
        </p:txBody>
      </p:sp>
      <p:sp>
        <p:nvSpPr>
          <p:cNvPr id="9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507567" y="2639093"/>
            <a:ext cx="11354233" cy="67966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399" b="1" i="0" baseline="0"/>
            </a:lvl1pPr>
            <a:lvl2pPr marL="473979" indent="0">
              <a:buFont typeface="Arial" panose="020B0604020202020204" pitchFamily="34" charset="0"/>
              <a:buNone/>
              <a:defRPr sz="2399" b="1" i="0"/>
            </a:lvl2pPr>
            <a:lvl3pPr marL="956422" indent="0">
              <a:buFont typeface="Arial" panose="020B0604020202020204" pitchFamily="34" charset="0"/>
              <a:buNone/>
              <a:defRPr sz="2399" b="1" i="0"/>
            </a:lvl3pPr>
            <a:lvl4pPr marL="1430402" indent="0">
              <a:buFont typeface="Arial" panose="020B0604020202020204" pitchFamily="34" charset="0"/>
              <a:buNone/>
              <a:defRPr sz="2399" b="1" i="0"/>
            </a:lvl4pPr>
            <a:lvl5pPr marL="1912845" indent="0">
              <a:buFont typeface="Arial" panose="020B0604020202020204" pitchFamily="34" charset="0"/>
              <a:buNone/>
              <a:defRPr sz="2399" b="1" i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(</a:t>
            </a:r>
            <a:r>
              <a:rPr lang="en-US" dirty="0"/>
              <a:t>Also possible in two columns</a:t>
            </a:r>
            <a:r>
              <a:rPr lang="de-DE" dirty="0"/>
              <a:t>)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5467" y="6525687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1100" noProof="0" dirty="0"/>
              <a:t>KIT – The Research University in the Helmholtz Association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57834" y="6432821"/>
            <a:ext cx="2302933" cy="32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2133" b="1" dirty="0">
                <a:solidFill>
                  <a:schemeClr val="tx1"/>
                </a:solidFill>
              </a:rPr>
              <a:t>www.kit.edu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170E65B-29E8-4B34-8C2D-4A01E1FD96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0" y="479852"/>
            <a:ext cx="2162067" cy="100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8243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A3E9F-00E9-394D-F31F-D9C49DE38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4BC3A-FC79-6B74-06B3-C8E757BE6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6AD04-E3E4-BBD0-468C-CA842C97C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5403-7539-7340-930C-E486D0D5DF08}" type="datetimeFigureOut">
              <a:rPr lang="en-DE" smtClean="0"/>
              <a:t>16.10.24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3EDB6-B263-25D8-32F4-D46D98F0E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41F58-9809-C9AC-19C6-5B9032B59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D1F73-F462-6546-AD8F-051491FC245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880877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322B4-8E38-BB2E-70CD-1B93E71BF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010AA-6243-BA27-132F-F1D2CFB1C0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055691-A912-8DE8-B1A7-DF7CC0B8B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C042A0-4A0B-6E4B-FCF9-7FF6357FF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5403-7539-7340-930C-E486D0D5DF08}" type="datetimeFigureOut">
              <a:rPr lang="en-DE" smtClean="0"/>
              <a:t>16.10.24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829CB-A8FB-357F-74BD-045C59ADE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8F9C1-628C-BA14-F85C-EE710BA95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D1F73-F462-6546-AD8F-051491FC245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446460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EF658-1053-6D5C-2365-D532D762E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FF080-31AF-025E-A19B-C780C14FD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22085-A83B-46B2-ED49-AB221E9F4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EB49CC-3E0E-D2B0-4046-4D97CB98BA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A41227-FB1E-F1A1-9A8F-96366103FF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58462A-1E2F-298C-753B-FD0162D5A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5403-7539-7340-930C-E486D0D5DF08}" type="datetimeFigureOut">
              <a:rPr lang="en-DE" smtClean="0"/>
              <a:t>16.10.24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6C5464-B73C-BE3F-8B67-4904A5259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1A9B8C-51F5-E6BF-9AFC-5D3A7566F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D1F73-F462-6546-AD8F-051491FC245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699523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EFA32-798C-0993-8151-B90968B71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FC1801-445D-CFA7-4C5A-62DF81802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5403-7539-7340-930C-E486D0D5DF08}" type="datetimeFigureOut">
              <a:rPr lang="en-DE" smtClean="0"/>
              <a:t>16.10.24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AF7448-F5FE-3784-A2B1-648C5AA3A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41049-D0CF-2A52-1C70-02C4254A2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D1F73-F462-6546-AD8F-051491FC245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771177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1E9CB0-2952-D80E-C57B-BE85C64D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5403-7539-7340-930C-E486D0D5DF08}" type="datetimeFigureOut">
              <a:rPr lang="en-DE" smtClean="0"/>
              <a:t>16.10.24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7BAD8D-E306-C1E3-0D38-CFFF5CCB3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A923BE-9B70-FD09-65E3-EEE9348F4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D1F73-F462-6546-AD8F-051491FC245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738714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F5B74-FC6F-F37B-ACB6-2A75FF18E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90395-C2A4-A191-B721-03521298D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BCA81B-1FED-DAE8-3A45-A8106396E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0DA711-EBB3-76A0-05B6-1A3863500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5403-7539-7340-930C-E486D0D5DF08}" type="datetimeFigureOut">
              <a:rPr lang="en-DE" smtClean="0"/>
              <a:t>16.10.24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F145AE-50E7-994A-F40C-979734CA4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DC0932-9FF6-24E7-3861-DCCD39929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D1F73-F462-6546-AD8F-051491FC245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352875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4E051-A968-A446-46F5-F6B00F953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35FF04-77C7-F7E9-9F90-0ADF29844C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6FA38A-9C83-AB72-BAB9-EC7C086CB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1832F-A57D-229A-9EE3-6825C212B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5403-7539-7340-930C-E486D0D5DF08}" type="datetimeFigureOut">
              <a:rPr lang="en-DE" smtClean="0"/>
              <a:t>16.10.24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BA583-700E-D9A1-FF2A-6C5C67D8C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16ABC-B22E-1B17-5B95-63F100FB1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D1F73-F462-6546-AD8F-051491FC245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431200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FE304-0B2A-3E51-6417-A25D9F71A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C76D97-5DA1-999A-05A4-7D752AFF0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7B631-07BE-9A1A-D5AE-FE2D19C9F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5403-7539-7340-930C-E486D0D5DF08}" type="datetimeFigureOut">
              <a:rPr lang="en-DE" smtClean="0"/>
              <a:t>16.10.24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F314D-0237-75B0-D971-C3E9B1A08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D0105-A162-5F7A-B72F-246F9428C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D1F73-F462-6546-AD8F-051491FC245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206278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C1C3DA-B17D-A345-6AF2-1579D06A54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3F343-97AE-CBC4-3928-0858404C0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DDA41-23D6-8AB5-FBC0-5A51CF80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5403-7539-7340-930C-E486D0D5DF08}" type="datetimeFigureOut">
              <a:rPr lang="en-DE" smtClean="0"/>
              <a:t>16.10.24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4CD2C-9393-3967-6364-084E1AB5B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16987-C5CC-5BD8-3425-FDF36DD1E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D1F73-F462-6546-AD8F-051491FC245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417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3400" y="1583512"/>
            <a:ext cx="11125200" cy="448647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sz="2100"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162C1F81-0292-4658-B990-314031B5EEE0}" type="datetime4">
              <a:rPr lang="en-US" noProof="0" smtClean="0"/>
              <a:t>October 16, 2024</a:t>
            </a:fld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696EC4-B4CF-4701-AD06-A8439D6D8E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340BE303-A4F2-4BCB-AF82-DC9DDFB7C7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126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3400" y="1583512"/>
            <a:ext cx="5486400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1" y="1583512"/>
            <a:ext cx="5486399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D558F984-26B4-4933-8516-FE1535DED93C}" type="datetime4">
              <a:rPr lang="en-US" smtClean="0"/>
              <a:t>October 16, 2024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754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6207759" y="1584471"/>
            <a:ext cx="5467775" cy="4611218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3400" y="1583512"/>
            <a:ext cx="5486400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13E4C659-E679-417B-A9E8-A603DCE1B207}" type="datetime4">
              <a:rPr lang="en-US" smtClean="0"/>
              <a:t>October 16, 2024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381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3400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33400" y="2582458"/>
            <a:ext cx="5464176" cy="360720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4424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4424" y="2582458"/>
            <a:ext cx="5464176" cy="360720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54BD4C5A-35E9-47D6-BDD6-A15EE1F6811B}" type="datetime4">
              <a:rPr lang="en-US" smtClean="0"/>
              <a:t>October 16, 2024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425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6207759" y="2590003"/>
            <a:ext cx="5467775" cy="3605685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3400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33400" y="2582458"/>
            <a:ext cx="5464176" cy="360720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4424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7046FD4F-6F20-4022-8CF1-AABFBE35CA69}" type="datetime4">
              <a:rPr lang="en-US" smtClean="0"/>
              <a:t>October 16, 2024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56661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563BD3E5-C6B0-41CB-8EEA-5A19D71A579A}" type="datetime4">
              <a:rPr lang="en-US" smtClean="0"/>
              <a:t>October 16, 2024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80"/>
            <a:ext cx="12192000" cy="4404693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en-US" dirty="0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78032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platzhalter 6">
            <a:extLst>
              <a:ext uri="{FF2B5EF4-FFF2-40B4-BE49-F238E27FC236}">
                <a16:creationId xmlns:a16="http://schemas.microsoft.com/office/drawing/2014/main" id="{21E5EB97-EF72-C743-B225-36D9314C25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90" r="1557" b="20197"/>
          <a:stretch/>
        </p:blipFill>
        <p:spPr>
          <a:xfrm>
            <a:off x="1" y="1770680"/>
            <a:ext cx="12191999" cy="4404693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6DD5701E-F27F-4FC7-9A65-8970DD43482C}" type="datetime4">
              <a:rPr lang="en-US" smtClean="0"/>
              <a:t>October 16, 2024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592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001" y="1582633"/>
            <a:ext cx="11135999" cy="452344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altLang="de-DE" dirty="0"/>
              <a:t>Karlsruher Institute </a:t>
            </a:r>
            <a:r>
              <a:rPr lang="de-DE" altLang="de-DE" dirty="0" err="1"/>
              <a:t>for</a:t>
            </a:r>
            <a:r>
              <a:rPr lang="de-DE" altLang="de-DE" dirty="0"/>
              <a:t> Technology (KIT).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           </a:t>
            </a:r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143930" y="6319881"/>
            <a:ext cx="11904143" cy="993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fik 13">
            <a:extLst>
              <a:ext uri="{FF2B5EF4-FFF2-40B4-BE49-F238E27FC236}">
                <a16:creationId xmlns:a16="http://schemas.microsoft.com/office/drawing/2014/main" id="{49C6492B-9F9B-4588-8AB6-62DBF42A6EA9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001" y="441464"/>
            <a:ext cx="1439999" cy="666959"/>
          </a:xfrm>
          <a:prstGeom prst="rect">
            <a:avLst/>
          </a:prstGeom>
        </p:spPr>
      </p:pic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56BE16BE-510F-4DC1-B9F9-23B25996BEBF}" type="datetime4">
              <a:rPr lang="en-US" smtClean="0"/>
              <a:t>October 16, 2024</a:t>
            </a:fld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61696EC4-B4CF-4701-AD06-A8439D6D8E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4D87B36-D57F-487F-9086-156B2F77E750}"/>
              </a:ext>
            </a:extLst>
          </p:cNvPr>
          <p:cNvSpPr txBox="1">
            <a:spLocks/>
          </p:cNvSpPr>
          <p:nvPr userDrawn="1"/>
        </p:nvSpPr>
        <p:spPr>
          <a:xfrm>
            <a:off x="2267108" y="6329811"/>
            <a:ext cx="4908393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/>
              <a:t>Ina Gege, Carolin Galvez – Seminar </a:t>
            </a:r>
            <a:r>
              <a:rPr lang="de-DE" sz="1200" dirty="0" err="1"/>
              <a:t>Social</a:t>
            </a:r>
            <a:r>
              <a:rPr lang="de-DE" sz="1200" dirty="0"/>
              <a:t> Sentiment in Times </a:t>
            </a:r>
            <a:r>
              <a:rPr lang="de-DE" sz="1200" dirty="0" err="1"/>
              <a:t>of</a:t>
            </a:r>
            <a:r>
              <a:rPr lang="de-DE" sz="1200" dirty="0"/>
              <a:t> Crisis</a:t>
            </a:r>
          </a:p>
        </p:txBody>
      </p:sp>
      <p:sp>
        <p:nvSpPr>
          <p:cNvPr id="18" name="Fußzeilenplatzhalter 4">
            <a:extLst>
              <a:ext uri="{FF2B5EF4-FFF2-40B4-BE49-F238E27FC236}">
                <a16:creationId xmlns:a16="http://schemas.microsoft.com/office/drawing/2014/main" id="{AE6A56DB-B5EE-4225-952A-4A1FEE4F4716}"/>
              </a:ext>
            </a:extLst>
          </p:cNvPr>
          <p:cNvSpPr txBox="1">
            <a:spLocks/>
          </p:cNvSpPr>
          <p:nvPr userDrawn="1"/>
        </p:nvSpPr>
        <p:spPr>
          <a:xfrm>
            <a:off x="7340601" y="6329811"/>
            <a:ext cx="4326737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de-DE" sz="1200" dirty="0"/>
              <a:t>IISM</a:t>
            </a:r>
          </a:p>
        </p:txBody>
      </p:sp>
    </p:spTree>
    <p:extLst>
      <p:ext uri="{BB962C8B-B14F-4D97-AF65-F5344CB8AC3E}">
        <p14:creationId xmlns:p14="http://schemas.microsoft.com/office/powerpoint/2010/main" val="424021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</p:sldLayoutIdLst>
  <p:hf hdr="0" ftr="0"/>
  <p:txStyles>
    <p:titleStyle>
      <a:lvl1pPr algn="l" defTabSz="914347" rtl="0" eaLnBrk="1" latinLnBrk="0" hangingPunct="1">
        <a:lnSpc>
          <a:spcPct val="90000"/>
        </a:lnSpc>
        <a:spcBef>
          <a:spcPct val="0"/>
        </a:spcBef>
        <a:buNone/>
        <a:defRPr lang="en-US" sz="3199" b="1" kern="1200" dirty="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</p:titleStyle>
    <p:bodyStyle>
      <a:lvl1pPr marL="271448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27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982606" indent="-265098" algn="l" defTabSz="898472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535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700114" indent="-26509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1599" kern="1200">
          <a:solidFill>
            <a:schemeClr val="tx1"/>
          </a:solidFill>
          <a:latin typeface="+mn-lt"/>
          <a:ea typeface="+mn-ea"/>
          <a:cs typeface="+mn-cs"/>
        </a:defRPr>
      </a:lvl5pPr>
      <a:lvl6pPr marL="2514453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626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0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3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7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47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6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0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7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9" userDrawn="1">
          <p15:clr>
            <a:srgbClr val="F26B43"/>
          </p15:clr>
        </p15:guide>
        <p15:guide id="3" orient="horz" pos="618" userDrawn="1">
          <p15:clr>
            <a:srgbClr val="F26B43"/>
          </p15:clr>
        </p15:guide>
        <p15:guide id="4" pos="60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63A520-FACB-DAF6-92CF-1ADB12FEC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0C474-88BB-C967-0584-58DA8F137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F43C0-0F58-7AEB-EA84-ACB8D1B63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B5403-7539-7340-930C-E486D0D5DF08}" type="datetimeFigureOut">
              <a:rPr lang="en-DE" smtClean="0"/>
              <a:t>16.10.24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865DE-688F-9927-63BE-3302F5C7B6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6E2CC-F64F-006F-ECD2-010F97C32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D1F73-F462-6546-AD8F-051491FC245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32546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de-DE" dirty="0"/>
              <a:t>Stock Market Sentiment in Times </a:t>
            </a:r>
            <a:r>
              <a:rPr lang="de-DE" dirty="0" err="1"/>
              <a:t>of</a:t>
            </a:r>
            <a:r>
              <a:rPr lang="de-DE" dirty="0"/>
              <a:t> Crisis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Seminar </a:t>
            </a:r>
            <a:r>
              <a:rPr lang="de-DE" dirty="0" err="1"/>
              <a:t>Social</a:t>
            </a:r>
            <a:r>
              <a:rPr lang="de-DE" dirty="0"/>
              <a:t> Sentiment in Times </a:t>
            </a:r>
            <a:r>
              <a:rPr lang="de-DE" dirty="0" err="1"/>
              <a:t>of</a:t>
            </a:r>
            <a:r>
              <a:rPr lang="de-DE" dirty="0"/>
              <a:t> Crisis</a:t>
            </a:r>
          </a:p>
        </p:txBody>
      </p:sp>
    </p:spTree>
    <p:extLst>
      <p:ext uri="{BB962C8B-B14F-4D97-AF65-F5344CB8AC3E}">
        <p14:creationId xmlns:p14="http://schemas.microsoft.com/office/powerpoint/2010/main" val="283892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67C3AA2-DDFD-5682-8AEC-6B03A8BC6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GB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 algn="ctr">
              <a:buNone/>
            </a:pPr>
            <a:endParaRPr lang="en-GB" dirty="0">
              <a:latin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GB" b="0" i="0" u="none" strike="noStrike" dirty="0">
                <a:effectLst/>
                <a:latin typeface="Arial" panose="020B0604020202020204" pitchFamily="34" charset="0"/>
              </a:rPr>
              <a:t>For </a:t>
            </a:r>
            <a:r>
              <a:rPr lang="en-GB" b="1" i="0" u="none" strike="noStrike" dirty="0">
                <a:effectLst/>
                <a:latin typeface="Arial" panose="020B0604020202020204" pitchFamily="34" charset="0"/>
              </a:rPr>
              <a:t>informed individuals</a:t>
            </a:r>
            <a:r>
              <a:rPr lang="en-GB" b="0" i="0" u="none" strike="noStrike" dirty="0">
                <a:effectLst/>
                <a:latin typeface="Arial" panose="020B0604020202020204" pitchFamily="34" charset="0"/>
              </a:rPr>
              <a:t>, we expect </a:t>
            </a:r>
            <a:r>
              <a:rPr lang="en-GB" b="1" i="0" u="none" strike="noStrike" dirty="0">
                <a:effectLst/>
                <a:latin typeface="Arial" panose="020B0604020202020204" pitchFamily="34" charset="0"/>
              </a:rPr>
              <a:t>current events</a:t>
            </a:r>
            <a:r>
              <a:rPr lang="en-GB" b="0" i="0" u="none" strike="noStrike" dirty="0">
                <a:effectLst/>
                <a:latin typeface="Arial" panose="020B0604020202020204" pitchFamily="34" charset="0"/>
              </a:rPr>
              <a:t>, particularly those with economic implications, as well as </a:t>
            </a:r>
            <a:r>
              <a:rPr lang="en-GB" b="1" i="0" u="none" strike="noStrike" dirty="0">
                <a:effectLst/>
                <a:latin typeface="Arial" panose="020B0604020202020204" pitchFamily="34" charset="0"/>
              </a:rPr>
              <a:t>macroeconomic indices</a:t>
            </a:r>
            <a:r>
              <a:rPr lang="en-GB" b="0" i="0" u="none" strike="noStrike" dirty="0">
                <a:effectLst/>
                <a:latin typeface="Arial" panose="020B0604020202020204" pitchFamily="34" charset="0"/>
              </a:rPr>
              <a:t> to </a:t>
            </a:r>
            <a:r>
              <a:rPr lang="en-GB" b="1" i="0" u="none" strike="noStrike" dirty="0">
                <a:effectLst/>
                <a:latin typeface="Arial" panose="020B0604020202020204" pitchFamily="34" charset="0"/>
              </a:rPr>
              <a:t>influence </a:t>
            </a:r>
            <a:r>
              <a:rPr lang="en-GB" b="0" i="0" u="none" strike="noStrike" dirty="0">
                <a:effectLst/>
                <a:latin typeface="Arial" panose="020B0604020202020204" pitchFamily="34" charset="0"/>
              </a:rPr>
              <a:t>their </a:t>
            </a:r>
            <a:r>
              <a:rPr lang="en-GB" b="1" i="0" u="none" strike="noStrike" dirty="0">
                <a:effectLst/>
                <a:latin typeface="Arial" panose="020B0604020202020204" pitchFamily="34" charset="0"/>
              </a:rPr>
              <a:t>opinion</a:t>
            </a:r>
            <a:r>
              <a:rPr lang="en-GB" b="0" i="0" u="none" strike="noStrike" dirty="0">
                <a:effectLst/>
                <a:latin typeface="Arial" panose="020B0604020202020204" pitchFamily="34" charset="0"/>
              </a:rPr>
              <a:t> on the </a:t>
            </a:r>
            <a:r>
              <a:rPr lang="en-GB" b="1" i="0" u="none" strike="noStrike" dirty="0">
                <a:effectLst/>
                <a:latin typeface="Arial" panose="020B0604020202020204" pitchFamily="34" charset="0"/>
              </a:rPr>
              <a:t>timing of investments</a:t>
            </a:r>
            <a:r>
              <a:rPr lang="en-GB" b="0" i="0" u="none" strike="noStrike" dirty="0">
                <a:effectLst/>
                <a:latin typeface="Arial" panose="020B0604020202020204" pitchFamily="34" charset="0"/>
              </a:rPr>
              <a:t>. Negative events, higher interest rates, and higher inflation lead to lower investment intention, while rising markets cause higher investment intention.</a:t>
            </a:r>
            <a:endParaRPr lang="en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36F105-D9B4-EC87-D3CC-697B732A8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1F81-0292-4658-B990-314031B5EEE0}" type="datetime4">
              <a:rPr lang="en-US" noProof="0" smtClean="0"/>
              <a:t>October 16, 2024</a:t>
            </a:fld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10F05F-B21E-15B3-8172-2FE9783D9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0205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D83C97-E3B1-0030-8027-46E7BD6A1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SOSEC Data Set</a:t>
            </a:r>
          </a:p>
          <a:p>
            <a:pPr lvl="1"/>
            <a:r>
              <a:rPr lang="en-DE" dirty="0"/>
              <a:t>Fearures especially in use:</a:t>
            </a:r>
          </a:p>
          <a:p>
            <a:pPr lvl="2"/>
            <a:r>
              <a:rPr lang="en-GB" dirty="0"/>
              <a:t>F3A21_1: ”</a:t>
            </a:r>
            <a:r>
              <a:rPr lang="en-GB" dirty="0" err="1"/>
              <a:t>Aktuell</a:t>
            </a:r>
            <a:r>
              <a:rPr lang="en-GB" dirty="0"/>
              <a:t> </a:t>
            </a:r>
            <a:r>
              <a:rPr lang="en-GB" dirty="0" err="1"/>
              <a:t>ergibt</a:t>
            </a:r>
            <a:r>
              <a:rPr lang="en-GB" dirty="0"/>
              <a:t> es Sinn in </a:t>
            </a:r>
            <a:r>
              <a:rPr lang="en-GB" dirty="0" err="1"/>
              <a:t>Aktien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investieren</a:t>
            </a:r>
            <a:r>
              <a:rPr lang="en-GB" dirty="0"/>
              <a:t>”</a:t>
            </a:r>
          </a:p>
          <a:p>
            <a:pPr lvl="2"/>
            <a:r>
              <a:rPr lang="en-GB" dirty="0"/>
              <a:t>F71invest: “</a:t>
            </a:r>
            <a:r>
              <a:rPr lang="en-GB" dirty="0" err="1"/>
              <a:t>Investieren</a:t>
            </a:r>
            <a:r>
              <a:rPr lang="en-GB" dirty="0"/>
              <a:t> Sie </a:t>
            </a:r>
            <a:r>
              <a:rPr lang="en-GB" dirty="0" err="1"/>
              <a:t>momentan</a:t>
            </a:r>
            <a:r>
              <a:rPr lang="en-GB" dirty="0"/>
              <a:t> in den </a:t>
            </a:r>
            <a:r>
              <a:rPr lang="en-GB" dirty="0" err="1"/>
              <a:t>Aktienmarkt</a:t>
            </a:r>
            <a:r>
              <a:rPr lang="en-GB" dirty="0"/>
              <a:t>”</a:t>
            </a:r>
          </a:p>
          <a:p>
            <a:pPr lvl="2"/>
            <a:r>
              <a:rPr lang="en-GB" dirty="0"/>
              <a:t>F5A10_2: “Wie </a:t>
            </a:r>
            <a:r>
              <a:rPr lang="en-GB" dirty="0" err="1"/>
              <a:t>viel</a:t>
            </a:r>
            <a:r>
              <a:rPr lang="en-GB" dirty="0"/>
              <a:t> </a:t>
            </a:r>
            <a:r>
              <a:rPr lang="en-GB" dirty="0" err="1"/>
              <a:t>Vertrauen</a:t>
            </a:r>
            <a:r>
              <a:rPr lang="en-GB" dirty="0"/>
              <a:t> </a:t>
            </a:r>
            <a:r>
              <a:rPr lang="en-GB" dirty="0" err="1"/>
              <a:t>haben</a:t>
            </a:r>
            <a:r>
              <a:rPr lang="en-GB" dirty="0"/>
              <a:t> Sie in den </a:t>
            </a:r>
            <a:r>
              <a:rPr lang="en-GB" dirty="0" err="1"/>
              <a:t>Aktienmarkt</a:t>
            </a:r>
            <a:r>
              <a:rPr lang="en-GB" dirty="0"/>
              <a:t>”</a:t>
            </a:r>
          </a:p>
          <a:p>
            <a:pPr lvl="2"/>
            <a:r>
              <a:rPr lang="en-GB" dirty="0"/>
              <a:t>F5a: ”Wie </a:t>
            </a:r>
            <a:r>
              <a:rPr lang="en-GB" dirty="0" err="1"/>
              <a:t>häufig</a:t>
            </a:r>
            <a:r>
              <a:rPr lang="en-GB" dirty="0"/>
              <a:t> </a:t>
            </a:r>
            <a:r>
              <a:rPr lang="en-GB" dirty="0" err="1"/>
              <a:t>beziehen</a:t>
            </a:r>
            <a:r>
              <a:rPr lang="en-GB" dirty="0"/>
              <a:t> Sie </a:t>
            </a:r>
            <a:r>
              <a:rPr lang="en-GB" dirty="0" err="1"/>
              <a:t>Nachrichten</a:t>
            </a:r>
            <a:r>
              <a:rPr lang="en-GB" dirty="0"/>
              <a:t> </a:t>
            </a:r>
            <a:r>
              <a:rPr lang="en-GB" dirty="0" err="1"/>
              <a:t>aus</a:t>
            </a:r>
            <a:r>
              <a:rPr lang="en-GB" dirty="0"/>
              <a:t> den </a:t>
            </a:r>
            <a:r>
              <a:rPr lang="en-GB" dirty="0" err="1"/>
              <a:t>Quellen</a:t>
            </a:r>
            <a:r>
              <a:rPr lang="en-GB" dirty="0"/>
              <a:t>? … ”</a:t>
            </a:r>
          </a:p>
          <a:p>
            <a:pPr lvl="2"/>
            <a:r>
              <a:rPr lang="en-GB" dirty="0"/>
              <a:t>F5b: “Auf </a:t>
            </a:r>
            <a:r>
              <a:rPr lang="en-GB" dirty="0" err="1"/>
              <a:t>welche</a:t>
            </a:r>
            <a:r>
              <a:rPr lang="en-GB" dirty="0"/>
              <a:t> </a:t>
            </a:r>
            <a:r>
              <a:rPr lang="en-GB" dirty="0" err="1"/>
              <a:t>Kanäle</a:t>
            </a:r>
            <a:r>
              <a:rPr lang="en-GB" dirty="0"/>
              <a:t> </a:t>
            </a:r>
            <a:r>
              <a:rPr lang="en-GB" dirty="0" err="1"/>
              <a:t>greifen</a:t>
            </a:r>
            <a:r>
              <a:rPr lang="en-GB" dirty="0"/>
              <a:t> Sie </a:t>
            </a:r>
            <a:r>
              <a:rPr lang="en-GB" dirty="0" err="1"/>
              <a:t>dabei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? … ”</a:t>
            </a:r>
          </a:p>
          <a:p>
            <a:pPr lvl="2"/>
            <a:r>
              <a:rPr lang="en-GB" dirty="0" err="1"/>
              <a:t>i_START</a:t>
            </a:r>
            <a:r>
              <a:rPr lang="en-GB" dirty="0"/>
              <a:t> / </a:t>
            </a:r>
            <a:r>
              <a:rPr lang="en-GB" dirty="0" err="1"/>
              <a:t>i_END</a:t>
            </a:r>
            <a:endParaRPr lang="en-DE" dirty="0"/>
          </a:p>
          <a:p>
            <a:pPr lvl="1"/>
            <a:endParaRPr lang="en-DE" dirty="0"/>
          </a:p>
          <a:p>
            <a:r>
              <a:rPr lang="en-DE" dirty="0"/>
              <a:t>External Datasets from Yahoo Finance and Deutsche Bundesbank for</a:t>
            </a:r>
          </a:p>
          <a:p>
            <a:pPr lvl="1"/>
            <a:r>
              <a:rPr lang="en-GB" dirty="0"/>
              <a:t>I</a:t>
            </a:r>
            <a:r>
              <a:rPr lang="en-DE" dirty="0"/>
              <a:t>nterest rate, inflation rate, dax points, consumer price index</a:t>
            </a:r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0E3AEF-0EC9-3281-27E8-073D237F5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1F81-0292-4658-B990-314031B5EEE0}" type="datetime4">
              <a:rPr lang="en-US" noProof="0" smtClean="0"/>
              <a:t>October 16, 2024</a:t>
            </a:fld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1CD080-D238-BC68-FBAB-FD9D4CC49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3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FE9C1A-CFC4-E8B3-CFB2-CAA259A98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151015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0AE68B-3CE8-AB6D-2678-CA9E9A79C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b="0" dirty="0"/>
              <a:t>Goal: Find relationships between observed and latent variables</a:t>
            </a:r>
          </a:p>
          <a:p>
            <a:endParaRPr lang="en-DE" dirty="0"/>
          </a:p>
          <a:p>
            <a:r>
              <a:rPr lang="en-GB" b="0" dirty="0"/>
              <a:t>S</a:t>
            </a:r>
            <a:r>
              <a:rPr lang="en-DE" b="0" dirty="0"/>
              <a:t>imultaniously estimate latent variables and causal relationships between them</a:t>
            </a:r>
          </a:p>
          <a:p>
            <a:endParaRPr lang="en-DE" dirty="0"/>
          </a:p>
          <a:p>
            <a:r>
              <a:rPr lang="en-DE" dirty="0"/>
              <a:t>Step 1: Define how latent variables depend on observed variables</a:t>
            </a:r>
          </a:p>
          <a:p>
            <a:r>
              <a:rPr lang="en-DE" dirty="0"/>
              <a:t>Step 2: Define causal relationships between latent variables</a:t>
            </a:r>
          </a:p>
          <a:p>
            <a:r>
              <a:rPr lang="en-DE" dirty="0"/>
              <a:t>Step 3: Define additional connection links between observed variables</a:t>
            </a:r>
          </a:p>
          <a:p>
            <a:endParaRPr lang="en-DE" dirty="0"/>
          </a:p>
          <a:p>
            <a:r>
              <a:rPr lang="en-DE" dirty="0"/>
              <a:t>Limitations: </a:t>
            </a:r>
            <a:r>
              <a:rPr lang="en-GB" dirty="0"/>
              <a:t>i</a:t>
            </a:r>
            <a:r>
              <a:rPr lang="en-DE" dirty="0"/>
              <a:t>n general used for linear dependencies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17F1E9-8FAE-DA15-5A98-FA4B45662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1F81-0292-4658-B990-314031B5EEE0}" type="datetime4">
              <a:rPr lang="en-US" noProof="0" smtClean="0"/>
              <a:t>October 16, 2024</a:t>
            </a:fld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D3E383-51DD-F03D-5444-042943082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4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F07C33B-5D57-AC9B-2DB8-D4CE32C5E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Structural Equation Modelling - SEM</a:t>
            </a:r>
          </a:p>
        </p:txBody>
      </p:sp>
    </p:spTree>
    <p:extLst>
      <p:ext uri="{BB962C8B-B14F-4D97-AF65-F5344CB8AC3E}">
        <p14:creationId xmlns:p14="http://schemas.microsoft.com/office/powerpoint/2010/main" val="3094551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21EF4CE-037A-D977-0FE1-AFC43E846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3FD53B-0005-1077-EB27-B125610A8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1F81-0292-4658-B990-314031B5EEE0}" type="datetime4">
              <a:rPr lang="en-US" noProof="0" smtClean="0"/>
              <a:t>October 16, 2024</a:t>
            </a:fld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89195-355B-DB5F-3621-0776DDD8A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5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7328D1-8CFC-3CE0-099D-8FC285C8D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029504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A8D6F7-B030-E300-E923-0DC3A1D4774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solidFill>
                  <a:schemeClr val="tx2"/>
                </a:solidFill>
              </a:rPr>
              <a:t>H</a:t>
            </a:r>
            <a:r>
              <a:rPr lang="en-DE" dirty="0">
                <a:solidFill>
                  <a:schemeClr val="tx2"/>
                </a:solidFill>
              </a:rPr>
              <a:t>ow often are specific news channels used</a:t>
            </a:r>
          </a:p>
          <a:p>
            <a:r>
              <a:rPr lang="en-DE" dirty="0">
                <a:solidFill>
                  <a:schemeClr val="tx2"/>
                </a:solidFill>
              </a:rPr>
              <a:t>Which news channels are used mostly</a:t>
            </a:r>
          </a:p>
          <a:p>
            <a:r>
              <a:rPr lang="en-DE" dirty="0">
                <a:solidFill>
                  <a:schemeClr val="accent1"/>
                </a:solidFill>
              </a:rPr>
              <a:t>Trust in stock market</a:t>
            </a:r>
          </a:p>
          <a:p>
            <a:r>
              <a:rPr lang="en-DE" dirty="0">
                <a:solidFill>
                  <a:schemeClr val="accent1"/>
                </a:solidFill>
              </a:rPr>
              <a:t>Are people investing right now</a:t>
            </a:r>
          </a:p>
          <a:p>
            <a:r>
              <a:rPr lang="en-DE" dirty="0">
                <a:solidFill>
                  <a:schemeClr val="accent1"/>
                </a:solidFill>
              </a:rPr>
              <a:t>Do people think investing is a good idea right now</a:t>
            </a:r>
          </a:p>
          <a:p>
            <a:r>
              <a:rPr lang="en-DE" dirty="0">
                <a:solidFill>
                  <a:schemeClr val="accent4"/>
                </a:solidFill>
              </a:rPr>
              <a:t>Intrest rate, dax points, consumer price index, inflation rate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4C4523-AF28-D5E6-4122-0A4C042FEE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DE" dirty="0"/>
              <a:t>Latent variables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4E4302-9BFC-7786-CAFB-84EA0044A59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DE" dirty="0">
                <a:solidFill>
                  <a:schemeClr val="tx2"/>
                </a:solidFill>
              </a:rPr>
              <a:t>How informed individuals</a:t>
            </a:r>
          </a:p>
          <a:p>
            <a:endParaRPr lang="en-DE" dirty="0">
              <a:solidFill>
                <a:schemeClr val="tx2"/>
              </a:solidFill>
            </a:endParaRPr>
          </a:p>
          <a:p>
            <a:endParaRPr lang="en-DE" dirty="0"/>
          </a:p>
          <a:p>
            <a:endParaRPr lang="en-GB" dirty="0">
              <a:solidFill>
                <a:schemeClr val="accent1"/>
              </a:solidFill>
            </a:endParaRPr>
          </a:p>
          <a:p>
            <a:r>
              <a:rPr lang="en-GB" dirty="0">
                <a:solidFill>
                  <a:schemeClr val="accent1"/>
                </a:solidFill>
              </a:rPr>
              <a:t>Opinion on t</a:t>
            </a:r>
            <a:r>
              <a:rPr lang="en-DE" dirty="0">
                <a:solidFill>
                  <a:schemeClr val="accent1"/>
                </a:solidFill>
              </a:rPr>
              <a:t>iming of investment</a:t>
            </a:r>
          </a:p>
          <a:p>
            <a:endParaRPr lang="en-DE" dirty="0"/>
          </a:p>
          <a:p>
            <a:pPr marL="0" indent="0">
              <a:buNone/>
            </a:pPr>
            <a:endParaRPr lang="en-DE" dirty="0"/>
          </a:p>
          <a:p>
            <a:endParaRPr lang="en-DE" dirty="0"/>
          </a:p>
          <a:p>
            <a:r>
              <a:rPr lang="en-DE" dirty="0">
                <a:solidFill>
                  <a:schemeClr val="accent4"/>
                </a:solidFill>
              </a:rPr>
              <a:t>Macroeconomic indizes</a:t>
            </a:r>
            <a:endParaRPr lang="en-DE" dirty="0"/>
          </a:p>
          <a:p>
            <a:pPr lvl="1"/>
            <a:endParaRPr lang="en-DE" dirty="0"/>
          </a:p>
          <a:p>
            <a:endParaRPr lang="en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BFF154-DEEB-CCE1-0E36-99431A09B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1F81-0292-4658-B990-314031B5EEE0}" type="datetime4">
              <a:rPr lang="en-US" noProof="0" smtClean="0"/>
              <a:t>October 16, 2024</a:t>
            </a:fld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2D819-A9F4-BD79-D154-E8A8FD065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6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E1E777-ACBA-5FD3-60AC-B91DBEB92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DE" dirty="0"/>
              <a:t>SEM - Dependencies Observed and Latent Variables 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3FD7588-588C-DB31-22E8-3074EF7B15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Observed variables:</a:t>
            </a:r>
          </a:p>
        </p:txBody>
      </p:sp>
    </p:spTree>
    <p:extLst>
      <p:ext uri="{BB962C8B-B14F-4D97-AF65-F5344CB8AC3E}">
        <p14:creationId xmlns:p14="http://schemas.microsoft.com/office/powerpoint/2010/main" val="3454481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0729DC-384A-3998-6A57-0956F5B1E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1F81-0292-4658-B990-314031B5EEE0}" type="datetime4">
              <a:rPr lang="en-US" noProof="0" smtClean="0"/>
              <a:t>October 16, 2024</a:t>
            </a:fld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FAB24-E26F-42CA-A1B4-988C4260F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7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A4642D6-635C-90A5-F2C2-52A010A5D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SEM – Dependency Assumption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401F212-3385-47A5-E918-DFF2502EA8BF}"/>
              </a:ext>
            </a:extLst>
          </p:cNvPr>
          <p:cNvSpPr>
            <a:spLocks/>
          </p:cNvSpPr>
          <p:nvPr/>
        </p:nvSpPr>
        <p:spPr>
          <a:xfrm>
            <a:off x="3269617" y="2957922"/>
            <a:ext cx="1800000" cy="1800000"/>
          </a:xfrm>
          <a:prstGeom prst="ellipse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05B964C-48BC-3B78-CF2A-CB1BD23B5003}"/>
              </a:ext>
            </a:extLst>
          </p:cNvPr>
          <p:cNvSpPr>
            <a:spLocks/>
          </p:cNvSpPr>
          <p:nvPr/>
        </p:nvSpPr>
        <p:spPr>
          <a:xfrm>
            <a:off x="5999907" y="1448431"/>
            <a:ext cx="1800000" cy="1800000"/>
          </a:xfrm>
          <a:prstGeom prst="ellipse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3774339-A6D0-3F20-14A0-9B167308E33E}"/>
              </a:ext>
            </a:extLst>
          </p:cNvPr>
          <p:cNvSpPr>
            <a:spLocks/>
          </p:cNvSpPr>
          <p:nvPr/>
        </p:nvSpPr>
        <p:spPr>
          <a:xfrm>
            <a:off x="5999907" y="4394730"/>
            <a:ext cx="1800000" cy="1800000"/>
          </a:xfrm>
          <a:prstGeom prst="ellipse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C83C91-FC91-D40E-8E2E-64BF47C5C6C3}"/>
              </a:ext>
            </a:extLst>
          </p:cNvPr>
          <p:cNvSpPr txBox="1"/>
          <p:nvPr/>
        </p:nvSpPr>
        <p:spPr>
          <a:xfrm>
            <a:off x="3202443" y="3583501"/>
            <a:ext cx="1934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600" dirty="0"/>
              <a:t>Opinion on Timing of Investment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AAF26F-D6D7-9DEA-3A25-EDA6165E796F}"/>
              </a:ext>
            </a:extLst>
          </p:cNvPr>
          <p:cNvSpPr txBox="1"/>
          <p:nvPr/>
        </p:nvSpPr>
        <p:spPr>
          <a:xfrm>
            <a:off x="6146652" y="2056043"/>
            <a:ext cx="1506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600" dirty="0"/>
              <a:t>How Informed are Individuals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D8407-350A-F26B-3F70-4D4EA77EFCF5}"/>
              </a:ext>
            </a:extLst>
          </p:cNvPr>
          <p:cNvSpPr txBox="1"/>
          <p:nvPr/>
        </p:nvSpPr>
        <p:spPr>
          <a:xfrm>
            <a:off x="6048024" y="5002342"/>
            <a:ext cx="1703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600" dirty="0"/>
              <a:t>Macroeconomic Indices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C60AC6B-BEB9-9E75-BDAF-DF180AADB774}"/>
              </a:ext>
            </a:extLst>
          </p:cNvPr>
          <p:cNvCxnSpPr>
            <a:cxnSpLocks/>
            <a:stCxn id="8" idx="2"/>
            <a:endCxn id="6" idx="7"/>
          </p:cNvCxnSpPr>
          <p:nvPr/>
        </p:nvCxnSpPr>
        <p:spPr>
          <a:xfrm flipH="1">
            <a:off x="4806013" y="2348431"/>
            <a:ext cx="1193894" cy="873095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1DC6EC6-80D6-A965-979E-67195652EB37}"/>
              </a:ext>
            </a:extLst>
          </p:cNvPr>
          <p:cNvCxnSpPr>
            <a:stCxn id="9" idx="2"/>
            <a:endCxn id="6" idx="5"/>
          </p:cNvCxnSpPr>
          <p:nvPr/>
        </p:nvCxnSpPr>
        <p:spPr>
          <a:xfrm flipH="1" flipV="1">
            <a:off x="4806013" y="4494318"/>
            <a:ext cx="1193894" cy="800412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0B2987C-774F-D8AF-D823-DD9803AEC250}"/>
              </a:ext>
            </a:extLst>
          </p:cNvPr>
          <p:cNvSpPr/>
          <p:nvPr/>
        </p:nvSpPr>
        <p:spPr>
          <a:xfrm>
            <a:off x="723157" y="2705122"/>
            <a:ext cx="1662545" cy="66654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2B395A-B2CA-A45B-2F1D-5E90D34F48D2}"/>
              </a:ext>
            </a:extLst>
          </p:cNvPr>
          <p:cNvSpPr txBox="1"/>
          <p:nvPr/>
        </p:nvSpPr>
        <p:spPr>
          <a:xfrm>
            <a:off x="860427" y="2771366"/>
            <a:ext cx="1388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600" dirty="0"/>
              <a:t>Trust in Stock Market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84132E-8C75-5897-431F-97F382C53C71}"/>
              </a:ext>
            </a:extLst>
          </p:cNvPr>
          <p:cNvSpPr/>
          <p:nvPr/>
        </p:nvSpPr>
        <p:spPr>
          <a:xfrm>
            <a:off x="723157" y="3522771"/>
            <a:ext cx="1662545" cy="66654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733BD5-EF8C-F2D1-589C-A65938828E97}"/>
              </a:ext>
            </a:extLst>
          </p:cNvPr>
          <p:cNvSpPr txBox="1"/>
          <p:nvPr/>
        </p:nvSpPr>
        <p:spPr>
          <a:xfrm>
            <a:off x="860427" y="3589015"/>
            <a:ext cx="1388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600" dirty="0"/>
              <a:t>Currently Investing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1C7602-CB43-BD52-7544-E21DF771FDAA}"/>
              </a:ext>
            </a:extLst>
          </p:cNvPr>
          <p:cNvSpPr/>
          <p:nvPr/>
        </p:nvSpPr>
        <p:spPr>
          <a:xfrm>
            <a:off x="723157" y="4335797"/>
            <a:ext cx="1662545" cy="66654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56108E-35DD-7155-CB97-153C0BF28903}"/>
              </a:ext>
            </a:extLst>
          </p:cNvPr>
          <p:cNvSpPr txBox="1"/>
          <p:nvPr/>
        </p:nvSpPr>
        <p:spPr>
          <a:xfrm>
            <a:off x="723157" y="4402041"/>
            <a:ext cx="1662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600" dirty="0"/>
              <a:t>Current Opinion of Investing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C14B0F8-0CFD-0541-56CE-06DBEF98A813}"/>
              </a:ext>
            </a:extLst>
          </p:cNvPr>
          <p:cNvSpPr/>
          <p:nvPr/>
        </p:nvSpPr>
        <p:spPr>
          <a:xfrm>
            <a:off x="8730197" y="1245621"/>
            <a:ext cx="1662545" cy="66654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91DB5B-BB85-6DC0-AD62-C7CEE3D25226}"/>
              </a:ext>
            </a:extLst>
          </p:cNvPr>
          <p:cNvSpPr txBox="1"/>
          <p:nvPr/>
        </p:nvSpPr>
        <p:spPr>
          <a:xfrm>
            <a:off x="8867467" y="1311865"/>
            <a:ext cx="1388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600" dirty="0"/>
              <a:t>Channels of Information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A950A7A-7EB6-F363-87F2-82DFC170392F}"/>
              </a:ext>
            </a:extLst>
          </p:cNvPr>
          <p:cNvSpPr/>
          <p:nvPr/>
        </p:nvSpPr>
        <p:spPr>
          <a:xfrm>
            <a:off x="8730197" y="2084823"/>
            <a:ext cx="1662545" cy="66654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457FEA-4A2E-D594-FCFD-B99A1823E271}"/>
              </a:ext>
            </a:extLst>
          </p:cNvPr>
          <p:cNvSpPr txBox="1"/>
          <p:nvPr/>
        </p:nvSpPr>
        <p:spPr>
          <a:xfrm>
            <a:off x="8867467" y="2146969"/>
            <a:ext cx="1388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600" dirty="0"/>
              <a:t>Frequency of Informing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1C6DC6C-070A-CA9B-972D-74AD69FAE7FA}"/>
              </a:ext>
            </a:extLst>
          </p:cNvPr>
          <p:cNvSpPr/>
          <p:nvPr/>
        </p:nvSpPr>
        <p:spPr>
          <a:xfrm>
            <a:off x="8723282" y="2922470"/>
            <a:ext cx="1662545" cy="66654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CD140BD-113A-F09A-0EFA-7F5CCA3285D1}"/>
              </a:ext>
            </a:extLst>
          </p:cNvPr>
          <p:cNvSpPr txBox="1"/>
          <p:nvPr/>
        </p:nvSpPr>
        <p:spPr>
          <a:xfrm>
            <a:off x="8859135" y="3086465"/>
            <a:ext cx="13880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600" dirty="0"/>
              <a:t>Interest Rate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E0325F4-1E71-C7C9-E332-4E7F59755AEF}"/>
              </a:ext>
            </a:extLst>
          </p:cNvPr>
          <p:cNvSpPr/>
          <p:nvPr/>
        </p:nvSpPr>
        <p:spPr>
          <a:xfrm>
            <a:off x="8730197" y="3756762"/>
            <a:ext cx="1662545" cy="66654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5068376-91E6-FDCA-1876-4CAC6510A746}"/>
              </a:ext>
            </a:extLst>
          </p:cNvPr>
          <p:cNvSpPr txBox="1"/>
          <p:nvPr/>
        </p:nvSpPr>
        <p:spPr>
          <a:xfrm>
            <a:off x="8864545" y="3926652"/>
            <a:ext cx="13880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600" dirty="0"/>
              <a:t>Inflation Rate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0FC0E9A-06B5-DAB0-D1A6-A66C5F35729A}"/>
              </a:ext>
            </a:extLst>
          </p:cNvPr>
          <p:cNvSpPr/>
          <p:nvPr/>
        </p:nvSpPr>
        <p:spPr>
          <a:xfrm>
            <a:off x="8733118" y="4594409"/>
            <a:ext cx="1662545" cy="66654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4A5DDFB-5187-DA4B-3907-2A50C3C3283B}"/>
              </a:ext>
            </a:extLst>
          </p:cNvPr>
          <p:cNvSpPr txBox="1"/>
          <p:nvPr/>
        </p:nvSpPr>
        <p:spPr>
          <a:xfrm>
            <a:off x="8730197" y="4758404"/>
            <a:ext cx="1662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600" dirty="0"/>
              <a:t>Dax Points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ADF2B28-626C-ECBF-6EB1-C80377CCDB76}"/>
              </a:ext>
            </a:extLst>
          </p:cNvPr>
          <p:cNvSpPr/>
          <p:nvPr/>
        </p:nvSpPr>
        <p:spPr>
          <a:xfrm>
            <a:off x="8733118" y="5432055"/>
            <a:ext cx="1662545" cy="66654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3954B3C-ACE6-6A75-07E8-4DC1C01916D3}"/>
              </a:ext>
            </a:extLst>
          </p:cNvPr>
          <p:cNvSpPr txBox="1"/>
          <p:nvPr/>
        </p:nvSpPr>
        <p:spPr>
          <a:xfrm>
            <a:off x="8730197" y="5472939"/>
            <a:ext cx="1662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600" dirty="0"/>
              <a:t>Consumer Price Index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01F010D-6085-35E6-0AE8-B9D56FE65B99}"/>
              </a:ext>
            </a:extLst>
          </p:cNvPr>
          <p:cNvCxnSpPr>
            <a:cxnSpLocks/>
          </p:cNvCxnSpPr>
          <p:nvPr/>
        </p:nvCxnSpPr>
        <p:spPr>
          <a:xfrm flipH="1">
            <a:off x="7748869" y="1505370"/>
            <a:ext cx="981328" cy="57079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A4447D6-E35A-F34E-87DD-65E8C235AEFB}"/>
              </a:ext>
            </a:extLst>
          </p:cNvPr>
          <p:cNvCxnSpPr>
            <a:cxnSpLocks/>
            <a:stCxn id="26" idx="1"/>
            <a:endCxn id="8" idx="6"/>
          </p:cNvCxnSpPr>
          <p:nvPr/>
        </p:nvCxnSpPr>
        <p:spPr>
          <a:xfrm flipH="1" flipV="1">
            <a:off x="7799907" y="2348431"/>
            <a:ext cx="930290" cy="6966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2245209-4923-6569-068C-291F856CF47F}"/>
              </a:ext>
            </a:extLst>
          </p:cNvPr>
          <p:cNvCxnSpPr>
            <a:cxnSpLocks/>
            <a:stCxn id="42" idx="1"/>
          </p:cNvCxnSpPr>
          <p:nvPr/>
        </p:nvCxnSpPr>
        <p:spPr>
          <a:xfrm flipH="1">
            <a:off x="7621432" y="3255743"/>
            <a:ext cx="1101850" cy="155494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5D7DAA2-71FE-EC9C-EA06-CFDDAED50BAA}"/>
              </a:ext>
            </a:extLst>
          </p:cNvPr>
          <p:cNvCxnSpPr>
            <a:cxnSpLocks/>
            <a:stCxn id="44" idx="1"/>
          </p:cNvCxnSpPr>
          <p:nvPr/>
        </p:nvCxnSpPr>
        <p:spPr>
          <a:xfrm flipH="1">
            <a:off x="7748869" y="4090035"/>
            <a:ext cx="981328" cy="97497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A818F8-6598-08E2-F486-BD45712D9911}"/>
              </a:ext>
            </a:extLst>
          </p:cNvPr>
          <p:cNvCxnSpPr>
            <a:cxnSpLocks/>
            <a:stCxn id="47" idx="1"/>
            <a:endCxn id="9" idx="6"/>
          </p:cNvCxnSpPr>
          <p:nvPr/>
        </p:nvCxnSpPr>
        <p:spPr>
          <a:xfrm flipH="1">
            <a:off x="7799907" y="4927681"/>
            <a:ext cx="930290" cy="36704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E6DB1D7-8CC8-05F4-431F-980B0B259DC0}"/>
              </a:ext>
            </a:extLst>
          </p:cNvPr>
          <p:cNvCxnSpPr>
            <a:cxnSpLocks/>
            <a:stCxn id="49" idx="1"/>
          </p:cNvCxnSpPr>
          <p:nvPr/>
        </p:nvCxnSpPr>
        <p:spPr>
          <a:xfrm flipH="1" flipV="1">
            <a:off x="7748869" y="5506715"/>
            <a:ext cx="981328" cy="25861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F652806-2F54-C517-7B8C-62564EAA1AF9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2385702" y="3038395"/>
            <a:ext cx="923375" cy="66653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BFFA70B-5E9A-6A63-81F3-51524BD5F9F4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2385702" y="3856044"/>
            <a:ext cx="930290" cy="1984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B5FC605-3C56-DC17-1B60-67A165367B71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2385702" y="4022680"/>
            <a:ext cx="930290" cy="64639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002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9EA0C7D-718B-10F9-AE8D-E1BA4E292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Calculate Pearson Correlation Coefficient between observed variables</a:t>
            </a:r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endParaRPr lang="en-DE" dirty="0"/>
          </a:p>
          <a:p>
            <a:pPr marL="271448" marR="0" lvl="0" indent="-271448" algn="l" defTabSz="914347" rtl="0" eaLnBrk="1" fontAlgn="auto" latinLnBrk="0" hangingPunct="1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ct val="88000"/>
              <a:buFontTx/>
              <a:buBlip>
                <a:blip r:embed="rId2"/>
              </a:buBlip>
              <a:tabLst/>
              <a:defRPr/>
            </a:pPr>
            <a:r>
              <a:rPr kumimoji="0" lang="en-DE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Add found correlations to the model to be considered</a:t>
            </a:r>
          </a:p>
          <a:p>
            <a:pPr marL="271448" marR="0" lvl="0" indent="-271448" algn="l" defTabSz="914347" rtl="0" eaLnBrk="1" fontAlgn="auto" latinLnBrk="0" hangingPunct="1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ct val="88000"/>
              <a:buFontTx/>
              <a:buBlip>
                <a:blip r:embed="rId2"/>
              </a:buBlip>
              <a:tabLst/>
              <a:defRPr/>
            </a:pPr>
            <a:endParaRPr lang="en-DE" dirty="0">
              <a:solidFill>
                <a:prstClr val="black"/>
              </a:solidFill>
              <a:latin typeface="Arial"/>
            </a:endParaRPr>
          </a:p>
          <a:p>
            <a:pPr marL="271448" marR="0" lvl="0" indent="-271448" algn="l" defTabSz="914347" rtl="0" eaLnBrk="1" fontAlgn="auto" latinLnBrk="0" hangingPunct="1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ct val="88000"/>
              <a:buFontTx/>
              <a:buBlip>
                <a:blip r:embed="rId2"/>
              </a:buBlip>
              <a:tabLst/>
              <a:defRPr/>
            </a:pPr>
            <a:r>
              <a:rPr kumimoji="0" lang="en-DE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Limitations: Only finds linear dependencies between variables</a:t>
            </a:r>
          </a:p>
          <a:p>
            <a:pPr lvl="1">
              <a:defRPr/>
            </a:pPr>
            <a:r>
              <a:rPr lang="en-DE">
                <a:solidFill>
                  <a:prstClr val="black"/>
                </a:solidFill>
                <a:latin typeface="Arial"/>
              </a:rPr>
              <a:t>But SEM is also for linear dependencies, so no problem</a:t>
            </a:r>
            <a:endParaRPr kumimoji="0" lang="en-DE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indent="0">
              <a:buNone/>
            </a:pPr>
            <a:endParaRPr lang="en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91C0F5-294E-A7E5-85CE-7F4B0D59D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1F81-0292-4658-B990-314031B5EEE0}" type="datetime4">
              <a:rPr lang="en-US" noProof="0" smtClean="0"/>
              <a:t>October 16, 2024</a:t>
            </a:fld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EAC1C-4987-1120-E8E3-CE1A95606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8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F1A97-62A9-9909-9C68-BF31F8B1E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SEM – Connection Links Observed Variables</a:t>
            </a:r>
            <a:endParaRPr lang="en-DE" b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993775-823B-0883-AB0D-6D25D1B660D5}"/>
                  </a:ext>
                </a:extLst>
              </p:cNvPr>
              <p:cNvSpPr txBox="1"/>
              <p:nvPr/>
            </p:nvSpPr>
            <p:spPr>
              <a:xfrm>
                <a:off x="1362300" y="2213989"/>
                <a:ext cx="3599255" cy="869084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p>
                                        <m:sSup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DE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993775-823B-0883-AB0D-6D25D1B66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300" y="2213989"/>
                <a:ext cx="3599255" cy="869084"/>
              </a:xfrm>
              <a:prstGeom prst="rect">
                <a:avLst/>
              </a:prstGeom>
              <a:blipFill>
                <a:blip r:embed="rId3"/>
                <a:stretch>
                  <a:fillRect t="-69863" b="-97260"/>
                </a:stretch>
              </a:blipFill>
              <a:ln w="3810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192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477E06E-EF50-DC77-133F-52560F3D05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DE" dirty="0"/>
                  <a:t>What to use it for?</a:t>
                </a:r>
              </a:p>
              <a:p>
                <a:pPr marL="355579" lvl="1" indent="0">
                  <a:buNone/>
                </a:pPr>
                <a:r>
                  <a:rPr lang="en-DE" dirty="0"/>
                  <a:t>	Determine </a:t>
                </a:r>
                <a:r>
                  <a:rPr lang="en-DE" b="1" dirty="0"/>
                  <a:t>non linar dependecies</a:t>
                </a:r>
                <a:r>
                  <a:rPr lang="en-DE" dirty="0"/>
                  <a:t> between X and Y</a:t>
                </a:r>
              </a:p>
              <a:p>
                <a:pPr marL="355579" lvl="1" indent="0">
                  <a:buNone/>
                </a:pPr>
                <a:endParaRPr lang="en-DE" dirty="0"/>
              </a:p>
              <a:p>
                <a:pPr marL="0" indent="0">
                  <a:buNone/>
                </a:pPr>
                <a:endParaRPr lang="en-DE" dirty="0"/>
              </a:p>
              <a:p>
                <a:endParaRPr lang="en-DE" dirty="0"/>
              </a:p>
              <a:p>
                <a:pPr marL="0" indent="0">
                  <a:buNone/>
                </a:pPr>
                <a:endParaRPr lang="en-DE" dirty="0"/>
              </a:p>
              <a:p>
                <a:pPr lvl="1"/>
                <a:endParaRPr lang="en-DE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DE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DE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en-DE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DE" sz="2600" dirty="0"/>
                  <a:t> is outer product distribution: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DE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de-DE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de-DE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de-DE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DE" sz="2600" dirty="0"/>
                  <a:t> to each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de-DE" sz="2600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DE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</m:oMath>
                </a14:m>
                <a:r>
                  <a:rPr lang="en-DE" sz="2600" dirty="0"/>
                  <a:t> is Kullback-Leibler divergence</a:t>
                </a:r>
                <a:endParaRPr lang="en-DE" sz="2600" i="1" dirty="0">
                  <a:latin typeface="Cambria Math" panose="02040503050406030204" pitchFamily="18" charset="0"/>
                </a:endParaRPr>
              </a:p>
              <a:p>
                <a:pPr lvl="2"/>
                <a:r>
                  <a:rPr lang="en-DE" sz="2400" dirty="0"/>
                  <a:t>how similar is real joint distribution to the joint distribution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D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DE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D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DE" sz="2400" dirty="0"/>
                  <a:t> where independent from each other</a:t>
                </a:r>
                <a:endParaRPr lang="en-DE" dirty="0"/>
              </a:p>
              <a:p>
                <a:pPr lvl="2">
                  <a:buFont typeface="Wingdings" pitchFamily="2" charset="2"/>
                  <a:buChar char="Ø"/>
                </a:pPr>
                <a:endParaRPr lang="en-DE" dirty="0"/>
              </a:p>
              <a:p>
                <a:pPr marL="355579" lvl="1" indent="0">
                  <a:buNone/>
                </a:pPr>
                <a:endParaRPr lang="en-DE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477E06E-EF50-DC77-133F-52560F3D05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817" b="-28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8CABF9-7530-8E2D-53AA-CBB8AC3E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1F81-0292-4658-B990-314031B5EEE0}" type="datetime4">
              <a:rPr lang="en-US" noProof="0" smtClean="0"/>
              <a:t>October 16, 2024</a:t>
            </a:fld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3B96A-0BCE-92B1-CEAE-27702EC6E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9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5E2FF5E-ECB1-C91B-43BE-07F12BCB0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Mutual Information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D2EE7C-AF54-F6E8-DEE5-16FF913B689E}"/>
                  </a:ext>
                </a:extLst>
              </p:cNvPr>
              <p:cNvSpPr txBox="1"/>
              <p:nvPr/>
            </p:nvSpPr>
            <p:spPr>
              <a:xfrm>
                <a:off x="1841117" y="2889312"/>
                <a:ext cx="8509765" cy="937436"/>
              </a:xfrm>
              <a:prstGeom prst="rect">
                <a:avLst/>
              </a:prstGeom>
              <a:noFill/>
              <a:ln w="57150">
                <a:solidFill>
                  <a:schemeClr val="tx2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⊗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𝑋𝑌</m:t>
                              </m:r>
                            </m:sub>
                          </m:sSub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func>
                            <m:func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𝑋𝑌</m:t>
                                      </m:r>
                                    </m:sub>
                                  </m:s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sub>
                                  </m:s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)×</m:t>
                                  </m:r>
                                  <m:sSub>
                                    <m:sSub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𝑌</m:t>
                                      </m:r>
                                    </m:sub>
                                  </m:s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D2EE7C-AF54-F6E8-DEE5-16FF913B6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117" y="2889312"/>
                <a:ext cx="8509765" cy="937436"/>
              </a:xfrm>
              <a:prstGeom prst="rect">
                <a:avLst/>
              </a:prstGeom>
              <a:blipFill>
                <a:blip r:embed="rId3"/>
                <a:stretch>
                  <a:fillRect t="-131646" r="-296" b="-177215"/>
                </a:stretch>
              </a:blipFill>
              <a:ln w="5715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5391069"/>
      </p:ext>
    </p:extLst>
  </p:cSld>
  <p:clrMapOvr>
    <a:masterClrMapping/>
  </p:clrMapOvr>
</p:sld>
</file>

<file path=ppt/theme/theme1.xml><?xml version="1.0" encoding="utf-8"?>
<a:theme xmlns:a="http://schemas.openxmlformats.org/drawingml/2006/main" name="Folienmaster_Punkte">
  <a:themeElements>
    <a:clrScheme name="KIT FARBEN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4664AA"/>
      </a:accent1>
      <a:accent2>
        <a:srgbClr val="23A1E0"/>
      </a:accent2>
      <a:accent3>
        <a:srgbClr val="8CB63C"/>
      </a:accent3>
      <a:accent4>
        <a:srgbClr val="A3107C"/>
      </a:accent4>
      <a:accent5>
        <a:srgbClr val="DF9B1B"/>
      </a:accent5>
      <a:accent6>
        <a:srgbClr val="FCE500"/>
      </a:accent6>
      <a:hlink>
        <a:srgbClr val="4664AA"/>
      </a:hlink>
      <a:folHlink>
        <a:srgbClr val="A22223"/>
      </a:folHlink>
    </a:clrScheme>
    <a:fontScheme name="Essenz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D385F135-4BB1-4144-883F-BD663B3FA4BF}" vid="{9BD07EEE-6672-4655-8F7E-3FE0E154673F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607</TotalTime>
  <Words>464</Words>
  <Application>Microsoft Macintosh PowerPoint</Application>
  <PresentationFormat>Widescreen</PresentationFormat>
  <Paragraphs>99</Paragraphs>
  <Slides>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Wingdings</vt:lpstr>
      <vt:lpstr>Folienmaster_Punkte</vt:lpstr>
      <vt:lpstr>Custom Design</vt:lpstr>
      <vt:lpstr>PowerPoint Presentation</vt:lpstr>
      <vt:lpstr>PowerPoint Presentation</vt:lpstr>
      <vt:lpstr>Data</vt:lpstr>
      <vt:lpstr>Structural Equation Modelling - SEM</vt:lpstr>
      <vt:lpstr>PowerPoint Presentation</vt:lpstr>
      <vt:lpstr>SEM - Dependencies Observed and Latent Variables </vt:lpstr>
      <vt:lpstr>SEM – Dependency Assumption</vt:lpstr>
      <vt:lpstr>SEM – Connection Links Observed Variables</vt:lpstr>
      <vt:lpstr>Mutual Information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Sentiment in Times of Crisis</dc:title>
  <dc:subject/>
  <dc:creator>Franzi</dc:creator>
  <cp:keywords/>
  <dc:description/>
  <cp:lastModifiedBy>Ina Gege</cp:lastModifiedBy>
  <cp:revision>91</cp:revision>
  <dcterms:created xsi:type="dcterms:W3CDTF">2017-12-07T14:50:50Z</dcterms:created>
  <dcterms:modified xsi:type="dcterms:W3CDTF">2024-10-16T21:35:36Z</dcterms:modified>
  <cp:category/>
</cp:coreProperties>
</file>