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1" r:id="rId1"/>
    <p:sldMasterId id="2147483729" r:id="rId2"/>
  </p:sldMasterIdLst>
  <p:notesMasterIdLst>
    <p:notesMasterId r:id="rId26"/>
  </p:notesMasterIdLst>
  <p:handoutMasterIdLst>
    <p:handoutMasterId r:id="rId27"/>
  </p:handoutMasterIdLst>
  <p:sldIdLst>
    <p:sldId id="270" r:id="rId3"/>
    <p:sldId id="277" r:id="rId4"/>
    <p:sldId id="290" r:id="rId5"/>
    <p:sldId id="285" r:id="rId6"/>
    <p:sldId id="269" r:id="rId7"/>
    <p:sldId id="271" r:id="rId8"/>
    <p:sldId id="286" r:id="rId9"/>
    <p:sldId id="273" r:id="rId10"/>
    <p:sldId id="287" r:id="rId11"/>
    <p:sldId id="288" r:id="rId12"/>
    <p:sldId id="272" r:id="rId13"/>
    <p:sldId id="276" r:id="rId14"/>
    <p:sldId id="280" r:id="rId15"/>
    <p:sldId id="289" r:id="rId16"/>
    <p:sldId id="278" r:id="rId17"/>
    <p:sldId id="283" r:id="rId18"/>
    <p:sldId id="275" r:id="rId19"/>
    <p:sldId id="279" r:id="rId20"/>
    <p:sldId id="284" r:id="rId21"/>
    <p:sldId id="291" r:id="rId22"/>
    <p:sldId id="292" r:id="rId23"/>
    <p:sldId id="293" r:id="rId24"/>
    <p:sldId id="274" r:id="rId25"/>
  </p:sldIdLst>
  <p:sldSz cx="12192000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77" autoAdjust="0"/>
    <p:restoredTop sz="96327" autoAdjust="0"/>
  </p:normalViewPr>
  <p:slideViewPr>
    <p:cSldViewPr snapToGrid="0">
      <p:cViewPr varScale="1">
        <p:scale>
          <a:sx n="114" d="100"/>
          <a:sy n="114" d="100"/>
        </p:scale>
        <p:origin x="176" y="376"/>
      </p:cViewPr>
      <p:guideLst>
        <p:guide orient="horz" pos="2159"/>
        <p:guide pos="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200D94-EDF5-FCB0-1DB8-12F4C9BF21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75BCEB-1CA9-26DC-ED22-F6F99A717E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0D068-6F27-D349-80D7-E60760474A05}" type="datetimeFigureOut">
              <a:rPr lang="en-DE" smtClean="0"/>
              <a:t>17.10.24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62298-2664-A5FC-1F99-A800DF9EC7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F26D8-4C6B-E673-2D40-5CF01DC4E5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0B352-AC4C-994C-99D6-EAB22D6C71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0559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17.10.24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6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0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9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24FF91D-7296-4205-8BDB-A92220A41345}" type="datetime4">
              <a:rPr lang="en-US" smtClean="0"/>
              <a:t>October 17,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246895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6">
            <a:extLst>
              <a:ext uri="{FF2B5EF4-FFF2-40B4-BE49-F238E27FC236}">
                <a16:creationId xmlns:a16="http://schemas.microsoft.com/office/drawing/2014/main" id="{C4C0195D-65D3-B64E-9505-9813519B34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18261"/>
          <a:stretch/>
        </p:blipFill>
        <p:spPr>
          <a:xfrm>
            <a:off x="1" y="1771495"/>
            <a:ext cx="12191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0A5B49F6-B86F-4AD3-8EB4-0DC3B07A0E87}" type="datetime4">
              <a:rPr lang="en-US" smtClean="0"/>
              <a:t>October 17,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3AD220D-9F11-4B7D-8A9D-9C2F5BED8E3F}" type="datetime4">
              <a:rPr lang="en-US" smtClean="0"/>
              <a:t>October 17,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274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4502107-A1C5-4378-9800-447D95495502}" type="datetime4">
              <a:rPr lang="en-US" smtClean="0"/>
              <a:t>October 17, 2024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371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4FAC4E8C-1250-48A6-B04C-BC56622F1CB3}" type="datetime4">
              <a:rPr lang="en-US" smtClean="0"/>
              <a:t>October 17,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89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92D16ED-EDD1-4A5D-BA1C-CC77859519F8}" type="datetime4">
              <a:rPr lang="en-US" smtClean="0"/>
              <a:t>October 17,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856760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75D5D3D-2EDA-453D-A98B-ACA198EE4F58}" type="datetime4">
              <a:rPr lang="en-US" smtClean="0"/>
              <a:t>October 17, 2024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67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B47A60A-81C1-450A-8258-62C9DE38B110}" type="datetime4">
              <a:rPr lang="en-US" smtClean="0"/>
              <a:t>October 17, 2024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21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893C-FC1C-A863-616C-AF674226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864E6-00DB-4037-0AAE-9441E3F19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29761-4C69-168B-6E0E-E083737B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17.10.24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1A3A7-D83C-23BC-F7ED-684C32D8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27D80-EF2A-D0CD-123D-348130A0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30837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5982-DF71-F365-9405-84F3C727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6D2DB-6FE1-AEC0-A992-A0D1F2E96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4244D-7ED8-1EA2-42BA-F35899C0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17.10.24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20430-62E9-56C4-3028-0C7183AC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1499-C002-C99A-849C-29C2146C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068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platzhalter 3">
            <a:extLst>
              <a:ext uri="{FF2B5EF4-FFF2-40B4-BE49-F238E27FC236}">
                <a16:creationId xmlns:a16="http://schemas.microsoft.com/office/drawing/2014/main" id="{EBDFCD1D-3B9E-AD48-9904-77642DDBEA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16" b="31616"/>
          <a:stretch/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24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3E9F-00E9-394D-F31F-D9C49DE3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4BC3A-FC79-6B74-06B3-C8E757BE6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6AD04-E3E4-BBD0-468C-CA842C97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17.10.24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3EDB6-B263-25D8-32F4-D46D98F0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41F58-9809-C9AC-19C6-5B9032B5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80877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22B4-8E38-BB2E-70CD-1B93E71B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10AA-6243-BA27-132F-F1D2CFB1C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55691-A912-8DE8-B1A7-DF7CC0B8B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042A0-4A0B-6E4B-FCF9-7FF6357F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17.10.24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829CB-A8FB-357F-74BD-045C59ADE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8F9C1-628C-BA14-F85C-EE710BA9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46460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F658-1053-6D5C-2365-D532D762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FF080-31AF-025E-A19B-C780C14FD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22085-A83B-46B2-ED49-AB221E9F4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B49CC-3E0E-D2B0-4046-4D97CB98B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41227-FB1E-F1A1-9A8F-96366103F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58462A-1E2F-298C-753B-FD0162D5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17.10.24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C5464-B73C-BE3F-8B67-4904A525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A9B8C-51F5-E6BF-9AFC-5D3A7566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99523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FA32-798C-0993-8151-B90968B7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C1801-445D-CFA7-4C5A-62DF8180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17.10.24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F7448-F5FE-3784-A2B1-648C5AA3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41049-D0CF-2A52-1C70-02C4254A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71177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E9CB0-2952-D80E-C57B-BE85C64D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17.10.24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BAD8D-E306-C1E3-0D38-CFFF5CCB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923BE-9B70-FD09-65E3-EEE9348F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38714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5B74-FC6F-F37B-ACB6-2A75FF18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90395-C2A4-A191-B721-03521298D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CA81B-1FED-DAE8-3A45-A8106396E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DA711-EBB3-76A0-05B6-1A386350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17.10.24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145AE-50E7-994A-F40C-979734CA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C0932-9FF6-24E7-3861-DCCD3992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52875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E051-A968-A446-46F5-F6B00F95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5FF04-77C7-F7E9-9F90-0ADF29844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FA38A-9C83-AB72-BAB9-EC7C086CB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1832F-A57D-229A-9EE3-6825C212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17.10.24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BA583-700E-D9A1-FF2A-6C5C67D8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16ABC-B22E-1B17-5B95-63F100FB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3120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E304-0B2A-3E51-6417-A25D9F71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76D97-5DA1-999A-05A4-7D752AFF0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7B631-07BE-9A1A-D5AE-FE2D19C9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17.10.24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F314D-0237-75B0-D971-C3E9B1A08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D0105-A162-5F7A-B72F-246F9428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06278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1C3DA-B17D-A345-6AF2-1579D06A5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3F343-97AE-CBC4-3928-0858404C0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DDA41-23D6-8AB5-FBC0-5A51CF80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17.10.24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CD2C-9393-3967-6364-084E1AB5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16987-C5CC-5BD8-3425-FDF36DD1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17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62C1F81-0292-4658-B990-314031B5EEE0}" type="datetime4">
              <a:rPr lang="en-US" noProof="0" smtClean="0"/>
              <a:t>October 17, 2024</a:t>
            </a:fld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2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D558F984-26B4-4933-8516-FE1535DED93C}" type="datetime4">
              <a:rPr lang="en-US" smtClean="0"/>
              <a:t>October 17,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5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3E4C659-E679-417B-A9E8-A603DCE1B207}" type="datetime4">
              <a:rPr lang="en-US" smtClean="0"/>
              <a:t>October 17,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8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4BD4C5A-35E9-47D6-BDD6-A15EE1F6811B}" type="datetime4">
              <a:rPr lang="en-US" smtClean="0"/>
              <a:t>October 17, 2024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2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7046FD4F-6F20-4022-8CF1-AABFBE35CA69}" type="datetime4">
              <a:rPr lang="en-US" smtClean="0"/>
              <a:t>October 17, 2024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5666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63BD3E5-C6B0-41CB-8EEA-5A19D71A579A}" type="datetime4">
              <a:rPr lang="en-US" smtClean="0"/>
              <a:t>October 17,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7803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21E5EB97-EF72-C743-B225-36D9314C2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20197"/>
          <a:stretch/>
        </p:blipFill>
        <p:spPr>
          <a:xfrm>
            <a:off x="1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DD5701E-F27F-4FC7-9A65-8970DD43482C}" type="datetime4">
              <a:rPr lang="en-US" smtClean="0"/>
              <a:t>October 17,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9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993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1" y="441464"/>
            <a:ext cx="143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6BE16BE-510F-4DC1-B9F9-23B25996BEBF}" type="datetime4">
              <a:rPr lang="en-US" smtClean="0"/>
              <a:t>October 17, 2024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Ina Gege, Carolin Galvez – Seminar </a:t>
            </a:r>
            <a:r>
              <a:rPr lang="de-DE" sz="1200" dirty="0" err="1"/>
              <a:t>Social</a:t>
            </a:r>
            <a:r>
              <a:rPr lang="de-DE" sz="1200" dirty="0"/>
              <a:t> Sentiment in Times </a:t>
            </a:r>
            <a:r>
              <a:rPr lang="de-DE" sz="1200" dirty="0" err="1"/>
              <a:t>of</a:t>
            </a:r>
            <a:r>
              <a:rPr lang="de-DE" sz="1200" dirty="0"/>
              <a:t> Crisis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29811"/>
            <a:ext cx="432673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dirty="0"/>
              <a:t>IISM</a:t>
            </a:r>
          </a:p>
        </p:txBody>
      </p:sp>
    </p:spTree>
    <p:extLst>
      <p:ext uri="{BB962C8B-B14F-4D97-AF65-F5344CB8AC3E}">
        <p14:creationId xmlns:p14="http://schemas.microsoft.com/office/powerpoint/2010/main" val="424021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60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3A520-FACB-DAF6-92CF-1ADB12FEC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0C474-88BB-C967-0584-58DA8F137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F43C0-0F58-7AEB-EA84-ACB8D1B63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B5403-7539-7340-930C-E486D0D5DF08}" type="datetimeFigureOut">
              <a:rPr lang="en-DE" smtClean="0"/>
              <a:t>17.10.24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865DE-688F-9927-63BE-3302F5C7B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6E2CC-F64F-006F-ECD2-010F97C32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254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de-DE" dirty="0"/>
              <a:t>Stock Market Sentiment in Times </a:t>
            </a:r>
            <a:r>
              <a:rPr lang="de-DE" dirty="0" err="1"/>
              <a:t>of</a:t>
            </a:r>
            <a:r>
              <a:rPr lang="de-DE" dirty="0"/>
              <a:t> Crisis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Seminar </a:t>
            </a:r>
            <a:r>
              <a:rPr lang="de-DE" dirty="0" err="1"/>
              <a:t>Social</a:t>
            </a:r>
            <a:r>
              <a:rPr lang="de-DE" dirty="0"/>
              <a:t> Sentiment in Times </a:t>
            </a:r>
            <a:r>
              <a:rPr lang="de-DE" dirty="0" err="1"/>
              <a:t>of</a:t>
            </a:r>
            <a:r>
              <a:rPr lang="de-DE" dirty="0"/>
              <a:t> Crisis</a:t>
            </a:r>
          </a:p>
        </p:txBody>
      </p:sp>
    </p:spTree>
    <p:extLst>
      <p:ext uri="{BB962C8B-B14F-4D97-AF65-F5344CB8AC3E}">
        <p14:creationId xmlns:p14="http://schemas.microsoft.com/office/powerpoint/2010/main" val="2838928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C510E26-461F-3124-556E-6006BC1A9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Beobachteter Zeitraum: Nov 2022 – Juli 2024</a:t>
            </a:r>
          </a:p>
          <a:p>
            <a:endParaRPr lang="de-DE" dirty="0"/>
          </a:p>
          <a:p>
            <a:r>
              <a:rPr lang="de-DE" dirty="0"/>
              <a:t>Krisen: </a:t>
            </a:r>
          </a:p>
          <a:p>
            <a:pPr lvl="1"/>
            <a:r>
              <a:rPr lang="de-DE" dirty="0"/>
              <a:t>Corona-Pandemie (Nachwirkungen bis 2022)</a:t>
            </a:r>
          </a:p>
          <a:p>
            <a:pPr lvl="1"/>
            <a:r>
              <a:rPr lang="de-DE" dirty="0"/>
              <a:t>Ukraine-Krieg (seit Februar 2022)</a:t>
            </a:r>
          </a:p>
          <a:p>
            <a:pPr lvl="2"/>
            <a:r>
              <a:rPr lang="de-DE" dirty="0"/>
              <a:t>Energiepreise</a:t>
            </a:r>
          </a:p>
          <a:p>
            <a:pPr lvl="2"/>
            <a:r>
              <a:rPr lang="de-DE" dirty="0"/>
              <a:t>Versorgungssicherheit</a:t>
            </a:r>
          </a:p>
          <a:p>
            <a:pPr lvl="1"/>
            <a:r>
              <a:rPr lang="de-DE" dirty="0"/>
              <a:t>Inflation und Zinserhöhungen (2022–2023)</a:t>
            </a:r>
          </a:p>
          <a:p>
            <a:pPr lvl="1"/>
            <a:r>
              <a:rPr lang="de-DE" dirty="0"/>
              <a:t>Bankenkrise in den USA (Frühjahr 2023)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842F17-3B5D-0A71-DD29-78694099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17.10.24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900432-9D5F-D6BB-C40F-2D915FE5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02BEF6A-27D1-39CE-B8DD-C857D74B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Daten </a:t>
            </a:r>
            <a:r>
              <a:rPr lang="de-DE"/>
              <a:t>und Krisenzeitraum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725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D83C97-E3B1-0030-8027-46E7BD6A1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SOSEC Data Set</a:t>
            </a:r>
          </a:p>
          <a:p>
            <a:pPr lvl="1"/>
            <a:r>
              <a:rPr lang="en-DE" dirty="0"/>
              <a:t>Fearures especially in use:</a:t>
            </a:r>
          </a:p>
          <a:p>
            <a:pPr lvl="2"/>
            <a:r>
              <a:rPr lang="en-GB" dirty="0"/>
              <a:t>F3A21_1: ”</a:t>
            </a:r>
            <a:r>
              <a:rPr lang="en-GB" dirty="0" err="1"/>
              <a:t>Aktuell</a:t>
            </a:r>
            <a:r>
              <a:rPr lang="en-GB" dirty="0"/>
              <a:t> </a:t>
            </a:r>
            <a:r>
              <a:rPr lang="en-GB" dirty="0" err="1"/>
              <a:t>ergibt</a:t>
            </a:r>
            <a:r>
              <a:rPr lang="en-GB" dirty="0"/>
              <a:t> es Sinn in </a:t>
            </a:r>
            <a:r>
              <a:rPr lang="en-GB" dirty="0" err="1"/>
              <a:t>Aktien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investieren</a:t>
            </a:r>
            <a:r>
              <a:rPr lang="en-GB" dirty="0"/>
              <a:t>”</a:t>
            </a:r>
          </a:p>
          <a:p>
            <a:pPr lvl="2"/>
            <a:r>
              <a:rPr lang="en-GB" dirty="0"/>
              <a:t>F71invest: “</a:t>
            </a:r>
            <a:r>
              <a:rPr lang="en-GB" dirty="0" err="1"/>
              <a:t>Investieren</a:t>
            </a:r>
            <a:r>
              <a:rPr lang="en-GB" dirty="0"/>
              <a:t> Sie </a:t>
            </a:r>
            <a:r>
              <a:rPr lang="en-GB" dirty="0" err="1"/>
              <a:t>momentan</a:t>
            </a:r>
            <a:r>
              <a:rPr lang="en-GB" dirty="0"/>
              <a:t> in den </a:t>
            </a:r>
            <a:r>
              <a:rPr lang="en-GB" dirty="0" err="1"/>
              <a:t>Aktienmarkt</a:t>
            </a:r>
            <a:r>
              <a:rPr lang="en-GB" dirty="0"/>
              <a:t>”</a:t>
            </a:r>
          </a:p>
          <a:p>
            <a:pPr lvl="2"/>
            <a:r>
              <a:rPr lang="en-GB" dirty="0"/>
              <a:t>F5A10_2: “Wie </a:t>
            </a:r>
            <a:r>
              <a:rPr lang="en-GB" dirty="0" err="1"/>
              <a:t>viel</a:t>
            </a:r>
            <a:r>
              <a:rPr lang="en-GB" dirty="0"/>
              <a:t> </a:t>
            </a:r>
            <a:r>
              <a:rPr lang="en-GB" dirty="0" err="1"/>
              <a:t>Vertrauen</a:t>
            </a:r>
            <a:r>
              <a:rPr lang="en-GB" dirty="0"/>
              <a:t> </a:t>
            </a:r>
            <a:r>
              <a:rPr lang="en-GB" dirty="0" err="1"/>
              <a:t>haben</a:t>
            </a:r>
            <a:r>
              <a:rPr lang="en-GB" dirty="0"/>
              <a:t> Sie in den </a:t>
            </a:r>
            <a:r>
              <a:rPr lang="en-GB" dirty="0" err="1"/>
              <a:t>Aktienmarkt</a:t>
            </a:r>
            <a:r>
              <a:rPr lang="en-GB" dirty="0"/>
              <a:t>”</a:t>
            </a:r>
          </a:p>
          <a:p>
            <a:pPr lvl="2"/>
            <a:r>
              <a:rPr lang="en-GB" dirty="0"/>
              <a:t>F5a: ”Wie </a:t>
            </a:r>
            <a:r>
              <a:rPr lang="en-GB" dirty="0" err="1"/>
              <a:t>häufig</a:t>
            </a:r>
            <a:r>
              <a:rPr lang="en-GB" dirty="0"/>
              <a:t> </a:t>
            </a:r>
            <a:r>
              <a:rPr lang="en-GB" dirty="0" err="1"/>
              <a:t>beziehen</a:t>
            </a:r>
            <a:r>
              <a:rPr lang="en-GB" dirty="0"/>
              <a:t> Sie </a:t>
            </a:r>
            <a:r>
              <a:rPr lang="en-GB" dirty="0" err="1"/>
              <a:t>Nachrichten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den </a:t>
            </a:r>
            <a:r>
              <a:rPr lang="en-GB" dirty="0" err="1"/>
              <a:t>Quellen</a:t>
            </a:r>
            <a:r>
              <a:rPr lang="en-GB" dirty="0"/>
              <a:t>? … ”</a:t>
            </a:r>
          </a:p>
          <a:p>
            <a:pPr lvl="2"/>
            <a:r>
              <a:rPr lang="en-GB" dirty="0"/>
              <a:t>F5b: “Auf </a:t>
            </a:r>
            <a:r>
              <a:rPr lang="en-GB" dirty="0" err="1"/>
              <a:t>welche</a:t>
            </a:r>
            <a:r>
              <a:rPr lang="en-GB" dirty="0"/>
              <a:t> </a:t>
            </a:r>
            <a:r>
              <a:rPr lang="en-GB" dirty="0" err="1"/>
              <a:t>Kanäle</a:t>
            </a:r>
            <a:r>
              <a:rPr lang="en-GB" dirty="0"/>
              <a:t> </a:t>
            </a:r>
            <a:r>
              <a:rPr lang="en-GB" dirty="0" err="1"/>
              <a:t>greifen</a:t>
            </a:r>
            <a:r>
              <a:rPr lang="en-GB" dirty="0"/>
              <a:t> Sie </a:t>
            </a:r>
            <a:r>
              <a:rPr lang="en-GB" dirty="0" err="1"/>
              <a:t>dabei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? … ”</a:t>
            </a:r>
          </a:p>
          <a:p>
            <a:pPr lvl="2"/>
            <a:r>
              <a:rPr lang="en-GB" dirty="0" err="1"/>
              <a:t>i_START</a:t>
            </a:r>
            <a:r>
              <a:rPr lang="en-GB" dirty="0"/>
              <a:t> / </a:t>
            </a:r>
            <a:r>
              <a:rPr lang="en-GB" dirty="0" err="1"/>
              <a:t>i_END</a:t>
            </a:r>
            <a:endParaRPr lang="en-DE" dirty="0"/>
          </a:p>
          <a:p>
            <a:pPr lvl="1"/>
            <a:endParaRPr lang="en-DE" dirty="0"/>
          </a:p>
          <a:p>
            <a:r>
              <a:rPr lang="en-DE" dirty="0"/>
              <a:t>External Datasets from Yahoo Finance and Deutsche Bundesbank for</a:t>
            </a:r>
          </a:p>
          <a:p>
            <a:pPr lvl="1"/>
            <a:r>
              <a:rPr lang="en-GB" dirty="0"/>
              <a:t>I</a:t>
            </a:r>
            <a:r>
              <a:rPr lang="en-DE" dirty="0"/>
              <a:t>nterest rate, inflation rate, dax points, consumer price index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E3AEF-0EC9-3281-27E8-073D237F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October 17,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CD080-D238-BC68-FBAB-FD9D4CC4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FE9C1A-CFC4-E8B3-CFB2-CAA259A9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151015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B6262EB-0EF7-EE32-C7DC-C7235C47E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040" y="2157889"/>
            <a:ext cx="11227560" cy="3368268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C65A7D-30A0-6143-908D-496614D0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17.10.24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FBFB78-AB01-CE66-EE15-064A3E103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CEC0B47-D49D-B210-41CE-F3937B2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DAX 2022-2024</a:t>
            </a:r>
          </a:p>
        </p:txBody>
      </p:sp>
    </p:spTree>
    <p:extLst>
      <p:ext uri="{BB962C8B-B14F-4D97-AF65-F5344CB8AC3E}">
        <p14:creationId xmlns:p14="http://schemas.microsoft.com/office/powerpoint/2010/main" val="213175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983A88-D35A-2DF4-2E54-583DDB73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79C-E631-47AA-B9CB-ABFD8F596650}" type="datetime1">
              <a:rPr lang="de-DE" smtClean="0"/>
              <a:t>17.10.24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2632A2-AE2D-B8B2-D7E3-DB1FD99D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4051EBA-44D7-4A75-643D-27578364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Inflations- und Zinsrate</a:t>
            </a:r>
          </a:p>
        </p:txBody>
      </p:sp>
      <p:pic>
        <p:nvPicPr>
          <p:cNvPr id="7" name="Inhaltsplatzhalter 5">
            <a:extLst>
              <a:ext uri="{FF2B5EF4-FFF2-40B4-BE49-F238E27FC236}">
                <a16:creationId xmlns:a16="http://schemas.microsoft.com/office/drawing/2014/main" id="{7658A178-4257-F1D3-FD21-72D315708E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3400" y="2233930"/>
            <a:ext cx="5486400" cy="3291840"/>
          </a:xfrm>
          <a:prstGeom prst="rect">
            <a:avLst/>
          </a:prstGeom>
        </p:spPr>
      </p:pic>
      <p:pic>
        <p:nvPicPr>
          <p:cNvPr id="8" name="Inhaltsplatzhalter 5">
            <a:extLst>
              <a:ext uri="{FF2B5EF4-FFF2-40B4-BE49-F238E27FC236}">
                <a16:creationId xmlns:a16="http://schemas.microsoft.com/office/drawing/2014/main" id="{527BB8B6-37B9-DF9B-80A1-6ADE4C3F3E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33930"/>
            <a:ext cx="548640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51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3D5D2A8-E60A-E8C6-4063-B142C4736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115" y="1582738"/>
            <a:ext cx="7479770" cy="4487862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851C3C-FEB9-A112-EE38-D62C986F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17.10.24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CA0897-B266-DD97-1AA6-5F96A3F3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14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3225961-E62B-585B-C08C-ADDE46F4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VPI</a:t>
            </a:r>
          </a:p>
        </p:txBody>
      </p:sp>
    </p:spTree>
    <p:extLst>
      <p:ext uri="{BB962C8B-B14F-4D97-AF65-F5344CB8AC3E}">
        <p14:creationId xmlns:p14="http://schemas.microsoft.com/office/powerpoint/2010/main" val="4046107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0AE68B-3CE8-AB6D-2678-CA9E9A79C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b="0" dirty="0"/>
              <a:t>Goal: Find relationships between observed and latent variables</a:t>
            </a:r>
          </a:p>
          <a:p>
            <a:endParaRPr lang="en-DE" dirty="0"/>
          </a:p>
          <a:p>
            <a:r>
              <a:rPr lang="en-GB" b="0" dirty="0"/>
              <a:t>S</a:t>
            </a:r>
            <a:r>
              <a:rPr lang="en-DE" b="0" dirty="0"/>
              <a:t>imultaniously estimate latent variables and causal relationships between them</a:t>
            </a:r>
          </a:p>
          <a:p>
            <a:endParaRPr lang="en-DE" dirty="0"/>
          </a:p>
          <a:p>
            <a:r>
              <a:rPr lang="en-DE" dirty="0"/>
              <a:t>Step 1: Define how latent variables depend on observed variables</a:t>
            </a:r>
          </a:p>
          <a:p>
            <a:r>
              <a:rPr lang="en-DE" dirty="0"/>
              <a:t>Step 2: Define causal relationships between latent variables</a:t>
            </a:r>
          </a:p>
          <a:p>
            <a:r>
              <a:rPr lang="en-DE" dirty="0"/>
              <a:t>Step 3: Define additional connection links between observed variables</a:t>
            </a:r>
          </a:p>
          <a:p>
            <a:endParaRPr lang="en-DE" dirty="0"/>
          </a:p>
          <a:p>
            <a:r>
              <a:rPr lang="en-DE" dirty="0"/>
              <a:t>Limitations: </a:t>
            </a:r>
            <a:r>
              <a:rPr lang="en-GB" dirty="0"/>
              <a:t>i</a:t>
            </a:r>
            <a:r>
              <a:rPr lang="en-DE" dirty="0"/>
              <a:t>n general used for linear dependencies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7F1E9-8FAE-DA15-5A98-FA4B4566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October 17,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3E383-51DD-F03D-5444-04294308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07C33B-5D57-AC9B-2DB8-D4CE32C5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Structural Equation Modelling - SEM</a:t>
            </a:r>
          </a:p>
        </p:txBody>
      </p:sp>
    </p:spTree>
    <p:extLst>
      <p:ext uri="{BB962C8B-B14F-4D97-AF65-F5344CB8AC3E}">
        <p14:creationId xmlns:p14="http://schemas.microsoft.com/office/powerpoint/2010/main" val="3094551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FD53B-0005-1077-EB27-B125610A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October 17,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89195-355B-DB5F-3621-0776DDD8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16</a:t>
            </a:fld>
            <a:endParaRPr lang="en-US" noProof="0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A2ABC6FA-FC02-5409-FCE5-D71DD0661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105" y="1185069"/>
            <a:ext cx="8505790" cy="448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04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A8D6F7-B030-E300-E923-0DC3A1D477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tx2"/>
                </a:solidFill>
              </a:rPr>
              <a:t>H</a:t>
            </a:r>
            <a:r>
              <a:rPr lang="en-DE" dirty="0">
                <a:solidFill>
                  <a:schemeClr val="tx2"/>
                </a:solidFill>
              </a:rPr>
              <a:t>ow often are specific news channels used</a:t>
            </a:r>
          </a:p>
          <a:p>
            <a:r>
              <a:rPr lang="en-DE" dirty="0">
                <a:solidFill>
                  <a:schemeClr val="tx2"/>
                </a:solidFill>
              </a:rPr>
              <a:t>Which news channels are used mostly</a:t>
            </a:r>
          </a:p>
          <a:p>
            <a:r>
              <a:rPr lang="en-DE" dirty="0">
                <a:solidFill>
                  <a:schemeClr val="accent1"/>
                </a:solidFill>
              </a:rPr>
              <a:t>Trust in stock market</a:t>
            </a:r>
          </a:p>
          <a:p>
            <a:r>
              <a:rPr lang="en-DE" dirty="0">
                <a:solidFill>
                  <a:schemeClr val="accent1"/>
                </a:solidFill>
              </a:rPr>
              <a:t>Are people investing right now</a:t>
            </a:r>
          </a:p>
          <a:p>
            <a:r>
              <a:rPr lang="en-DE" dirty="0">
                <a:solidFill>
                  <a:schemeClr val="accent1"/>
                </a:solidFill>
              </a:rPr>
              <a:t>Do people think investing is a good idea right now</a:t>
            </a:r>
          </a:p>
          <a:p>
            <a:r>
              <a:rPr lang="en-DE" dirty="0">
                <a:solidFill>
                  <a:schemeClr val="accent4"/>
                </a:solidFill>
              </a:rPr>
              <a:t>Intrest rate, dax points, consumer price index, inflation rate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4C4523-AF28-D5E6-4122-0A4C042FE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DE" dirty="0"/>
              <a:t>Latent variables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4E4302-9BFC-7786-CAFB-84EA0044A59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DE" dirty="0">
                <a:solidFill>
                  <a:schemeClr val="tx2"/>
                </a:solidFill>
              </a:rPr>
              <a:t>How informed individuals</a:t>
            </a:r>
          </a:p>
          <a:p>
            <a:endParaRPr lang="en-DE" dirty="0">
              <a:solidFill>
                <a:schemeClr val="tx2"/>
              </a:solidFill>
            </a:endParaRPr>
          </a:p>
          <a:p>
            <a:endParaRPr lang="en-DE" dirty="0"/>
          </a:p>
          <a:p>
            <a:endParaRPr lang="en-GB" dirty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Opinion on t</a:t>
            </a:r>
            <a:r>
              <a:rPr lang="en-DE" dirty="0">
                <a:solidFill>
                  <a:schemeClr val="accent1"/>
                </a:solidFill>
              </a:rPr>
              <a:t>iming of investment</a:t>
            </a:r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endParaRPr lang="en-DE" dirty="0"/>
          </a:p>
          <a:p>
            <a:r>
              <a:rPr lang="en-DE" dirty="0">
                <a:solidFill>
                  <a:schemeClr val="accent4"/>
                </a:solidFill>
              </a:rPr>
              <a:t>Macroeconomic indizes</a:t>
            </a:r>
            <a:endParaRPr lang="en-DE" dirty="0"/>
          </a:p>
          <a:p>
            <a:pPr lvl="1"/>
            <a:endParaRPr lang="en-DE" dirty="0"/>
          </a:p>
          <a:p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FF154-DEEB-CCE1-0E36-99431A09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October 17,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2D819-A9F4-BD79-D154-E8A8FD06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E1E777-ACBA-5FD3-60AC-B91DBEB92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SEM - Dependencies Observed and Latent Variables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3FD7588-588C-DB31-22E8-3074EF7B15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Observed variables:</a:t>
            </a:r>
          </a:p>
        </p:txBody>
      </p:sp>
    </p:spTree>
    <p:extLst>
      <p:ext uri="{BB962C8B-B14F-4D97-AF65-F5344CB8AC3E}">
        <p14:creationId xmlns:p14="http://schemas.microsoft.com/office/powerpoint/2010/main" val="3454481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729DC-384A-3998-6A57-0956F5B1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October 17,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FAB24-E26F-42CA-A1B4-988C4260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4642D6-635C-90A5-F2C2-52A010A5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SEM – Dependency Assumption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01F212-3385-47A5-E918-DFF2502EA8BF}"/>
              </a:ext>
            </a:extLst>
          </p:cNvPr>
          <p:cNvSpPr>
            <a:spLocks/>
          </p:cNvSpPr>
          <p:nvPr/>
        </p:nvSpPr>
        <p:spPr>
          <a:xfrm>
            <a:off x="3269617" y="2957922"/>
            <a:ext cx="1800000" cy="1800000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5B964C-48BC-3B78-CF2A-CB1BD23B5003}"/>
              </a:ext>
            </a:extLst>
          </p:cNvPr>
          <p:cNvSpPr>
            <a:spLocks/>
          </p:cNvSpPr>
          <p:nvPr/>
        </p:nvSpPr>
        <p:spPr>
          <a:xfrm>
            <a:off x="5999907" y="1448431"/>
            <a:ext cx="1800000" cy="1800000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774339-A6D0-3F20-14A0-9B167308E33E}"/>
              </a:ext>
            </a:extLst>
          </p:cNvPr>
          <p:cNvSpPr>
            <a:spLocks/>
          </p:cNvSpPr>
          <p:nvPr/>
        </p:nvSpPr>
        <p:spPr>
          <a:xfrm>
            <a:off x="5999907" y="4394730"/>
            <a:ext cx="1800000" cy="1800000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83C91-FC91-D40E-8E2E-64BF47C5C6C3}"/>
              </a:ext>
            </a:extLst>
          </p:cNvPr>
          <p:cNvSpPr txBox="1"/>
          <p:nvPr/>
        </p:nvSpPr>
        <p:spPr>
          <a:xfrm>
            <a:off x="3202443" y="3583501"/>
            <a:ext cx="193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/>
              <a:t>Opinion on Timing of Investment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AAF26F-D6D7-9DEA-3A25-EDA6165E796F}"/>
              </a:ext>
            </a:extLst>
          </p:cNvPr>
          <p:cNvSpPr txBox="1"/>
          <p:nvPr/>
        </p:nvSpPr>
        <p:spPr>
          <a:xfrm>
            <a:off x="6146652" y="2056043"/>
            <a:ext cx="1506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/>
              <a:t>How Informed are Individuals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D8407-350A-F26B-3F70-4D4EA77EFCF5}"/>
              </a:ext>
            </a:extLst>
          </p:cNvPr>
          <p:cNvSpPr txBox="1"/>
          <p:nvPr/>
        </p:nvSpPr>
        <p:spPr>
          <a:xfrm>
            <a:off x="6048024" y="5002342"/>
            <a:ext cx="1703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/>
              <a:t>Macroeconomic Indices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60AC6B-BEB9-9E75-BDAF-DF180AADB774}"/>
              </a:ext>
            </a:extLst>
          </p:cNvPr>
          <p:cNvCxnSpPr>
            <a:cxnSpLocks/>
            <a:stCxn id="8" idx="2"/>
            <a:endCxn id="6" idx="7"/>
          </p:cNvCxnSpPr>
          <p:nvPr/>
        </p:nvCxnSpPr>
        <p:spPr>
          <a:xfrm flipH="1">
            <a:off x="4806013" y="2348431"/>
            <a:ext cx="1193894" cy="873095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DC6EC6-80D6-A965-979E-67195652EB37}"/>
              </a:ext>
            </a:extLst>
          </p:cNvPr>
          <p:cNvCxnSpPr>
            <a:stCxn id="9" idx="2"/>
            <a:endCxn id="6" idx="5"/>
          </p:cNvCxnSpPr>
          <p:nvPr/>
        </p:nvCxnSpPr>
        <p:spPr>
          <a:xfrm flipH="1" flipV="1">
            <a:off x="4806013" y="4494318"/>
            <a:ext cx="1193894" cy="800412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0B2987C-774F-D8AF-D823-DD9803AEC250}"/>
              </a:ext>
            </a:extLst>
          </p:cNvPr>
          <p:cNvSpPr/>
          <p:nvPr/>
        </p:nvSpPr>
        <p:spPr>
          <a:xfrm>
            <a:off x="723157" y="2705122"/>
            <a:ext cx="1662545" cy="66654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2B395A-B2CA-A45B-2F1D-5E90D34F48D2}"/>
              </a:ext>
            </a:extLst>
          </p:cNvPr>
          <p:cNvSpPr txBox="1"/>
          <p:nvPr/>
        </p:nvSpPr>
        <p:spPr>
          <a:xfrm>
            <a:off x="860427" y="2771366"/>
            <a:ext cx="1388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/>
              <a:t>Trust in Stock Market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84132E-8C75-5897-431F-97F382C53C71}"/>
              </a:ext>
            </a:extLst>
          </p:cNvPr>
          <p:cNvSpPr/>
          <p:nvPr/>
        </p:nvSpPr>
        <p:spPr>
          <a:xfrm>
            <a:off x="723157" y="3522771"/>
            <a:ext cx="1662545" cy="66654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733BD5-EF8C-F2D1-589C-A65938828E97}"/>
              </a:ext>
            </a:extLst>
          </p:cNvPr>
          <p:cNvSpPr txBox="1"/>
          <p:nvPr/>
        </p:nvSpPr>
        <p:spPr>
          <a:xfrm>
            <a:off x="860427" y="3589015"/>
            <a:ext cx="1388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/>
              <a:t>Currently Investing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1C7602-CB43-BD52-7544-E21DF771FDAA}"/>
              </a:ext>
            </a:extLst>
          </p:cNvPr>
          <p:cNvSpPr/>
          <p:nvPr/>
        </p:nvSpPr>
        <p:spPr>
          <a:xfrm>
            <a:off x="723157" y="4335797"/>
            <a:ext cx="1662545" cy="66654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56108E-35DD-7155-CB97-153C0BF28903}"/>
              </a:ext>
            </a:extLst>
          </p:cNvPr>
          <p:cNvSpPr txBox="1"/>
          <p:nvPr/>
        </p:nvSpPr>
        <p:spPr>
          <a:xfrm>
            <a:off x="723157" y="4402041"/>
            <a:ext cx="1662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/>
              <a:t>Current Opinion of Investing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14B0F8-0CFD-0541-56CE-06DBEF98A813}"/>
              </a:ext>
            </a:extLst>
          </p:cNvPr>
          <p:cNvSpPr/>
          <p:nvPr/>
        </p:nvSpPr>
        <p:spPr>
          <a:xfrm>
            <a:off x="8730197" y="1245621"/>
            <a:ext cx="1662545" cy="66654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91DB5B-BB85-6DC0-AD62-C7CEE3D25226}"/>
              </a:ext>
            </a:extLst>
          </p:cNvPr>
          <p:cNvSpPr txBox="1"/>
          <p:nvPr/>
        </p:nvSpPr>
        <p:spPr>
          <a:xfrm>
            <a:off x="8867467" y="1311865"/>
            <a:ext cx="1388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/>
              <a:t>Channels of Information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950A7A-7EB6-F363-87F2-82DFC170392F}"/>
              </a:ext>
            </a:extLst>
          </p:cNvPr>
          <p:cNvSpPr/>
          <p:nvPr/>
        </p:nvSpPr>
        <p:spPr>
          <a:xfrm>
            <a:off x="8730197" y="2084823"/>
            <a:ext cx="1662545" cy="66654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457FEA-4A2E-D594-FCFD-B99A1823E271}"/>
              </a:ext>
            </a:extLst>
          </p:cNvPr>
          <p:cNvSpPr txBox="1"/>
          <p:nvPr/>
        </p:nvSpPr>
        <p:spPr>
          <a:xfrm>
            <a:off x="8867467" y="2146969"/>
            <a:ext cx="1388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/>
              <a:t>Frequency of Informing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C6DC6C-070A-CA9B-972D-74AD69FAE7FA}"/>
              </a:ext>
            </a:extLst>
          </p:cNvPr>
          <p:cNvSpPr/>
          <p:nvPr/>
        </p:nvSpPr>
        <p:spPr>
          <a:xfrm>
            <a:off x="8723282" y="2922470"/>
            <a:ext cx="1662545" cy="66654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D140BD-113A-F09A-0EFA-7F5CCA3285D1}"/>
              </a:ext>
            </a:extLst>
          </p:cNvPr>
          <p:cNvSpPr txBox="1"/>
          <p:nvPr/>
        </p:nvSpPr>
        <p:spPr>
          <a:xfrm>
            <a:off x="8859135" y="3086465"/>
            <a:ext cx="1388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/>
              <a:t>Interest Rate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E0325F4-1E71-C7C9-E332-4E7F59755AEF}"/>
              </a:ext>
            </a:extLst>
          </p:cNvPr>
          <p:cNvSpPr/>
          <p:nvPr/>
        </p:nvSpPr>
        <p:spPr>
          <a:xfrm>
            <a:off x="8730197" y="3756762"/>
            <a:ext cx="1662545" cy="66654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068376-91E6-FDCA-1876-4CAC6510A746}"/>
              </a:ext>
            </a:extLst>
          </p:cNvPr>
          <p:cNvSpPr txBox="1"/>
          <p:nvPr/>
        </p:nvSpPr>
        <p:spPr>
          <a:xfrm>
            <a:off x="8864545" y="3926652"/>
            <a:ext cx="1388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/>
              <a:t>Inflation Rate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FC0E9A-06B5-DAB0-D1A6-A66C5F35729A}"/>
              </a:ext>
            </a:extLst>
          </p:cNvPr>
          <p:cNvSpPr/>
          <p:nvPr/>
        </p:nvSpPr>
        <p:spPr>
          <a:xfrm>
            <a:off x="8733118" y="4594409"/>
            <a:ext cx="1662545" cy="66654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A5DDFB-5187-DA4B-3907-2A50C3C3283B}"/>
              </a:ext>
            </a:extLst>
          </p:cNvPr>
          <p:cNvSpPr txBox="1"/>
          <p:nvPr/>
        </p:nvSpPr>
        <p:spPr>
          <a:xfrm>
            <a:off x="8730197" y="4758404"/>
            <a:ext cx="1662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/>
              <a:t>Dax Points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DF2B28-626C-ECBF-6EB1-C80377CCDB76}"/>
              </a:ext>
            </a:extLst>
          </p:cNvPr>
          <p:cNvSpPr/>
          <p:nvPr/>
        </p:nvSpPr>
        <p:spPr>
          <a:xfrm>
            <a:off x="8733118" y="5432055"/>
            <a:ext cx="1662545" cy="66654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954B3C-ACE6-6A75-07E8-4DC1C01916D3}"/>
              </a:ext>
            </a:extLst>
          </p:cNvPr>
          <p:cNvSpPr txBox="1"/>
          <p:nvPr/>
        </p:nvSpPr>
        <p:spPr>
          <a:xfrm>
            <a:off x="8730197" y="5472939"/>
            <a:ext cx="1662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/>
              <a:t>Consumer Price Index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1F010D-6085-35E6-0AE8-B9D56FE65B99}"/>
              </a:ext>
            </a:extLst>
          </p:cNvPr>
          <p:cNvCxnSpPr>
            <a:cxnSpLocks/>
          </p:cNvCxnSpPr>
          <p:nvPr/>
        </p:nvCxnSpPr>
        <p:spPr>
          <a:xfrm flipH="1">
            <a:off x="7748869" y="1505370"/>
            <a:ext cx="981328" cy="57079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4447D6-E35A-F34E-87DD-65E8C235AEFB}"/>
              </a:ext>
            </a:extLst>
          </p:cNvPr>
          <p:cNvCxnSpPr>
            <a:cxnSpLocks/>
            <a:stCxn id="26" idx="1"/>
            <a:endCxn id="8" idx="6"/>
          </p:cNvCxnSpPr>
          <p:nvPr/>
        </p:nvCxnSpPr>
        <p:spPr>
          <a:xfrm flipH="1" flipV="1">
            <a:off x="7799907" y="2348431"/>
            <a:ext cx="930290" cy="6966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2245209-4923-6569-068C-291F856CF47F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7621432" y="3255743"/>
            <a:ext cx="1101850" cy="155494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5D7DAA2-71FE-EC9C-EA06-CFDDAED50BAA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7748869" y="4090035"/>
            <a:ext cx="981328" cy="974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A818F8-6598-08E2-F486-BD45712D9911}"/>
              </a:ext>
            </a:extLst>
          </p:cNvPr>
          <p:cNvCxnSpPr>
            <a:cxnSpLocks/>
            <a:stCxn id="47" idx="1"/>
            <a:endCxn id="9" idx="6"/>
          </p:cNvCxnSpPr>
          <p:nvPr/>
        </p:nvCxnSpPr>
        <p:spPr>
          <a:xfrm flipH="1">
            <a:off x="7799907" y="4927681"/>
            <a:ext cx="930290" cy="36704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E6DB1D7-8CC8-05F4-431F-980B0B259DC0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7748869" y="5506715"/>
            <a:ext cx="981328" cy="25861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F652806-2F54-C517-7B8C-62564EAA1AF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385702" y="3038395"/>
            <a:ext cx="923375" cy="66653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BFFA70B-5E9A-6A63-81F3-51524BD5F9F4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385702" y="3856044"/>
            <a:ext cx="930290" cy="1984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B5FC605-3C56-DC17-1B60-67A165367B71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385702" y="4022680"/>
            <a:ext cx="930290" cy="64639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002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EA0C7D-718B-10F9-AE8D-E1BA4E292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Calculate Pearson Correlation Coefficient between observed variables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271448" marR="0" lvl="0" indent="-271448" algn="l" defTabSz="914347" rtl="0" eaLnBrk="1" fontAlgn="auto" latinLnBrk="0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ct val="88000"/>
              <a:buFontTx/>
              <a:buBlip>
                <a:blip r:embed="rId2"/>
              </a:buBlip>
              <a:tabLst/>
              <a:defRPr/>
            </a:pPr>
            <a:r>
              <a:rPr kumimoji="0" lang="en-DE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 found correlations to the model to be considered</a:t>
            </a:r>
          </a:p>
          <a:p>
            <a:pPr marL="271448" marR="0" lvl="0" indent="-271448" algn="l" defTabSz="914347" rtl="0" eaLnBrk="1" fontAlgn="auto" latinLnBrk="0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ct val="88000"/>
              <a:buFontTx/>
              <a:buBlip>
                <a:blip r:embed="rId2"/>
              </a:buBlip>
              <a:tabLst/>
              <a:defRPr/>
            </a:pPr>
            <a:endParaRPr lang="en-DE" dirty="0">
              <a:solidFill>
                <a:prstClr val="black"/>
              </a:solidFill>
              <a:latin typeface="Arial"/>
            </a:endParaRPr>
          </a:p>
          <a:p>
            <a:pPr marL="271448" marR="0" lvl="0" indent="-271448" algn="l" defTabSz="914347" rtl="0" eaLnBrk="1" fontAlgn="auto" latinLnBrk="0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ct val="88000"/>
              <a:buFontTx/>
              <a:buBlip>
                <a:blip r:embed="rId2"/>
              </a:buBlip>
              <a:tabLst/>
              <a:defRPr/>
            </a:pPr>
            <a:r>
              <a:rPr kumimoji="0" lang="en-DE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Limitations: Only finds linear dependencies between variables</a:t>
            </a:r>
          </a:p>
          <a:p>
            <a:pPr lvl="1">
              <a:defRPr/>
            </a:pPr>
            <a:r>
              <a:rPr lang="en-DE">
                <a:solidFill>
                  <a:prstClr val="black"/>
                </a:solidFill>
                <a:latin typeface="Arial"/>
              </a:rPr>
              <a:t>But SEM is also for linear dependencies, so no problem</a:t>
            </a:r>
            <a:endParaRPr kumimoji="0" lang="en-DE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1C0F5-294E-A7E5-85CE-7F4B0D59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October 17,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EAC1C-4987-1120-E8E3-CE1A9560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19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F1A97-62A9-9909-9C68-BF31F8B1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SEM – Connection Links Observed Variables</a:t>
            </a:r>
            <a:endParaRPr lang="en-DE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993775-823B-0883-AB0D-6D25D1B660D5}"/>
                  </a:ext>
                </a:extLst>
              </p:cNvPr>
              <p:cNvSpPr txBox="1"/>
              <p:nvPr/>
            </p:nvSpPr>
            <p:spPr>
              <a:xfrm>
                <a:off x="1362300" y="2213989"/>
                <a:ext cx="3599255" cy="869084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993775-823B-0883-AB0D-6D25D1B66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300" y="2213989"/>
                <a:ext cx="3599255" cy="869084"/>
              </a:xfrm>
              <a:prstGeom prst="rect">
                <a:avLst/>
              </a:prstGeom>
              <a:blipFill>
                <a:blip r:embed="rId3"/>
                <a:stretch>
                  <a:fillRect t="-69863" b="-97260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9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7C3AA2-DDFD-5682-8AEC-6B03A8BC6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GB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For </a:t>
            </a:r>
            <a:r>
              <a:rPr lang="en-GB" b="1" i="0" u="none" strike="noStrike" dirty="0">
                <a:effectLst/>
                <a:latin typeface="Arial" panose="020B0604020202020204" pitchFamily="34" charset="0"/>
              </a:rPr>
              <a:t>informed individuals</a:t>
            </a: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, we expect </a:t>
            </a:r>
            <a:r>
              <a:rPr lang="en-GB" b="1" i="0" u="none" strike="noStrike" dirty="0">
                <a:effectLst/>
                <a:latin typeface="Arial" panose="020B0604020202020204" pitchFamily="34" charset="0"/>
              </a:rPr>
              <a:t>current events</a:t>
            </a: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, particularly those with economic implications, as well as </a:t>
            </a:r>
            <a:r>
              <a:rPr lang="en-GB" b="1" i="0" u="none" strike="noStrike" dirty="0">
                <a:effectLst/>
                <a:latin typeface="Arial" panose="020B0604020202020204" pitchFamily="34" charset="0"/>
              </a:rPr>
              <a:t>macroeconomic indices</a:t>
            </a: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 to </a:t>
            </a:r>
            <a:r>
              <a:rPr lang="en-GB" b="1" i="0" u="none" strike="noStrike" dirty="0">
                <a:effectLst/>
                <a:latin typeface="Arial" panose="020B0604020202020204" pitchFamily="34" charset="0"/>
              </a:rPr>
              <a:t>influence </a:t>
            </a: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their </a:t>
            </a:r>
            <a:r>
              <a:rPr lang="en-GB" b="1" i="0" u="none" strike="noStrike" dirty="0">
                <a:effectLst/>
                <a:latin typeface="Arial" panose="020B0604020202020204" pitchFamily="34" charset="0"/>
              </a:rPr>
              <a:t>opinion</a:t>
            </a: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 on the </a:t>
            </a:r>
            <a:r>
              <a:rPr lang="en-GB" b="1" i="0" u="none" strike="noStrike" dirty="0">
                <a:effectLst/>
                <a:latin typeface="Arial" panose="020B0604020202020204" pitchFamily="34" charset="0"/>
              </a:rPr>
              <a:t>timing of investments</a:t>
            </a: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. Negative events, higher interest rates, and higher inflation lead to lower investment intention, while rising markets cause higher investment intention.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6F105-D9B4-EC87-D3CC-697B732A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October 17,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0F05F-B21E-15B3-8172-2FE9783D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0205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E9A60-72DE-54B6-ED01-4723CCA9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October 17,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E70CD-48B4-ABA9-745D-5E3C6EF0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20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1812BC-FDD2-AB84-A59E-114BEF278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Correlation -</a:t>
            </a:r>
            <a:br>
              <a:rPr lang="en-DE" dirty="0"/>
            </a:br>
            <a:r>
              <a:rPr lang="en-DE" dirty="0"/>
              <a:t>Financial Opinion and M</a:t>
            </a:r>
            <a:r>
              <a:rPr lang="en-GB" dirty="0"/>
              <a:t>a</a:t>
            </a:r>
            <a:r>
              <a:rPr lang="en-DE" dirty="0"/>
              <a:t>croeconomic Indizes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741D92B-0BD9-AE2B-30F2-F6DFDC52B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1609596"/>
            <a:ext cx="5572046" cy="4635469"/>
          </a:xfr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7D93929-512D-5796-F1BC-AE42E914C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084214"/>
              </p:ext>
            </p:extLst>
          </p:nvPr>
        </p:nvGraphicFramePr>
        <p:xfrm>
          <a:off x="6331956" y="2574101"/>
          <a:ext cx="5096418" cy="148258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00614">
                  <a:extLst>
                    <a:ext uri="{9D8B030D-6E8A-4147-A177-3AD203B41FA5}">
                      <a16:colId xmlns:a16="http://schemas.microsoft.com/office/drawing/2014/main" val="250032926"/>
                    </a:ext>
                  </a:extLst>
                </a:gridCol>
                <a:gridCol w="3995804">
                  <a:extLst>
                    <a:ext uri="{9D8B030D-6E8A-4147-A177-3AD203B41FA5}">
                      <a16:colId xmlns:a16="http://schemas.microsoft.com/office/drawing/2014/main" val="1649328074"/>
                    </a:ext>
                  </a:extLst>
                </a:gridCol>
              </a:tblGrid>
              <a:tr h="370646">
                <a:tc>
                  <a:txBody>
                    <a:bodyPr/>
                    <a:lstStyle/>
                    <a:p>
                      <a:r>
                        <a:rPr lang="en-DE" sz="1400" dirty="0"/>
                        <a:t>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645789"/>
                  </a:ext>
                </a:extLst>
              </a:tr>
              <a:tr h="370646">
                <a:tc>
                  <a:txBody>
                    <a:bodyPr/>
                    <a:lstStyle/>
                    <a:p>
                      <a:r>
                        <a:rPr lang="en-GB" sz="1400" dirty="0"/>
                        <a:t>F71invest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Investieren</a:t>
                      </a:r>
                      <a:r>
                        <a:rPr lang="en-GB" sz="1400" dirty="0"/>
                        <a:t> Sie </a:t>
                      </a:r>
                      <a:r>
                        <a:rPr lang="en-GB" sz="1400" dirty="0" err="1"/>
                        <a:t>momentan</a:t>
                      </a:r>
                      <a:r>
                        <a:rPr lang="en-GB" sz="1400" dirty="0"/>
                        <a:t> in den </a:t>
                      </a:r>
                      <a:r>
                        <a:rPr lang="en-GB" sz="1400" dirty="0" err="1"/>
                        <a:t>Aktienmarkt</a:t>
                      </a:r>
                      <a:endParaRPr lang="en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1475"/>
                  </a:ext>
                </a:extLst>
              </a:tr>
              <a:tr h="370646">
                <a:tc>
                  <a:txBody>
                    <a:bodyPr/>
                    <a:lstStyle/>
                    <a:p>
                      <a:r>
                        <a:rPr lang="en-GB" sz="1400" dirty="0"/>
                        <a:t>F5A10_2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Wie </a:t>
                      </a:r>
                      <a:r>
                        <a:rPr lang="en-GB" sz="1400" dirty="0" err="1"/>
                        <a:t>viel</a:t>
                      </a:r>
                      <a:r>
                        <a:rPr lang="en-GB" sz="1400" dirty="0"/>
                        <a:t> </a:t>
                      </a:r>
                      <a:r>
                        <a:rPr lang="en-GB" sz="1400" dirty="0" err="1"/>
                        <a:t>Vertrauen</a:t>
                      </a:r>
                      <a:r>
                        <a:rPr lang="en-GB" sz="1400" dirty="0"/>
                        <a:t> </a:t>
                      </a:r>
                      <a:r>
                        <a:rPr lang="en-GB" sz="1400" dirty="0" err="1"/>
                        <a:t>haben</a:t>
                      </a:r>
                      <a:r>
                        <a:rPr lang="en-GB" sz="1400" dirty="0"/>
                        <a:t> Sie in den </a:t>
                      </a:r>
                      <a:r>
                        <a:rPr lang="en-GB" sz="1400" dirty="0" err="1"/>
                        <a:t>Aktienmarkt</a:t>
                      </a:r>
                      <a:endParaRPr lang="en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95585"/>
                  </a:ext>
                </a:extLst>
              </a:tr>
              <a:tr h="370646">
                <a:tc>
                  <a:txBody>
                    <a:bodyPr/>
                    <a:lstStyle/>
                    <a:p>
                      <a:r>
                        <a:rPr lang="en-DE" sz="1400" dirty="0"/>
                        <a:t>F3A21_1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Aktuell</a:t>
                      </a:r>
                      <a:r>
                        <a:rPr lang="en-GB" sz="1400" dirty="0"/>
                        <a:t> </a:t>
                      </a:r>
                      <a:r>
                        <a:rPr lang="en-GB" sz="1400" dirty="0" err="1"/>
                        <a:t>ergibt</a:t>
                      </a:r>
                      <a:r>
                        <a:rPr lang="en-GB" sz="1400" dirty="0"/>
                        <a:t> es Sinn in </a:t>
                      </a:r>
                      <a:r>
                        <a:rPr lang="en-GB" sz="1400" dirty="0" err="1"/>
                        <a:t>Aktien</a:t>
                      </a:r>
                      <a:r>
                        <a:rPr lang="en-GB" sz="1400" dirty="0"/>
                        <a:t> </a:t>
                      </a:r>
                      <a:r>
                        <a:rPr lang="en-GB" sz="1400" dirty="0" err="1"/>
                        <a:t>zu</a:t>
                      </a:r>
                      <a:r>
                        <a:rPr lang="en-GB" sz="1400" dirty="0"/>
                        <a:t> </a:t>
                      </a:r>
                      <a:r>
                        <a:rPr lang="en-GB" sz="1400" dirty="0" err="1"/>
                        <a:t>investieren</a:t>
                      </a:r>
                      <a:endParaRPr lang="en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68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549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2C3674-3B98-1615-2254-6E85C6F01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157" y="1426543"/>
            <a:ext cx="5688632" cy="459847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895BD-E843-B6D1-5308-62076CE3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October 17,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C3A0-2D0B-2FF4-1510-CD612FB2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A61238-1934-AF43-2E3B-8AA49DDE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DE" dirty="0"/>
              <a:t>Correlation - Financial Opinion and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Informed</a:t>
            </a:r>
            <a:endParaRPr lang="en-DE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42CF2B-DD69-4EDA-F454-D8D36CFD9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61931"/>
              </p:ext>
            </p:extLst>
          </p:nvPr>
        </p:nvGraphicFramePr>
        <p:xfrm>
          <a:off x="6567582" y="1020566"/>
          <a:ext cx="5096418" cy="532678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08505">
                  <a:extLst>
                    <a:ext uri="{9D8B030D-6E8A-4147-A177-3AD203B41FA5}">
                      <a16:colId xmlns:a16="http://schemas.microsoft.com/office/drawing/2014/main" val="250032926"/>
                    </a:ext>
                  </a:extLst>
                </a:gridCol>
                <a:gridCol w="3987913">
                  <a:extLst>
                    <a:ext uri="{9D8B030D-6E8A-4147-A177-3AD203B41FA5}">
                      <a16:colId xmlns:a16="http://schemas.microsoft.com/office/drawing/2014/main" val="1649328074"/>
                    </a:ext>
                  </a:extLst>
                </a:gridCol>
              </a:tblGrid>
              <a:tr h="295273">
                <a:tc>
                  <a:txBody>
                    <a:bodyPr/>
                    <a:lstStyle/>
                    <a:p>
                      <a:r>
                        <a:rPr lang="en-DE" sz="1400" dirty="0"/>
                        <a:t>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645789"/>
                  </a:ext>
                </a:extLst>
              </a:tr>
              <a:tr h="370646">
                <a:tc>
                  <a:txBody>
                    <a:bodyPr/>
                    <a:lstStyle/>
                    <a:p>
                      <a:r>
                        <a:rPr lang="en-GB" sz="1400" dirty="0"/>
                        <a:t>F71invest</a:t>
                      </a:r>
                      <a:endParaRPr lang="en-DE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Investieren</a:t>
                      </a:r>
                      <a:r>
                        <a:rPr lang="en-GB" sz="1400" dirty="0"/>
                        <a:t> Sie </a:t>
                      </a:r>
                      <a:r>
                        <a:rPr lang="en-GB" sz="1400" dirty="0" err="1"/>
                        <a:t>momentan</a:t>
                      </a:r>
                      <a:r>
                        <a:rPr lang="en-GB" sz="1400" dirty="0"/>
                        <a:t> in den </a:t>
                      </a:r>
                      <a:r>
                        <a:rPr lang="en-GB" sz="1400" dirty="0" err="1"/>
                        <a:t>Aktienmarkt</a:t>
                      </a:r>
                      <a:endParaRPr lang="en-DE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51475"/>
                  </a:ext>
                </a:extLst>
              </a:tr>
              <a:tr h="370646">
                <a:tc>
                  <a:txBody>
                    <a:bodyPr/>
                    <a:lstStyle/>
                    <a:p>
                      <a:r>
                        <a:rPr lang="en-GB" sz="1400" dirty="0"/>
                        <a:t>F5A10_2</a:t>
                      </a:r>
                      <a:endParaRPr lang="en-DE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Wie </a:t>
                      </a:r>
                      <a:r>
                        <a:rPr lang="en-GB" sz="1400" dirty="0" err="1"/>
                        <a:t>viel</a:t>
                      </a:r>
                      <a:r>
                        <a:rPr lang="en-GB" sz="1400" dirty="0"/>
                        <a:t> </a:t>
                      </a:r>
                      <a:r>
                        <a:rPr lang="en-GB" sz="1400" dirty="0" err="1"/>
                        <a:t>Vertrauen</a:t>
                      </a:r>
                      <a:r>
                        <a:rPr lang="en-GB" sz="1400" dirty="0"/>
                        <a:t> </a:t>
                      </a:r>
                      <a:r>
                        <a:rPr lang="en-GB" sz="1400" dirty="0" err="1"/>
                        <a:t>haben</a:t>
                      </a:r>
                      <a:r>
                        <a:rPr lang="en-GB" sz="1400" dirty="0"/>
                        <a:t> Sie in den </a:t>
                      </a:r>
                      <a:r>
                        <a:rPr lang="en-GB" sz="1400" dirty="0" err="1"/>
                        <a:t>Aktienmarkt</a:t>
                      </a:r>
                      <a:endParaRPr lang="en-DE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95585"/>
                  </a:ext>
                </a:extLst>
              </a:tr>
              <a:tr h="370646">
                <a:tc>
                  <a:txBody>
                    <a:bodyPr/>
                    <a:lstStyle/>
                    <a:p>
                      <a:r>
                        <a:rPr lang="en-DE" sz="1400" dirty="0"/>
                        <a:t>F3A21_1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Aktuell</a:t>
                      </a:r>
                      <a:r>
                        <a:rPr lang="en-GB" sz="1400" dirty="0"/>
                        <a:t> </a:t>
                      </a:r>
                      <a:r>
                        <a:rPr lang="en-GB" sz="1400" dirty="0" err="1"/>
                        <a:t>ergibt</a:t>
                      </a:r>
                      <a:r>
                        <a:rPr lang="en-GB" sz="1400" dirty="0"/>
                        <a:t> es Sinn in </a:t>
                      </a:r>
                      <a:r>
                        <a:rPr lang="en-GB" sz="1400" dirty="0" err="1"/>
                        <a:t>Aktien</a:t>
                      </a:r>
                      <a:r>
                        <a:rPr lang="en-GB" sz="1400" dirty="0"/>
                        <a:t> </a:t>
                      </a:r>
                      <a:r>
                        <a:rPr lang="en-GB" sz="1400" dirty="0" err="1"/>
                        <a:t>zu</a:t>
                      </a:r>
                      <a:r>
                        <a:rPr lang="en-GB" sz="1400" dirty="0"/>
                        <a:t> </a:t>
                      </a:r>
                      <a:r>
                        <a:rPr lang="en-GB" sz="1400" dirty="0" err="1"/>
                        <a:t>investieren</a:t>
                      </a:r>
                      <a:endParaRPr lang="en-DE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868940"/>
                  </a:ext>
                </a:extLst>
              </a:tr>
              <a:tr h="370646">
                <a:tc>
                  <a:txBody>
                    <a:bodyPr/>
                    <a:lstStyle/>
                    <a:p>
                      <a:r>
                        <a:rPr lang="en-DE" sz="1400" dirty="0"/>
                        <a:t>F5aA1_1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Wie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häufig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beziehen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Sie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Nachrichten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au                             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öffentlichen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Medienstationen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820177"/>
                  </a:ext>
                </a:extLst>
              </a:tr>
              <a:tr h="370646">
                <a:tc>
                  <a:txBody>
                    <a:bodyPr/>
                    <a:lstStyle/>
                    <a:p>
                      <a:r>
                        <a:rPr lang="en-DE" sz="1400" dirty="0"/>
                        <a:t>F5aA2_1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...privaten Medienstationen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91410"/>
                  </a:ext>
                </a:extLst>
              </a:tr>
              <a:tr h="370646">
                <a:tc>
                  <a:txBody>
                    <a:bodyPr/>
                    <a:lstStyle/>
                    <a:p>
                      <a:r>
                        <a:rPr lang="en-DE" sz="1400" dirty="0"/>
                        <a:t>F5aA3_1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…Messenger Diensten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353869"/>
                  </a:ext>
                </a:extLst>
              </a:tr>
              <a:tr h="370646">
                <a:tc>
                  <a:txBody>
                    <a:bodyPr/>
                    <a:lstStyle/>
                    <a:p>
                      <a:r>
                        <a:rPr lang="en-DE" sz="1400" dirty="0"/>
                        <a:t>F5aA4_1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…sozialen Netzwerken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829298"/>
                  </a:ext>
                </a:extLst>
              </a:tr>
              <a:tr h="370646">
                <a:tc>
                  <a:txBody>
                    <a:bodyPr/>
                    <a:lstStyle/>
                    <a:p>
                      <a:r>
                        <a:rPr lang="en-DE" sz="1400" dirty="0"/>
                        <a:t>F5aA5_1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…Videoplattformen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381615"/>
                  </a:ext>
                </a:extLst>
              </a:tr>
              <a:tr h="370646">
                <a:tc>
                  <a:txBody>
                    <a:bodyPr/>
                    <a:lstStyle/>
                    <a:p>
                      <a:r>
                        <a:rPr lang="en-DE" sz="1400" dirty="0"/>
                        <a:t>F5bA1_1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Über welche Kanäle greifen Sie dabei zu: öffentliche Medienstationen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057386"/>
                  </a:ext>
                </a:extLst>
              </a:tr>
              <a:tr h="370646">
                <a:tc>
                  <a:txBody>
                    <a:bodyPr/>
                    <a:lstStyle/>
                    <a:p>
                      <a:r>
                        <a:rPr lang="en-DE" sz="1400" dirty="0"/>
                        <a:t>F5bA2_1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...privaten Medienstationen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62375"/>
                  </a:ext>
                </a:extLst>
              </a:tr>
              <a:tr h="370646">
                <a:tc>
                  <a:txBody>
                    <a:bodyPr/>
                    <a:lstStyle/>
                    <a:p>
                      <a:r>
                        <a:rPr lang="en-DE" sz="1400" dirty="0"/>
                        <a:t>F5bA3_1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…Messenger Diensten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346286"/>
                  </a:ext>
                </a:extLst>
              </a:tr>
              <a:tr h="370646">
                <a:tc>
                  <a:txBody>
                    <a:bodyPr/>
                    <a:lstStyle/>
                    <a:p>
                      <a:r>
                        <a:rPr lang="en-DE" sz="1400" dirty="0"/>
                        <a:t>F5bA4_1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…sozialen Netzwerken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679670"/>
                  </a:ext>
                </a:extLst>
              </a:tr>
              <a:tr h="370646">
                <a:tc>
                  <a:txBody>
                    <a:bodyPr/>
                    <a:lstStyle/>
                    <a:p>
                      <a:r>
                        <a:rPr lang="en-DE" sz="1400" dirty="0"/>
                        <a:t>F5bA5_1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…Videoplattformen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12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627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C07F3-4C0B-810B-8DC1-42029B3E4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C4ABFB-4EAF-618B-AF5F-7FFABD05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October 17,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970F2-9029-3321-CC16-E00C994A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22</a:t>
            </a:fld>
            <a:endParaRPr lang="en-US" noProof="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0DF0BA-2A53-B37F-BA20-87FAB2499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105" y="1185069"/>
            <a:ext cx="8505790" cy="4487862"/>
          </a:xfrm>
        </p:spPr>
      </p:pic>
    </p:spTree>
    <p:extLst>
      <p:ext uri="{BB962C8B-B14F-4D97-AF65-F5344CB8AC3E}">
        <p14:creationId xmlns:p14="http://schemas.microsoft.com/office/powerpoint/2010/main" val="3916908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77E06E-EF50-DC77-133F-52560F3D05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DE" dirty="0"/>
                  <a:t>What to use it for?</a:t>
                </a:r>
              </a:p>
              <a:p>
                <a:pPr marL="355579" lvl="1" indent="0">
                  <a:buNone/>
                </a:pPr>
                <a:r>
                  <a:rPr lang="en-DE" dirty="0"/>
                  <a:t>	Determine </a:t>
                </a:r>
                <a:r>
                  <a:rPr lang="en-DE" b="1" dirty="0"/>
                  <a:t>non linar dependecies</a:t>
                </a:r>
                <a:r>
                  <a:rPr lang="en-DE" dirty="0"/>
                  <a:t> between X and Y</a:t>
                </a:r>
              </a:p>
              <a:p>
                <a:pPr marL="355579" lvl="1" indent="0">
                  <a:buNone/>
                </a:pPr>
                <a:endParaRPr lang="en-DE" dirty="0"/>
              </a:p>
              <a:p>
                <a:pPr marL="0" indent="0">
                  <a:buNone/>
                </a:pPr>
                <a:endParaRPr lang="en-DE" dirty="0"/>
              </a:p>
              <a:p>
                <a:endParaRPr lang="en-DE" dirty="0"/>
              </a:p>
              <a:p>
                <a:pPr marL="0" indent="0">
                  <a:buNone/>
                </a:pPr>
                <a:endParaRPr lang="en-DE" dirty="0"/>
              </a:p>
              <a:p>
                <a:pPr lvl="1"/>
                <a:endParaRPr lang="en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DE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DE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DE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DE" sz="2600" dirty="0"/>
                  <a:t> is outer product distribution: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de-DE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DE" sz="2600" dirty="0"/>
                  <a:t> to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de-DE" sz="26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DE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</m:oMath>
                </a14:m>
                <a:r>
                  <a:rPr lang="en-DE" sz="2600" dirty="0"/>
                  <a:t> is Kullback-Leibler divergence</a:t>
                </a:r>
                <a:endParaRPr lang="en-DE" sz="2600" i="1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DE" sz="2400" dirty="0"/>
                  <a:t>how similar is real joint distribution to the joint distribution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DE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DE" sz="2400" dirty="0"/>
                  <a:t> where independent from each other</a:t>
                </a:r>
                <a:endParaRPr lang="en-DE" dirty="0"/>
              </a:p>
              <a:p>
                <a:pPr lvl="2">
                  <a:buFont typeface="Wingdings" pitchFamily="2" charset="2"/>
                  <a:buChar char="Ø"/>
                </a:pPr>
                <a:endParaRPr lang="en-DE" dirty="0"/>
              </a:p>
              <a:p>
                <a:pPr marL="355579" lvl="1" indent="0">
                  <a:buNone/>
                </a:pPr>
                <a:endParaRPr lang="en-D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77E06E-EF50-DC77-133F-52560F3D05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17" b="-2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CABF9-7530-8E2D-53AA-CBB8AC3E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October 17,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3B96A-0BCE-92B1-CEAE-27702EC6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23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E2FF5E-ECB1-C91B-43BE-07F12BCB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Mutual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D2EE7C-AF54-F6E8-DEE5-16FF913B689E}"/>
                  </a:ext>
                </a:extLst>
              </p:cNvPr>
              <p:cNvSpPr txBox="1"/>
              <p:nvPr/>
            </p:nvSpPr>
            <p:spPr>
              <a:xfrm>
                <a:off x="1841117" y="2889312"/>
                <a:ext cx="8509765" cy="937436"/>
              </a:xfrm>
              <a:prstGeom prst="rect">
                <a:avLst/>
              </a:prstGeom>
              <a:noFill/>
              <a:ln w="57150">
                <a:solidFill>
                  <a:schemeClr val="tx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𝑋𝑌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)×</m:t>
                                  </m:r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D2EE7C-AF54-F6E8-DEE5-16FF913B6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117" y="2889312"/>
                <a:ext cx="8509765" cy="937436"/>
              </a:xfrm>
              <a:prstGeom prst="rect">
                <a:avLst/>
              </a:prstGeom>
              <a:blipFill>
                <a:blip r:embed="rId3"/>
                <a:stretch>
                  <a:fillRect t="-131646" r="-296" b="-177215"/>
                </a:stretch>
              </a:blipFill>
              <a:ln w="571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39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6F7CD4-46EA-73D0-EE82-BA3D40796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DE" dirty="0"/>
              <a:t>Related Work</a:t>
            </a:r>
          </a:p>
          <a:p>
            <a:endParaRPr lang="en-DE" dirty="0"/>
          </a:p>
          <a:p>
            <a:r>
              <a:rPr lang="en-DE" dirty="0"/>
              <a:t>Data</a:t>
            </a:r>
          </a:p>
          <a:p>
            <a:endParaRPr lang="en-DE" dirty="0"/>
          </a:p>
          <a:p>
            <a:r>
              <a:rPr lang="en-DE" dirty="0"/>
              <a:t>Methodology</a:t>
            </a:r>
          </a:p>
          <a:p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713B1-3286-D7E4-D325-FDEAF30A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October 17,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AF80B-84B7-A7FE-96C3-975C191B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AA9704-157D-F92A-C785-8962DA3F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64573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A855020-4107-545B-8CDC-F6E75B5DA9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6313" y="1930635"/>
            <a:ext cx="5032472" cy="378420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02A923-D965-37C3-F052-432B04ED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79C-E631-47AA-B9CB-ABFD8F596650}" type="datetime1">
              <a:rPr lang="de-DE" smtClean="0"/>
              <a:t>17.10.24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16B782-DA1C-F932-3BE4-B7BC298A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4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BB78E91-CADB-142E-8B7C-6BB04D81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equity premium: A puzzle</a:t>
            </a: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97F3554-0B39-81BA-1C9E-9DF38A8F9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1" y="1930635"/>
            <a:ext cx="4979893" cy="378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1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73BA1C8-9E72-0D46-9A7F-209981355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Daten: Durchschnittliche reale Rendite von </a:t>
            </a:r>
            <a:r>
              <a:rPr lang="de-DE" b="1" dirty="0"/>
              <a:t>Aktien</a:t>
            </a:r>
            <a:r>
              <a:rPr lang="de-DE" dirty="0"/>
              <a:t> und </a:t>
            </a:r>
            <a:r>
              <a:rPr lang="de-DE" b="1" dirty="0"/>
              <a:t>risikofreien</a:t>
            </a:r>
            <a:r>
              <a:rPr lang="de-DE" dirty="0"/>
              <a:t> </a:t>
            </a:r>
            <a:r>
              <a:rPr lang="de-DE" b="1" dirty="0"/>
              <a:t>Anleihen</a:t>
            </a:r>
            <a:r>
              <a:rPr lang="de-DE" dirty="0"/>
              <a:t> von 1889 – 1978</a:t>
            </a:r>
          </a:p>
          <a:p>
            <a:r>
              <a:rPr lang="de-DE" dirty="0"/>
              <a:t>Equity Premium: 6%</a:t>
            </a:r>
          </a:p>
          <a:p>
            <a:endParaRPr lang="de-DE" dirty="0"/>
          </a:p>
          <a:p>
            <a:r>
              <a:rPr lang="de-DE" dirty="0"/>
              <a:t>Klassische Finanztheorie nach Arrow-Debreu:</a:t>
            </a:r>
          </a:p>
          <a:p>
            <a:pPr lvl="1"/>
            <a:r>
              <a:rPr lang="de-DE" dirty="0"/>
              <a:t>Perfekte Märkte ohne Friktionen</a:t>
            </a:r>
          </a:p>
          <a:p>
            <a:pPr lvl="1"/>
            <a:r>
              <a:rPr lang="de-DE" dirty="0"/>
              <a:t>GG in Märkten (EP = 0%)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→ verursachen Friktionen einen EP?</a:t>
            </a:r>
          </a:p>
          <a:p>
            <a:pPr marL="355579" lvl="1" indent="0">
              <a:buNone/>
            </a:pPr>
            <a:r>
              <a:rPr lang="de-DE" dirty="0"/>
              <a:t>→ Kann ein Modell ohne Friktionen einen EP erzeugen?</a:t>
            </a:r>
          </a:p>
          <a:p>
            <a:pPr lvl="1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89E61B-2BDA-B862-0AB5-D35E74A9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17.10.24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EA0821-4750-AED3-8F59-B586EF426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E232FA3-612A-D2D4-272D-0455A3D8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equity premium: A puzzle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090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0487DC8-8840-C118-ACC2-9DBD820FC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Ergebnis: selbst unter optimalen Bedingungen kann das EP max. 0,4% betragen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→ 	Ein Modell mit Friktionen ist erforderlich, um das EP zu erklären.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91BE36-6AB8-4592-FF4C-BF81F6D2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17.10.24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94DE0D-14B0-7DF2-E22D-08C13ED2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C5B57C5-ACCB-0AD5-8792-FF9C0B94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equity premium: A puzzle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94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5B187D5-18CD-7F26-D86C-41488214F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Mehrere Finanzskandale in den früher 2000ern</a:t>
            </a:r>
          </a:p>
          <a:p>
            <a:pPr lvl="1"/>
            <a:r>
              <a:rPr lang="de-DE" dirty="0"/>
              <a:t>Vertrauensverluste bei Anlegern</a:t>
            </a:r>
          </a:p>
          <a:p>
            <a:pPr lvl="1"/>
            <a:r>
              <a:rPr lang="de-DE" dirty="0"/>
              <a:t>Rückgang von Marktteilnehmern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→ 	Welche Rolle spielt das Vertrauen der Menschen in den Aktienmarkt 	bei Investitionsentscheidungen?</a:t>
            </a:r>
          </a:p>
          <a:p>
            <a:endParaRPr lang="de-DE" dirty="0"/>
          </a:p>
          <a:p>
            <a:r>
              <a:rPr lang="de-DE" dirty="0"/>
              <a:t>Definition Vertrauen: subjektive Wahrscheinlichkeit, wie stark jemand glaubt, dass er </a:t>
            </a:r>
            <a:r>
              <a:rPr lang="de-DE" b="1" dirty="0"/>
              <a:t>nicht betrogen </a:t>
            </a:r>
            <a:r>
              <a:rPr lang="de-DE" dirty="0"/>
              <a:t>wird.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AF69A5-C07B-8778-6487-C2F22E5D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17.10.24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8EB612-B9AF-299F-ED9E-EA6D64F1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F059E5B-EA0C-3C27-AAB0-357DB02F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Trusting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stock </a:t>
            </a:r>
            <a:r>
              <a:rPr lang="de-DE" dirty="0" err="1"/>
              <a:t>market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928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9D2435E-C570-EB51-40A2-61275D37C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Ergebnisse: Vertrauen basiert auf dem Finanzsystem und Persönlichkeitsmerkmalen</a:t>
            </a:r>
          </a:p>
          <a:p>
            <a:pPr lvl="1"/>
            <a:r>
              <a:rPr lang="de-DE" dirty="0"/>
              <a:t>Bildung, persönliche Erfahrungen, Kultur</a:t>
            </a:r>
          </a:p>
          <a:p>
            <a:endParaRPr lang="de-DE" dirty="0"/>
          </a:p>
          <a:p>
            <a:r>
              <a:rPr lang="de-DE" dirty="0"/>
              <a:t>Weniger vertrauensvolle Personen kaufen seltener Aktien</a:t>
            </a:r>
          </a:p>
          <a:p>
            <a:pPr lvl="1"/>
            <a:r>
              <a:rPr lang="de-DE" dirty="0"/>
              <a:t>Falls doch: investieren einen kleineren Teil des Vermögens</a:t>
            </a:r>
          </a:p>
          <a:p>
            <a:pPr marL="355579" lvl="1" indent="0">
              <a:buNone/>
            </a:pPr>
            <a:endParaRPr lang="de-DE" dirty="0"/>
          </a:p>
          <a:p>
            <a:r>
              <a:rPr lang="de-DE" dirty="0"/>
              <a:t>Krisen: gebildete Personen erholen ihr Vertrauen und passen Verhalten schneller an</a:t>
            </a:r>
          </a:p>
          <a:p>
            <a:pPr lvl="1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37AE7B-EA88-BF29-C4DE-78FFFE8D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17.10.24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FB527C-7730-F32B-C54E-B4365A28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49F4B77-5ED1-9632-09FD-20C0AD32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Trusting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stock </a:t>
            </a:r>
            <a:r>
              <a:rPr lang="de-DE" dirty="0" err="1"/>
              <a:t>market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590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0AC7450-B4DA-8670-4767-C41085A280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Equity Premium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8558C1-A73F-E156-845B-58E6DC5CFC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Klassisches Modell ohne Friktionen kann Realität nicht abbilden</a:t>
            </a:r>
          </a:p>
          <a:p>
            <a:pPr lvl="1"/>
            <a:r>
              <a:rPr lang="de-DE" dirty="0"/>
              <a:t>Friktion: Informationsasymmetrien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→ 	Berücksichtigung des 	Informationsgrades der 	Marktteilnehmer</a:t>
            </a:r>
          </a:p>
          <a:p>
            <a:pPr marL="355579" lvl="1" indent="0">
              <a:buNone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84368F-8731-8D36-5488-19DD5909A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Trusting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Stock Market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DB9DD29-E381-B699-31AA-42EAD1FD273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Vertrauen wurde definiert</a:t>
            </a:r>
          </a:p>
          <a:p>
            <a:r>
              <a:rPr lang="de-DE" dirty="0"/>
              <a:t>Annahme: Vertrauensgrad wirkt sich auf Investitionsbereitschaft aus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→ 	schließen von Vertrauen auf     	Investitionsabsicht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A1E33BE-85AB-CDAD-9E3B-DAC444FE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1DB6-D53F-456D-8864-56CE29C6E6BA}" type="datetime1">
              <a:rPr lang="de-DE" smtClean="0"/>
              <a:t>17.10.24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46C6A5-14F1-8BA9-761B-BD9F4A87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9</a:t>
            </a:fld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36CB5F0F-8F34-F172-0914-9BADE5DAF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Ableitungen für unser Modell</a:t>
            </a:r>
          </a:p>
        </p:txBody>
      </p:sp>
    </p:spTree>
    <p:extLst>
      <p:ext uri="{BB962C8B-B14F-4D97-AF65-F5344CB8AC3E}">
        <p14:creationId xmlns:p14="http://schemas.microsoft.com/office/powerpoint/2010/main" val="4148868650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_Punkte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</TotalTime>
  <Words>914</Words>
  <Application>Microsoft Macintosh PowerPoint</Application>
  <PresentationFormat>Widescreen</PresentationFormat>
  <Paragraphs>231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Wingdings</vt:lpstr>
      <vt:lpstr>Folienmaster_Punkte</vt:lpstr>
      <vt:lpstr>Custom Design</vt:lpstr>
      <vt:lpstr>PowerPoint Presentation</vt:lpstr>
      <vt:lpstr>PowerPoint Presentation</vt:lpstr>
      <vt:lpstr>Overview</vt:lpstr>
      <vt:lpstr>The equity premium: A puzzle</vt:lpstr>
      <vt:lpstr>The equity premium: A puzzle</vt:lpstr>
      <vt:lpstr>The equity premium: A puzzle</vt:lpstr>
      <vt:lpstr>Trusting the stock market </vt:lpstr>
      <vt:lpstr>Trusting the stock market </vt:lpstr>
      <vt:lpstr>Ableitungen für unser Modell</vt:lpstr>
      <vt:lpstr>Übersicht Daten und Krisenzeitraum</vt:lpstr>
      <vt:lpstr>Data</vt:lpstr>
      <vt:lpstr>DAX 2022-2024</vt:lpstr>
      <vt:lpstr>Die Inflations- und Zinsrate</vt:lpstr>
      <vt:lpstr>Der VPI</vt:lpstr>
      <vt:lpstr>Structural Equation Modelling - SEM</vt:lpstr>
      <vt:lpstr>PowerPoint Presentation</vt:lpstr>
      <vt:lpstr>SEM - Dependencies Observed and Latent Variables </vt:lpstr>
      <vt:lpstr>SEM – Dependency Assumption</vt:lpstr>
      <vt:lpstr>SEM – Connection Links Observed Variables</vt:lpstr>
      <vt:lpstr>Correlation - Financial Opinion and Macroeconomic Indizes</vt:lpstr>
      <vt:lpstr>Correlation - Financial Opinion and Being Informed</vt:lpstr>
      <vt:lpstr>PowerPoint Presentation</vt:lpstr>
      <vt:lpstr>Mutual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Sentiment in Times of Crisis</dc:title>
  <dc:subject/>
  <dc:creator>Franzi</dc:creator>
  <cp:keywords/>
  <dc:description/>
  <cp:lastModifiedBy>Ina Gege</cp:lastModifiedBy>
  <cp:revision>97</cp:revision>
  <dcterms:created xsi:type="dcterms:W3CDTF">2017-12-07T14:50:50Z</dcterms:created>
  <dcterms:modified xsi:type="dcterms:W3CDTF">2024-10-17T10:39:40Z</dcterms:modified>
  <cp:category/>
</cp:coreProperties>
</file>