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  <p:sldMasterId id="2147483729" r:id="rId2"/>
  </p:sldMasterIdLst>
  <p:notesMasterIdLst>
    <p:notesMasterId r:id="rId12"/>
  </p:notesMasterIdLst>
  <p:handoutMasterIdLst>
    <p:handoutMasterId r:id="rId13"/>
  </p:handoutMasterIdLst>
  <p:sldIdLst>
    <p:sldId id="270" r:id="rId3"/>
    <p:sldId id="277" r:id="rId4"/>
    <p:sldId id="272" r:id="rId5"/>
    <p:sldId id="278" r:id="rId6"/>
    <p:sldId id="279" r:id="rId7"/>
    <p:sldId id="275" r:id="rId8"/>
    <p:sldId id="282" r:id="rId9"/>
    <p:sldId id="28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 autoAdjust="0"/>
    <p:restoredTop sz="96327" autoAdjust="0"/>
  </p:normalViewPr>
  <p:slideViewPr>
    <p:cSldViewPr snapToGrid="0">
      <p:cViewPr>
        <p:scale>
          <a:sx n="106" d="100"/>
          <a:sy n="106" d="100"/>
        </p:scale>
        <p:origin x="1504" y="552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00D94-EDF5-FCB0-1DB8-12F4C9BF2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5BCEB-1CA9-26DC-ED22-F6F99A717E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D068-6F27-D349-80D7-E60760474A05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2298-2664-A5FC-1F99-A800DF9EC7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26D8-4C6B-E673-2D40-5CF01DC4E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B352-AC4C-994C-99D6-EAB22D6C7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55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16.10.24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893C-FC1C-A863-616C-AF674226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64E6-00DB-4037-0AAE-9441E3F1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9761-4C69-168B-6E0E-E083737B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A3A7-D83C-23BC-F7ED-684C32D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7D80-EF2A-D0CD-123D-348130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083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5982-DF71-F365-9405-84F3C72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D2DB-6FE1-AEC0-A992-A0D1F2E9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244D-7ED8-1EA2-42BA-F35899C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0430-62E9-56C4-3028-0C7183A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1499-C002-C99A-849C-29C2146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3E9F-00E9-394D-F31F-D9C49DE3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BC3A-FC79-6B74-06B3-C8E757B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D04-E3E4-BBD0-468C-CA842C97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EDB6-B263-25D8-32F4-D46D98F0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1F58-9809-C9AC-19C6-5B9032B5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087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2B4-8E38-BB2E-70CD-1B93E71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10AA-6243-BA27-132F-F1D2CFB1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5691-A912-8DE8-B1A7-DF7CC0B8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42A0-4A0B-6E4B-FCF9-7FF6357F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29CB-A8FB-357F-74BD-045C59AD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F9C1-628C-BA14-F85C-EE710BA9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646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658-1053-6D5C-2365-D532D762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F080-31AF-025E-A19B-C780C14F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2085-A83B-46B2-ED49-AB221E9F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B49CC-3E0E-D2B0-4046-4D97CB98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1227-FB1E-F1A1-9A8F-96366103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8462A-1E2F-298C-753B-FD0162D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C5464-B73C-BE3F-8B67-4904A52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A9B8C-51F5-E6BF-9AFC-5D3A7566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95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FA32-798C-0993-8151-B90968B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1801-445D-CFA7-4C5A-62DF8180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F7448-F5FE-3784-A2B1-648C5AA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1049-D0CF-2A52-1C70-02C4254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711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CB0-2952-D80E-C57B-BE85C64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BAD8D-E306-C1E3-0D38-CFFF5CC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23BE-9B70-FD09-65E3-EEE9348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71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5B74-FC6F-F37B-ACB6-2A75FF1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0395-C2A4-A191-B721-03521298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A81B-1FED-DAE8-3A45-A8106396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A711-EBB3-76A0-05B6-1A386350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45AE-50E7-994A-F40C-979734CA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0932-9FF6-24E7-3861-DCCD3992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5287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E051-A968-A446-46F5-F6B00F9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5FF04-77C7-F7E9-9F90-0ADF2984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A38A-9C83-AB72-BAB9-EC7C086C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1832F-A57D-229A-9EE3-6825C212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A583-700E-D9A1-FF2A-6C5C67D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6ABC-B22E-1B17-5B95-63F100FB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120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E304-0B2A-3E51-6417-A25D9F71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76D97-5DA1-999A-05A4-7D752AFF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B631-07BE-9A1A-D5AE-FE2D19C9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14D-0237-75B0-D971-C3E9B1A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0105-A162-5F7A-B72F-246F9428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62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1C3DA-B17D-A345-6AF2-1579D06A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F343-97AE-CBC4-3928-0858404C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DA41-23D6-8AB5-FBC0-5A51CF8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CD2C-9393-3967-6364-084E1AB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6987-C5CC-5BD8-3425-FDF36DD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17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October 16,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Ina Gege, Carolin Galvez – Seminar </a:t>
            </a:r>
            <a:r>
              <a:rPr lang="de-DE" sz="1200" dirty="0" err="1"/>
              <a:t>Social</a:t>
            </a:r>
            <a:r>
              <a:rPr lang="de-DE" sz="1200" dirty="0"/>
              <a:t> Sentiment in Times </a:t>
            </a:r>
            <a:r>
              <a:rPr lang="de-DE" sz="1200" dirty="0" err="1"/>
              <a:t>of</a:t>
            </a:r>
            <a:r>
              <a:rPr lang="de-DE" sz="1200" dirty="0"/>
              <a:t> Crisis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IISM</a:t>
            </a:r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A520-FACB-DAF6-92CF-1ADB12FE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C474-88BB-C967-0584-58DA8F13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43C0-0F58-7AEB-EA84-ACB8D1B6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65DE-688F-9927-63BE-3302F5C7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E2CC-F64F-006F-ECD2-010F97C3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5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Stock Market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Social</a:t>
            </a:r>
            <a:r>
              <a:rPr lang="de-DE" dirty="0"/>
              <a:t>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3AA2-DDFD-5682-8AEC-6B03A8BC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For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informed individuals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, we expect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current events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, particularly those with economic implications, as well as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macroeconomic indices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to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influence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their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opinion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on the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timing of investments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. Negative events, higher interest rates, and higher inflation lead to lower investment intention, while rising markets cause higher investment intention.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6F105-D9B4-EC87-D3CC-697B732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F05F-B21E-15B3-8172-2FE9783D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2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D83C97-E3B1-0030-8027-46E7BD6A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SOSEC Data Set</a:t>
            </a:r>
          </a:p>
          <a:p>
            <a:pPr lvl="1"/>
            <a:r>
              <a:rPr lang="en-GB" dirty="0"/>
              <a:t>D</a:t>
            </a:r>
            <a:r>
              <a:rPr lang="en-DE" dirty="0"/>
              <a:t>ata set starts in November 2022</a:t>
            </a:r>
          </a:p>
          <a:p>
            <a:pPr lvl="1"/>
            <a:r>
              <a:rPr lang="en-DE" dirty="0"/>
              <a:t>Investment related data starts in January 2023</a:t>
            </a:r>
          </a:p>
          <a:p>
            <a:pPr lvl="1"/>
            <a:endParaRPr lang="en-DE" dirty="0"/>
          </a:p>
          <a:p>
            <a:r>
              <a:rPr lang="en-DE" dirty="0"/>
              <a:t>External Datasets from Yahoo Finance and Deutsche Bundesbank for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nterest rate, inflation rate, dax points, consumer price index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3AEF-0EC9-3281-27E8-073D237F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D080-D238-BC68-FBAB-FD9D4CC4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FE9C1A-CFC4-E8B3-CFB2-CAA259A9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– General Analytics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15101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AE68B-3CE8-AB6D-2678-CA9E9A79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0" dirty="0"/>
              <a:t>Goal: Find relationships between observed and latent variables</a:t>
            </a:r>
          </a:p>
          <a:p>
            <a:endParaRPr lang="en-DE" dirty="0"/>
          </a:p>
          <a:p>
            <a:r>
              <a:rPr lang="en-DE" dirty="0"/>
              <a:t>Step 1: Define a model</a:t>
            </a:r>
          </a:p>
          <a:p>
            <a:pPr lvl="1"/>
            <a:r>
              <a:rPr lang="en-DE" dirty="0"/>
              <a:t>What dependencies do we assume?</a:t>
            </a:r>
          </a:p>
          <a:p>
            <a:r>
              <a:rPr lang="en-DE" dirty="0"/>
              <a:t>Step 2: Define those dependencies</a:t>
            </a:r>
          </a:p>
          <a:p>
            <a:pPr lvl="1"/>
            <a:r>
              <a:rPr lang="en-DE" dirty="0"/>
              <a:t>Which observable variabels do we have?</a:t>
            </a:r>
          </a:p>
          <a:p>
            <a:pPr lvl="1"/>
            <a:r>
              <a:rPr lang="en-DE" dirty="0"/>
              <a:t>How are latent variables connected to theese?</a:t>
            </a:r>
          </a:p>
          <a:p>
            <a:r>
              <a:rPr lang="en-DE" dirty="0"/>
              <a:t>Step 3: Define additional connection links</a:t>
            </a:r>
          </a:p>
          <a:p>
            <a:pPr lvl="1"/>
            <a:r>
              <a:rPr lang="en-DE" dirty="0"/>
              <a:t>Which connections do exist inbetween the observed variables?</a:t>
            </a:r>
          </a:p>
          <a:p>
            <a:pPr lvl="1"/>
            <a:endParaRPr lang="en-DE" dirty="0"/>
          </a:p>
          <a:p>
            <a:r>
              <a:rPr lang="en-DE" dirty="0"/>
              <a:t>Limitations: </a:t>
            </a:r>
            <a:r>
              <a:rPr lang="en-GB" dirty="0"/>
              <a:t>I</a:t>
            </a:r>
            <a:r>
              <a:rPr lang="en-DE" dirty="0"/>
              <a:t>n general used for linear dependencies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7F1E9-8FAE-DA15-5A98-FA4B4566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E383-51DD-F03D-5444-04294308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7C33B-5D57-AC9B-2DB8-D4CE32C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Structural Equation Modelling - SEM</a:t>
            </a:r>
          </a:p>
        </p:txBody>
      </p:sp>
    </p:spTree>
    <p:extLst>
      <p:ext uri="{BB962C8B-B14F-4D97-AF65-F5344CB8AC3E}">
        <p14:creationId xmlns:p14="http://schemas.microsoft.com/office/powerpoint/2010/main" val="30945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0FB2E0-5A59-D440-8403-75265E25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Opinion on Timing of investment = Economical Situation + Informed Individuals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729DC-384A-3998-6A57-0956F5B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AB24-E26F-42CA-A1B4-988C426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4642D6-635C-90A5-F2C2-52A010A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 – Dependency Assumption</a:t>
            </a:r>
          </a:p>
        </p:txBody>
      </p:sp>
    </p:spTree>
    <p:extLst>
      <p:ext uri="{BB962C8B-B14F-4D97-AF65-F5344CB8AC3E}">
        <p14:creationId xmlns:p14="http://schemas.microsoft.com/office/powerpoint/2010/main" val="28350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8D6F7-B030-E300-E923-0DC3A1D477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2"/>
                </a:solidFill>
              </a:rPr>
              <a:t>H</a:t>
            </a:r>
            <a:r>
              <a:rPr lang="en-DE" dirty="0">
                <a:solidFill>
                  <a:schemeClr val="tx2"/>
                </a:solidFill>
              </a:rPr>
              <a:t>ow often are specific news channels used</a:t>
            </a:r>
          </a:p>
          <a:p>
            <a:r>
              <a:rPr lang="en-DE" dirty="0">
                <a:solidFill>
                  <a:schemeClr val="tx2"/>
                </a:solidFill>
              </a:rPr>
              <a:t>Which news channels are used mostly</a:t>
            </a:r>
          </a:p>
          <a:p>
            <a:r>
              <a:rPr lang="en-DE" dirty="0">
                <a:solidFill>
                  <a:schemeClr val="accent1"/>
                </a:solidFill>
              </a:rPr>
              <a:t>Trust in stock market</a:t>
            </a:r>
          </a:p>
          <a:p>
            <a:r>
              <a:rPr lang="en-DE" dirty="0">
                <a:solidFill>
                  <a:schemeClr val="accent1"/>
                </a:solidFill>
              </a:rPr>
              <a:t>Are people investing right now</a:t>
            </a:r>
          </a:p>
          <a:p>
            <a:r>
              <a:rPr lang="en-DE" dirty="0">
                <a:solidFill>
                  <a:schemeClr val="accent1"/>
                </a:solidFill>
              </a:rPr>
              <a:t>Do people think investing is a good idea right now</a:t>
            </a:r>
          </a:p>
          <a:p>
            <a:r>
              <a:rPr lang="en-DE" dirty="0">
                <a:solidFill>
                  <a:schemeClr val="accent4"/>
                </a:solidFill>
              </a:rPr>
              <a:t>Intrest rate, dax points, consumer price index, inflation rate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C4523-AF28-D5E6-4122-0A4C042F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Latent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4E4302-9BFC-7786-CAFB-84EA0044A5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>
                <a:solidFill>
                  <a:schemeClr val="tx2"/>
                </a:solidFill>
              </a:rPr>
              <a:t>How informed individuals</a:t>
            </a:r>
          </a:p>
          <a:p>
            <a:endParaRPr lang="en-DE" dirty="0"/>
          </a:p>
          <a:p>
            <a:endParaRPr lang="en-DE" dirty="0"/>
          </a:p>
          <a:p>
            <a:r>
              <a:rPr lang="en-GB" dirty="0">
                <a:solidFill>
                  <a:schemeClr val="accent1"/>
                </a:solidFill>
              </a:rPr>
              <a:t>Opinion on t</a:t>
            </a:r>
            <a:r>
              <a:rPr lang="en-DE" dirty="0">
                <a:solidFill>
                  <a:schemeClr val="accent1"/>
                </a:solidFill>
              </a:rPr>
              <a:t>iming of investment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>
                <a:solidFill>
                  <a:schemeClr val="accent4"/>
                </a:solidFill>
              </a:rPr>
              <a:t>Macroeconomic indizes</a:t>
            </a:r>
            <a:endParaRPr lang="en-DE" dirty="0"/>
          </a:p>
          <a:p>
            <a:pPr lvl="1"/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FF154-DEEB-CCE1-0E36-99431A09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D819-A9F4-BD79-D154-E8A8FD06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1E777-ACBA-5FD3-60AC-B91DBEB9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SEM - Dependencies observed and latent variables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FD7588-588C-DB31-22E8-3074EF7B1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Observed variables:</a:t>
            </a:r>
          </a:p>
        </p:txBody>
      </p:sp>
    </p:spTree>
    <p:extLst>
      <p:ext uri="{BB962C8B-B14F-4D97-AF65-F5344CB8AC3E}">
        <p14:creationId xmlns:p14="http://schemas.microsoft.com/office/powerpoint/2010/main" val="34544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50B052-EAE8-C7F8-D81C-C6A21B81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Screenshot of Model Definition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906272-839D-C291-3984-3B5D5FAC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4C5A-35E9-47D6-BDD6-A15EE1F6811B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84B2-3258-4E9C-2240-0C6E77EF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7</a:t>
            </a:fld>
            <a:endParaRPr lang="de-D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620438-5FE4-E56B-A604-AC85307E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60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535CBD-5D25-DEC3-ADD8-3C33D6C1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ormular Explained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8D5B86-1C99-C2B9-2B14-BF2D10EC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4C5A-35E9-47D6-BDD6-A15EE1F6811B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6EC9-A055-8E9B-B4A2-B56101EF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8</a:t>
            </a:fld>
            <a:endParaRPr lang="de-D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F0F4EA8-39EA-7B98-0352-0A511ECF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22858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7E06E-EF50-DC77-133F-52560F3D0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DE" dirty="0"/>
                  <a:t>What to use it for?</a:t>
                </a:r>
              </a:p>
              <a:p>
                <a:pPr marL="355579" lvl="1" indent="0">
                  <a:buNone/>
                </a:pPr>
                <a:r>
                  <a:rPr lang="en-DE" dirty="0"/>
                  <a:t>	Determine </a:t>
                </a:r>
                <a:r>
                  <a:rPr lang="en-DE" b="1" dirty="0"/>
                  <a:t>non linar dependecies</a:t>
                </a:r>
                <a:r>
                  <a:rPr lang="en-DE" dirty="0"/>
                  <a:t> between X and Y</a:t>
                </a:r>
              </a:p>
              <a:p>
                <a:pPr marL="355579" lvl="1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lvl="1"/>
                <a:endParaRPr lang="en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DE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DE" sz="2600" dirty="0"/>
                  <a:t> is outer product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DE" sz="2600" dirty="0"/>
                  <a:t> to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de-DE" sz="2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DE" sz="2600" dirty="0"/>
                  <a:t> is Kullback-Leibler divergence</a:t>
                </a:r>
                <a:endParaRPr lang="en-DE" sz="26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DE" sz="2400" dirty="0"/>
                  <a:t>how similar is real joint distribution to the joint distribution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DE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DE" sz="2400" dirty="0"/>
                  <a:t> where independent from each other</a:t>
                </a:r>
                <a:endParaRPr lang="en-DE" dirty="0"/>
              </a:p>
              <a:p>
                <a:pPr lvl="2">
                  <a:buFont typeface="Wingdings" pitchFamily="2" charset="2"/>
                  <a:buChar char="Ø"/>
                </a:pPr>
                <a:endParaRPr lang="en-DE" dirty="0"/>
              </a:p>
              <a:p>
                <a:pPr marL="355579" lvl="1" indent="0">
                  <a:buNone/>
                </a:pPr>
                <a:endParaRPr lang="en-D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7E06E-EF50-DC77-133F-52560F3D0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17" b="-2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BF9-7530-8E2D-53AA-CBB8AC3E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3B96A-0BCE-92B1-CEAE-27702EC6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E2FF5E-ECB1-C91B-43BE-07F12BCB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Mutual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2EE7C-AF54-F6E8-DEE5-16FF913B689E}"/>
                  </a:ext>
                </a:extLst>
              </p:cNvPr>
              <p:cNvSpPr txBox="1"/>
              <p:nvPr/>
            </p:nvSpPr>
            <p:spPr>
              <a:xfrm>
                <a:off x="1841117" y="2889312"/>
                <a:ext cx="8509765" cy="937436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𝑋𝑌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2EE7C-AF54-F6E8-DEE5-16FF913B6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17" y="2889312"/>
                <a:ext cx="8509765" cy="937436"/>
              </a:xfrm>
              <a:prstGeom prst="rect">
                <a:avLst/>
              </a:prstGeom>
              <a:blipFill>
                <a:blip r:embed="rId3"/>
                <a:stretch>
                  <a:fillRect t="-131646" r="-296" b="-177215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39106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358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Folienmaster_Punkte</vt:lpstr>
      <vt:lpstr>Custom Design</vt:lpstr>
      <vt:lpstr>PowerPoint Presentation</vt:lpstr>
      <vt:lpstr>PowerPoint Presentation</vt:lpstr>
      <vt:lpstr>Data – General Analytics and Preprocessing</vt:lpstr>
      <vt:lpstr>Structural Equation Modelling - SEM</vt:lpstr>
      <vt:lpstr>SEM – Dependency Assumption</vt:lpstr>
      <vt:lpstr>SEM - Dependencies observed and latent variables </vt:lpstr>
      <vt:lpstr>PowerPoint Presentation</vt:lpstr>
      <vt:lpstr>Correlation</vt:lpstr>
      <vt:lpstr>Mutual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Sentiment in Times of Crisis</dc:title>
  <dc:subject/>
  <dc:creator>Franzi</dc:creator>
  <cp:keywords/>
  <dc:description/>
  <cp:lastModifiedBy>Ina Gege</cp:lastModifiedBy>
  <cp:revision>88</cp:revision>
  <dcterms:created xsi:type="dcterms:W3CDTF">2017-12-07T14:50:50Z</dcterms:created>
  <dcterms:modified xsi:type="dcterms:W3CDTF">2024-10-16T20:00:46Z</dcterms:modified>
  <cp:category/>
</cp:coreProperties>
</file>