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6" r:id="rId5"/>
    <p:sldId id="260" r:id="rId6"/>
    <p:sldId id="267" r:id="rId7"/>
    <p:sldId id="261" r:id="rId8"/>
    <p:sldId id="262" r:id="rId9"/>
    <p:sldId id="269" r:id="rId10"/>
    <p:sldId id="263" r:id="rId11"/>
    <p:sldId id="264" r:id="rId12"/>
  </p:sldIdLst>
  <p:sldSz cx="14630400" cy="10972800"/>
  <p:notesSz cx="10972800" cy="146304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Source Sans Pro" panose="020B0503030403020204" pitchFamily="34" charset="0"/>
      <p:regular r:id="rId18"/>
      <p:bold r:id="rId1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3" d="100"/>
          <a:sy n="103" d="100"/>
        </p:scale>
        <p:origin x="30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rgbClr val="F2EEEE"/>
            </a:solidFill>
            <a:ln w="76200">
              <a:noFill/>
            </a:ln>
          </c:spPr>
          <c:explosion val="7"/>
          <c:dPt>
            <c:idx val="0"/>
            <c:bubble3D val="0"/>
            <c:spPr>
              <a:solidFill>
                <a:srgbClr val="F2EEEE"/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C72-4DAD-911A-411F1A6CFB8B}"/>
              </c:ext>
            </c:extLst>
          </c:dPt>
          <c:dPt>
            <c:idx val="1"/>
            <c:bubble3D val="0"/>
            <c:spPr>
              <a:solidFill>
                <a:srgbClr val="F2EEEE"/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8E-41C3-9C74-BE6B58DAC6BD}"/>
              </c:ext>
            </c:extLst>
          </c:dPt>
          <c:dPt>
            <c:idx val="2"/>
            <c:bubble3D val="0"/>
            <c:spPr>
              <a:solidFill>
                <a:srgbClr val="F2EEEE"/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8E-41C3-9C74-BE6B58DAC6BD}"/>
              </c:ext>
            </c:extLst>
          </c:dPt>
          <c:dPt>
            <c:idx val="3"/>
            <c:bubble3D val="0"/>
            <c:spPr>
              <a:solidFill>
                <a:srgbClr val="F2EEEE"/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8E-41C3-9C74-BE6B58DAC6BD}"/>
              </c:ext>
            </c:extLst>
          </c:dPt>
          <c:dPt>
            <c:idx val="4"/>
            <c:bubble3D val="0"/>
            <c:spPr>
              <a:solidFill>
                <a:srgbClr val="F2EEEE"/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C72-4DAD-911A-411F1A6CFB8B}"/>
              </c:ext>
            </c:extLst>
          </c:dPt>
          <c:cat>
            <c:numRef>
              <c:f>Лист1!$A$2:$A$6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72-4DAD-911A-411F1A6CFB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620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86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43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0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488949" y="1860715"/>
            <a:ext cx="11447502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Основы коммуникаций и конфликтов</a:t>
            </a:r>
            <a:endParaRPr lang="en-US" sz="4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488949" y="5073090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Коммуникации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1488950" y="5670545"/>
            <a:ext cx="4837206" cy="3364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Коммуникация — это процесс обмена информацией, идеями и задачами между людьми. Она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может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быть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вербальной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(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обсуждения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),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письменной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(чаты,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тикеты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) и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невербальной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(жесты,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интонация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). В IT коммуникация играет важную роль от постановки задачи до финального релиза.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249080" y="5073090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Конфликты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8249080" y="5670545"/>
            <a:ext cx="4838400" cy="3366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Конфликт — это столкновение интересов или взглядов, неизбежное в командах. Причины конфликтов могут быть разными: разное видение, давление дедлайнов, недопонимание. Конфликты могут быть полезными, если их правильно разрешать.</a:t>
            </a:r>
            <a:endParaRPr lang="en-US" sz="19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584E65E6-92EA-49E9-8F4E-B8783FC41BFA}"/>
              </a:ext>
            </a:extLst>
          </p:cNvPr>
          <p:cNvSpPr/>
          <p:nvPr/>
        </p:nvSpPr>
        <p:spPr>
          <a:xfrm>
            <a:off x="1488949" y="2833473"/>
            <a:ext cx="11598531" cy="13373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Коммуникации и конфликтология — ключевые аспекты успешной разработки программного обеспечения. Эффективное общение и умение разрешать конфликты помогают командам работать продуктивнее и достигать поставленных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целей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698171" y="1141468"/>
            <a:ext cx="11234056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00"/>
              </a:lnSpc>
            </a:pPr>
            <a:r>
              <a:rPr lang="en-US" sz="4400" b="1" kern="0" spc="-44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Взаимодействие</a:t>
            </a:r>
            <a:r>
              <a:rPr lang="en-US" sz="4400" b="1" kern="0" spc="-44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4400" b="1" kern="0" spc="-44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между</a:t>
            </a:r>
            <a:r>
              <a:rPr lang="en-US" sz="4400" b="1" kern="0" spc="-44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4400" b="1" kern="0" spc="-44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психотипами</a:t>
            </a:r>
            <a:r>
              <a:rPr lang="en-US" sz="4400" b="1" kern="0" spc="-44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в IT</a:t>
            </a:r>
          </a:p>
        </p:txBody>
      </p:sp>
      <p:sp>
        <p:nvSpPr>
          <p:cNvPr id="17" name="Text 15"/>
          <p:cNvSpPr/>
          <p:nvPr/>
        </p:nvSpPr>
        <p:spPr>
          <a:xfrm>
            <a:off x="1698172" y="2262731"/>
            <a:ext cx="11234056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Типы личности в команде могут дополнять или мешать друг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другу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Понимание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типов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помогает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работать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лучше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Важно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адаптироваться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к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разным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типам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личности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и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использовать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сильные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стороны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каждого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r>
              <a:rPr lang="ru-RU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endParaRPr lang="en-US" sz="1900" dirty="0"/>
          </a:p>
        </p:txBody>
      </p:sp>
      <p:sp>
        <p:nvSpPr>
          <p:cNvPr id="20" name="Text 15">
            <a:extLst>
              <a:ext uri="{FF2B5EF4-FFF2-40B4-BE49-F238E27FC236}">
                <a16:creationId xmlns:a16="http://schemas.microsoft.com/office/drawing/2014/main" id="{5D9450CD-3062-4F12-ACF3-282A5E0C3864}"/>
              </a:ext>
            </a:extLst>
          </p:cNvPr>
          <p:cNvSpPr/>
          <p:nvPr/>
        </p:nvSpPr>
        <p:spPr>
          <a:xfrm>
            <a:off x="1698172" y="5829070"/>
            <a:ext cx="11234056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900"/>
              </a:lnSpc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</a:rPr>
              <a:t>I</a:t>
            </a:r>
            <a:r>
              <a:rPr lang="ru-RU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</a:rPr>
              <a:t>NTP (аналитик) + ENTJ (лидер): идеи + реализация</a:t>
            </a:r>
            <a:endParaRPr lang="en-US" sz="1900" dirty="0">
              <a:solidFill>
                <a:srgbClr val="3D3838"/>
              </a:solidFill>
              <a:latin typeface="Source Sans Pro" pitchFamily="34" charset="0"/>
              <a:ea typeface="Source Sans Pro" pitchFamily="34" charset="-122"/>
            </a:endParaRPr>
          </a:p>
          <a:p>
            <a:pPr>
              <a:lnSpc>
                <a:spcPts val="2900"/>
              </a:lnSpc>
            </a:pPr>
            <a:r>
              <a:rPr lang="ru-RU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</a:rPr>
              <a:t>Пример: INTP придумывает алгоритм, ENTJ внедряет в проект</a:t>
            </a:r>
            <a:endParaRPr lang="ru-RU" sz="2000" dirty="0"/>
          </a:p>
          <a:p>
            <a:pPr>
              <a:lnSpc>
                <a:spcPts val="2900"/>
              </a:lnSpc>
            </a:pPr>
            <a:endParaRPr lang="ru-RU" sz="1900" dirty="0">
              <a:solidFill>
                <a:srgbClr val="3D3838"/>
              </a:solidFill>
              <a:latin typeface="Source Sans Pro" pitchFamily="34" charset="0"/>
              <a:ea typeface="Source Sans Pro" pitchFamily="34" charset="-122"/>
            </a:endParaRPr>
          </a:p>
          <a:p>
            <a:pPr marL="0" indent="0" algn="l">
              <a:lnSpc>
                <a:spcPts val="2900"/>
              </a:lnSpc>
              <a:buNone/>
            </a:pPr>
            <a:endParaRPr lang="en-US" sz="1900" dirty="0"/>
          </a:p>
        </p:txBody>
      </p:sp>
      <p:sp>
        <p:nvSpPr>
          <p:cNvPr id="21" name="Shape 1">
            <a:extLst>
              <a:ext uri="{FF2B5EF4-FFF2-40B4-BE49-F238E27FC236}">
                <a16:creationId xmlns:a16="http://schemas.microsoft.com/office/drawing/2014/main" id="{461DDF91-5781-4917-A589-41EC7ED688A2}"/>
              </a:ext>
            </a:extLst>
          </p:cNvPr>
          <p:cNvSpPr/>
          <p:nvPr/>
        </p:nvSpPr>
        <p:spPr>
          <a:xfrm>
            <a:off x="2813604" y="3972457"/>
            <a:ext cx="1968761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0C4C41-25FB-4ECB-AFF8-9B9542F16380}"/>
              </a:ext>
            </a:extLst>
          </p:cNvPr>
          <p:cNvSpPr txBox="1"/>
          <p:nvPr/>
        </p:nvSpPr>
        <p:spPr>
          <a:xfrm>
            <a:off x="2813605" y="4034667"/>
            <a:ext cx="196876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</a:rPr>
              <a:t>Разные</a:t>
            </a:r>
            <a:r>
              <a:rPr lang="en-US" sz="220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</a:rPr>
              <a:t> </a:t>
            </a:r>
            <a:r>
              <a:rPr lang="en-US" sz="2200" b="1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</a:rPr>
              <a:t>типы</a:t>
            </a:r>
            <a:r>
              <a:rPr lang="en-US" sz="220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</a:rPr>
              <a:t> </a:t>
            </a:r>
            <a:endParaRPr lang="ru-RU" sz="2200" b="1" dirty="0"/>
          </a:p>
        </p:txBody>
      </p:sp>
      <p:sp>
        <p:nvSpPr>
          <p:cNvPr id="26" name="Shape 1">
            <a:extLst>
              <a:ext uri="{FF2B5EF4-FFF2-40B4-BE49-F238E27FC236}">
                <a16:creationId xmlns:a16="http://schemas.microsoft.com/office/drawing/2014/main" id="{4E0CFFC6-A3D8-49F8-9145-B81A4487C45C}"/>
              </a:ext>
            </a:extLst>
          </p:cNvPr>
          <p:cNvSpPr/>
          <p:nvPr/>
        </p:nvSpPr>
        <p:spPr>
          <a:xfrm>
            <a:off x="5495731" y="3972457"/>
            <a:ext cx="2415500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E9ED67-DE22-4C9A-A647-0B81D69659FC}"/>
              </a:ext>
            </a:extLst>
          </p:cNvPr>
          <p:cNvSpPr txBox="1"/>
          <p:nvPr/>
        </p:nvSpPr>
        <p:spPr>
          <a:xfrm>
            <a:off x="5495730" y="4034667"/>
            <a:ext cx="24155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20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</a:rPr>
              <a:t>Разные подходы</a:t>
            </a:r>
            <a:r>
              <a:rPr lang="en-US" sz="220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</a:rPr>
              <a:t> </a:t>
            </a:r>
            <a:endParaRPr lang="ru-RU" sz="2200" b="1" dirty="0"/>
          </a:p>
        </p:txBody>
      </p:sp>
      <p:sp>
        <p:nvSpPr>
          <p:cNvPr id="33" name="Shape 1">
            <a:extLst>
              <a:ext uri="{FF2B5EF4-FFF2-40B4-BE49-F238E27FC236}">
                <a16:creationId xmlns:a16="http://schemas.microsoft.com/office/drawing/2014/main" id="{D01BDD19-7342-402C-9237-B5934CD28086}"/>
              </a:ext>
            </a:extLst>
          </p:cNvPr>
          <p:cNvSpPr/>
          <p:nvPr/>
        </p:nvSpPr>
        <p:spPr>
          <a:xfrm>
            <a:off x="8624597" y="3972457"/>
            <a:ext cx="3169297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1251A1-63CC-495A-A170-59D83C3E71E9}"/>
              </a:ext>
            </a:extLst>
          </p:cNvPr>
          <p:cNvSpPr txBox="1"/>
          <p:nvPr/>
        </p:nvSpPr>
        <p:spPr>
          <a:xfrm>
            <a:off x="8624596" y="4034667"/>
            <a:ext cx="316929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20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</a:rPr>
              <a:t>Потенциальные споры</a:t>
            </a:r>
            <a:endParaRPr lang="ru-RU" sz="2200" b="1" dirty="0"/>
          </a:p>
        </p:txBody>
      </p:sp>
      <p:sp>
        <p:nvSpPr>
          <p:cNvPr id="35" name="Text 15">
            <a:extLst>
              <a:ext uri="{FF2B5EF4-FFF2-40B4-BE49-F238E27FC236}">
                <a16:creationId xmlns:a16="http://schemas.microsoft.com/office/drawing/2014/main" id="{942FEC53-9F30-4297-9F60-783F13E63542}"/>
              </a:ext>
            </a:extLst>
          </p:cNvPr>
          <p:cNvSpPr/>
          <p:nvPr/>
        </p:nvSpPr>
        <p:spPr>
          <a:xfrm>
            <a:off x="4860684" y="4120350"/>
            <a:ext cx="556726" cy="3872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ru-RU" sz="36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=</a:t>
            </a:r>
            <a:endParaRPr lang="en-US" sz="3600" dirty="0"/>
          </a:p>
        </p:txBody>
      </p:sp>
      <p:sp>
        <p:nvSpPr>
          <p:cNvPr id="36" name="Text 15">
            <a:extLst>
              <a:ext uri="{FF2B5EF4-FFF2-40B4-BE49-F238E27FC236}">
                <a16:creationId xmlns:a16="http://schemas.microsoft.com/office/drawing/2014/main" id="{E29D796D-A146-48AA-8365-789A5E473004}"/>
              </a:ext>
            </a:extLst>
          </p:cNvPr>
          <p:cNvSpPr/>
          <p:nvPr/>
        </p:nvSpPr>
        <p:spPr>
          <a:xfrm>
            <a:off x="7989549" y="4125029"/>
            <a:ext cx="556726" cy="3872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ru-RU" sz="36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=</a:t>
            </a:r>
            <a:endParaRPr lang="en-US" sz="3600" dirty="0"/>
          </a:p>
        </p:txBody>
      </p:sp>
      <p:sp>
        <p:nvSpPr>
          <p:cNvPr id="37" name="Text 15">
            <a:extLst>
              <a:ext uri="{FF2B5EF4-FFF2-40B4-BE49-F238E27FC236}">
                <a16:creationId xmlns:a16="http://schemas.microsoft.com/office/drawing/2014/main" id="{CFED3974-A9D5-443A-9074-E6014606AABC}"/>
              </a:ext>
            </a:extLst>
          </p:cNvPr>
          <p:cNvSpPr/>
          <p:nvPr/>
        </p:nvSpPr>
        <p:spPr>
          <a:xfrm>
            <a:off x="1698171" y="6763845"/>
            <a:ext cx="11234056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900"/>
              </a:lnSpc>
            </a:pPr>
            <a:r>
              <a:rPr lang="ru-RU" sz="2000" dirty="0"/>
              <a:t>ISTJ (логистик) + ESFP (энтузиаст): порядок + мотивация</a:t>
            </a:r>
            <a:endParaRPr lang="en-US" sz="2000" dirty="0"/>
          </a:p>
          <a:p>
            <a:pPr>
              <a:lnSpc>
                <a:spcPts val="2900"/>
              </a:lnSpc>
            </a:pPr>
            <a:r>
              <a:rPr lang="ru-RU" sz="2000" dirty="0"/>
              <a:t>Пример: ISTJ пишет ТЗ, ESFP тестирует с энергией</a:t>
            </a:r>
          </a:p>
          <a:p>
            <a:pPr>
              <a:lnSpc>
                <a:spcPts val="2900"/>
              </a:lnSpc>
            </a:pPr>
            <a:endParaRPr lang="ru-RU" sz="2000" dirty="0"/>
          </a:p>
          <a:p>
            <a:pPr>
              <a:lnSpc>
                <a:spcPts val="2900"/>
              </a:lnSpc>
            </a:pPr>
            <a:endParaRPr lang="ru-RU" sz="1900" dirty="0">
              <a:solidFill>
                <a:srgbClr val="3D3838"/>
              </a:solidFill>
              <a:latin typeface="Source Sans Pro" pitchFamily="34" charset="0"/>
              <a:ea typeface="Source Sans Pro" pitchFamily="34" charset="-122"/>
            </a:endParaRPr>
          </a:p>
          <a:p>
            <a:pPr marL="0" indent="0" algn="l">
              <a:lnSpc>
                <a:spcPts val="2900"/>
              </a:lnSpc>
              <a:buNone/>
            </a:pPr>
            <a:endParaRPr lang="en-US" sz="1900" dirty="0"/>
          </a:p>
        </p:txBody>
      </p:sp>
      <p:sp>
        <p:nvSpPr>
          <p:cNvPr id="38" name="Text 15">
            <a:extLst>
              <a:ext uri="{FF2B5EF4-FFF2-40B4-BE49-F238E27FC236}">
                <a16:creationId xmlns:a16="http://schemas.microsoft.com/office/drawing/2014/main" id="{B4F727DD-3FAB-4D5B-B586-D996F1B6EBD6}"/>
              </a:ext>
            </a:extLst>
          </p:cNvPr>
          <p:cNvSpPr/>
          <p:nvPr/>
        </p:nvSpPr>
        <p:spPr>
          <a:xfrm>
            <a:off x="1698171" y="5349788"/>
            <a:ext cx="2183363" cy="4097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900"/>
              </a:lnSpc>
            </a:pPr>
            <a:r>
              <a:rPr lang="ru-RU" sz="220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</a:rPr>
              <a:t>Хорошие пары</a:t>
            </a:r>
            <a:endParaRPr lang="en-US" sz="2200" b="1" dirty="0">
              <a:solidFill>
                <a:srgbClr val="3D3838"/>
              </a:solidFill>
              <a:latin typeface="Source Sans Pro" pitchFamily="34" charset="0"/>
              <a:ea typeface="Source Sans Pro" pitchFamily="34" charset="-122"/>
            </a:endParaRPr>
          </a:p>
        </p:txBody>
      </p:sp>
      <p:sp>
        <p:nvSpPr>
          <p:cNvPr id="41" name="Text 15">
            <a:extLst>
              <a:ext uri="{FF2B5EF4-FFF2-40B4-BE49-F238E27FC236}">
                <a16:creationId xmlns:a16="http://schemas.microsoft.com/office/drawing/2014/main" id="{8681C14C-1393-442C-B1A2-021BD740DC61}"/>
              </a:ext>
            </a:extLst>
          </p:cNvPr>
          <p:cNvSpPr/>
          <p:nvPr/>
        </p:nvSpPr>
        <p:spPr>
          <a:xfrm>
            <a:off x="1698173" y="8496698"/>
            <a:ext cx="11234056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900"/>
              </a:lnSpc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</a:rPr>
              <a:t>I</a:t>
            </a:r>
            <a:r>
              <a:rPr lang="ru-RU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</a:rPr>
              <a:t>ESTJ (организатор) </a:t>
            </a:r>
            <a:r>
              <a:rPr lang="ru-RU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</a:rPr>
              <a:t>vs</a:t>
            </a:r>
            <a:r>
              <a:rPr lang="ru-RU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</a:rPr>
              <a:t> INFP (мечтатель): контроль </a:t>
            </a:r>
            <a:r>
              <a:rPr lang="ru-RU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</a:rPr>
              <a:t>vs</a:t>
            </a:r>
            <a:r>
              <a:rPr lang="ru-RU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</a:rPr>
              <a:t> свобода</a:t>
            </a:r>
            <a:endParaRPr lang="en-US" sz="1900" dirty="0">
              <a:solidFill>
                <a:srgbClr val="3D3838"/>
              </a:solidFill>
              <a:latin typeface="Source Sans Pro" pitchFamily="34" charset="0"/>
              <a:ea typeface="Source Sans Pro" pitchFamily="34" charset="-122"/>
            </a:endParaRPr>
          </a:p>
          <a:p>
            <a:pPr>
              <a:lnSpc>
                <a:spcPts val="2900"/>
              </a:lnSpc>
            </a:pPr>
            <a:r>
              <a:rPr lang="ru-RU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</a:rPr>
              <a:t>Пример: ESTJ требует дедлайны, INFP хочет творить</a:t>
            </a:r>
          </a:p>
        </p:txBody>
      </p:sp>
      <p:sp>
        <p:nvSpPr>
          <p:cNvPr id="42" name="Text 15">
            <a:extLst>
              <a:ext uri="{FF2B5EF4-FFF2-40B4-BE49-F238E27FC236}">
                <a16:creationId xmlns:a16="http://schemas.microsoft.com/office/drawing/2014/main" id="{96ED6729-AAAD-4DCE-97B0-CB2D12284508}"/>
              </a:ext>
            </a:extLst>
          </p:cNvPr>
          <p:cNvSpPr/>
          <p:nvPr/>
        </p:nvSpPr>
        <p:spPr>
          <a:xfrm>
            <a:off x="1698172" y="8017416"/>
            <a:ext cx="2183363" cy="4097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900"/>
              </a:lnSpc>
            </a:pPr>
            <a:r>
              <a:rPr lang="ru-RU" sz="220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</a:rPr>
              <a:t>Сложные пары</a:t>
            </a:r>
            <a:endParaRPr lang="en-US" sz="2200" b="1" dirty="0">
              <a:solidFill>
                <a:srgbClr val="3D3838"/>
              </a:solidFill>
              <a:latin typeface="Source Sans Pro" pitchFamily="34" charset="0"/>
              <a:ea typeface="Source Sans Pro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1574437" y="3671134"/>
            <a:ext cx="3523059" cy="814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400"/>
              </a:lnSpc>
              <a:buNone/>
            </a:pPr>
            <a:r>
              <a:rPr lang="en-US" sz="6400" b="1" kern="0" spc="-64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6400" dirty="0"/>
          </a:p>
        </p:txBody>
      </p:sp>
      <p:sp>
        <p:nvSpPr>
          <p:cNvPr id="5" name="Text 2"/>
          <p:cNvSpPr/>
          <p:nvPr/>
        </p:nvSpPr>
        <p:spPr>
          <a:xfrm>
            <a:off x="1933530" y="4794012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</a:rPr>
              <a:t>Определение</a:t>
            </a:r>
            <a:endParaRPr lang="en-US" sz="2200" b="1" dirty="0">
              <a:solidFill>
                <a:srgbClr val="3D3838"/>
              </a:solidFill>
              <a:latin typeface="Source Sans Pro" pitchFamily="34" charset="0"/>
              <a:ea typeface="Source Sans Pro" pitchFamily="34" charset="-122"/>
            </a:endParaRPr>
          </a:p>
        </p:txBody>
      </p:sp>
      <p:sp>
        <p:nvSpPr>
          <p:cNvPr id="6" name="Text 3"/>
          <p:cNvSpPr/>
          <p:nvPr/>
        </p:nvSpPr>
        <p:spPr>
          <a:xfrm>
            <a:off x="1574437" y="5292646"/>
            <a:ext cx="352305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Повторяющиеся действия.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9666439" y="3669220"/>
            <a:ext cx="3523178" cy="814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400"/>
              </a:lnSpc>
              <a:buNone/>
            </a:pPr>
            <a:r>
              <a:rPr lang="ru-RU" sz="6400" b="1" kern="0" spc="-64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6400" dirty="0"/>
          </a:p>
        </p:txBody>
      </p:sp>
      <p:sp>
        <p:nvSpPr>
          <p:cNvPr id="8" name="Text 5"/>
          <p:cNvSpPr/>
          <p:nvPr/>
        </p:nvSpPr>
        <p:spPr>
          <a:xfrm>
            <a:off x="10025532" y="4792098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</a:rPr>
              <a:t>Улучшение</a:t>
            </a:r>
            <a:endParaRPr lang="en-US" sz="2200" b="1" dirty="0">
              <a:solidFill>
                <a:srgbClr val="3D3838"/>
              </a:solidFill>
              <a:latin typeface="Source Sans Pro" pitchFamily="34" charset="0"/>
              <a:ea typeface="Source Sans Pro" pitchFamily="34" charset="-122"/>
            </a:endParaRPr>
          </a:p>
        </p:txBody>
      </p:sp>
      <p:sp>
        <p:nvSpPr>
          <p:cNvPr id="9" name="Text 6"/>
          <p:cNvSpPr/>
          <p:nvPr/>
        </p:nvSpPr>
        <p:spPr>
          <a:xfrm>
            <a:off x="9666439" y="5290732"/>
            <a:ext cx="352317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900"/>
              </a:lnSpc>
            </a:pP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Корректируй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поведение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900" dirty="0"/>
          </a:p>
          <a:p>
            <a:pPr marL="0" indent="0" algn="ctr">
              <a:lnSpc>
                <a:spcPts val="2900"/>
              </a:lnSpc>
              <a:buNone/>
            </a:pPr>
            <a:endParaRPr lang="en-US" sz="1900" dirty="0"/>
          </a:p>
        </p:txBody>
      </p:sp>
      <p:sp>
        <p:nvSpPr>
          <p:cNvPr id="10" name="Text 7"/>
          <p:cNvSpPr/>
          <p:nvPr/>
        </p:nvSpPr>
        <p:spPr>
          <a:xfrm>
            <a:off x="5553611" y="3678859"/>
            <a:ext cx="3523178" cy="814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400"/>
              </a:lnSpc>
              <a:buNone/>
            </a:pPr>
            <a:r>
              <a:rPr lang="ru-RU" sz="6400" b="1" kern="0" spc="-64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6400" dirty="0"/>
          </a:p>
        </p:txBody>
      </p:sp>
      <p:sp>
        <p:nvSpPr>
          <p:cNvPr id="11" name="Text 8"/>
          <p:cNvSpPr/>
          <p:nvPr/>
        </p:nvSpPr>
        <p:spPr>
          <a:xfrm>
            <a:off x="5912704" y="4801737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</a:rPr>
              <a:t>Наблюдение</a:t>
            </a:r>
            <a:endParaRPr lang="en-US" sz="2200" b="1" dirty="0">
              <a:solidFill>
                <a:srgbClr val="3D3838"/>
              </a:solidFill>
              <a:latin typeface="Source Sans Pro" pitchFamily="34" charset="0"/>
              <a:ea typeface="Source Sans Pro" pitchFamily="34" charset="-122"/>
            </a:endParaRPr>
          </a:p>
        </p:txBody>
      </p:sp>
      <p:sp>
        <p:nvSpPr>
          <p:cNvPr id="12" name="Text 9"/>
          <p:cNvSpPr/>
          <p:nvPr/>
        </p:nvSpPr>
        <p:spPr>
          <a:xfrm>
            <a:off x="5553611" y="5300371"/>
            <a:ext cx="352317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Записывай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реакции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900" dirty="0"/>
          </a:p>
        </p:txBody>
      </p:sp>
      <p:sp>
        <p:nvSpPr>
          <p:cNvPr id="13" name="Text 10"/>
          <p:cNvSpPr/>
          <p:nvPr/>
        </p:nvSpPr>
        <p:spPr>
          <a:xfrm>
            <a:off x="1698172" y="6484776"/>
            <a:ext cx="11234056" cy="18508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Алгоритмы поведения — это наши привычные реакции на ситуации в работе. Важно анализировать свои алгоритмы поведения, чтобы понять, что мешает или помогает в команде. Простые шаги для саморефлексии включают тест MBTI и наблюдение за своими реакциями.</a:t>
            </a:r>
            <a:endParaRPr lang="en-US" sz="1900" dirty="0"/>
          </a:p>
        </p:txBody>
      </p:sp>
      <p:sp>
        <p:nvSpPr>
          <p:cNvPr id="14" name="Text 0">
            <a:extLst>
              <a:ext uri="{FF2B5EF4-FFF2-40B4-BE49-F238E27FC236}">
                <a16:creationId xmlns:a16="http://schemas.microsoft.com/office/drawing/2014/main" id="{3846BDB1-E63F-4ABA-9518-A9D7E8F80577}"/>
              </a:ext>
            </a:extLst>
          </p:cNvPr>
          <p:cNvSpPr/>
          <p:nvPr/>
        </p:nvSpPr>
        <p:spPr>
          <a:xfrm>
            <a:off x="1698171" y="2083858"/>
            <a:ext cx="11234056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ru-RU" sz="4400" b="1" kern="0" spc="-44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Анализ собственных алгоритмов поведения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419105" y="1548447"/>
            <a:ext cx="11248193" cy="8897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Коммуникации в IT-процессах</a:t>
            </a:r>
            <a:endParaRPr lang="en-US" sz="4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419106" y="4588663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2221231" y="4588663"/>
            <a:ext cx="278272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Agile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221231" y="5087296"/>
            <a:ext cx="2782729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Ежедневные стендапы для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синхронизации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ru-RU" sz="19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  <a:ea typeface="Source Sans Pro" pitchFamily="34" charset="-122"/>
            </a:endParaRPr>
          </a:p>
        </p:txBody>
      </p:sp>
      <p:sp>
        <p:nvSpPr>
          <p:cNvPr id="7" name="Shape 4"/>
          <p:cNvSpPr/>
          <p:nvPr/>
        </p:nvSpPr>
        <p:spPr>
          <a:xfrm>
            <a:off x="5250776" y="4588663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6052900" y="4588663"/>
            <a:ext cx="278272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Scrum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6052900" y="5087296"/>
            <a:ext cx="2782729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Спринты и ретроспективы для обратной связи.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9082444" y="4588663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9884569" y="4588663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Waterfall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9884569" y="5087296"/>
            <a:ext cx="2782729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900"/>
              </a:lnSpc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</a:rPr>
              <a:t>Подробная документация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</a:rPr>
              <a:t>вместо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</a:rPr>
              <a:t>частых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</a:rPr>
              <a:t> встреч.</a:t>
            </a:r>
          </a:p>
        </p:txBody>
      </p:sp>
      <p:sp>
        <p:nvSpPr>
          <p:cNvPr id="13" name="Text 10"/>
          <p:cNvSpPr/>
          <p:nvPr/>
        </p:nvSpPr>
        <p:spPr>
          <a:xfrm>
            <a:off x="1419105" y="2586156"/>
            <a:ext cx="11270339" cy="1480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Коммуникация — основа любого IT-проекта, от идеи до релиза. Разные методологии используют разные подходы к коммуникации. Важно использовать инструменты, такие как GitHub, Jira и Slack, для эффективного обмена информацией.</a:t>
            </a:r>
            <a:endParaRPr lang="en-US" sz="1900" dirty="0"/>
          </a:p>
        </p:txBody>
      </p:sp>
      <p:sp>
        <p:nvSpPr>
          <p:cNvPr id="14" name="Text 3">
            <a:extLst>
              <a:ext uri="{FF2B5EF4-FFF2-40B4-BE49-F238E27FC236}">
                <a16:creationId xmlns:a16="http://schemas.microsoft.com/office/drawing/2014/main" id="{23438738-9BA1-45BB-A452-C056E191EA25}"/>
              </a:ext>
            </a:extLst>
          </p:cNvPr>
          <p:cNvSpPr/>
          <p:nvPr/>
        </p:nvSpPr>
        <p:spPr>
          <a:xfrm>
            <a:off x="2221230" y="6068931"/>
            <a:ext cx="2782729" cy="34849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ru-RU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</a:rPr>
              <a:t>Подход к управлению проектами, который фокусирует внимание на гибкости, итеративности и тесном взаимодействии между компаниями и заказчиками</a:t>
            </a:r>
          </a:p>
        </p:txBody>
      </p:sp>
      <p:sp>
        <p:nvSpPr>
          <p:cNvPr id="15" name="Text 3">
            <a:extLst>
              <a:ext uri="{FF2B5EF4-FFF2-40B4-BE49-F238E27FC236}">
                <a16:creationId xmlns:a16="http://schemas.microsoft.com/office/drawing/2014/main" id="{41BC6145-8772-4943-9C78-40627556CE81}"/>
              </a:ext>
            </a:extLst>
          </p:cNvPr>
          <p:cNvSpPr/>
          <p:nvPr/>
        </p:nvSpPr>
        <p:spPr>
          <a:xfrm>
            <a:off x="6052899" y="6439096"/>
            <a:ext cx="2782729" cy="3114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ru-RU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</a:rPr>
              <a:t>Гибкая методология управления сложными проектами, которые требуют постоянного обновления и изменений в ходе разработки</a:t>
            </a:r>
          </a:p>
        </p:txBody>
      </p:sp>
      <p:sp>
        <p:nvSpPr>
          <p:cNvPr id="16" name="Text 3">
            <a:extLst>
              <a:ext uri="{FF2B5EF4-FFF2-40B4-BE49-F238E27FC236}">
                <a16:creationId xmlns:a16="http://schemas.microsoft.com/office/drawing/2014/main" id="{4F028C38-C622-45DA-B77A-E5332EC9EA53}"/>
              </a:ext>
            </a:extLst>
          </p:cNvPr>
          <p:cNvSpPr/>
          <p:nvPr/>
        </p:nvSpPr>
        <p:spPr>
          <a:xfrm>
            <a:off x="9906715" y="6068932"/>
            <a:ext cx="2782729" cy="34849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ru-RU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</a:rPr>
              <a:t>Подходит для проектов, цели которых чётко обозначены с самого начала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">
            <a:extLst>
              <a:ext uri="{FF2B5EF4-FFF2-40B4-BE49-F238E27FC236}">
                <a16:creationId xmlns:a16="http://schemas.microsoft.com/office/drawing/2014/main" id="{9A79C762-A20D-4B89-A157-CE55E72F6FC0}"/>
              </a:ext>
            </a:extLst>
          </p:cNvPr>
          <p:cNvSpPr/>
          <p:nvPr/>
        </p:nvSpPr>
        <p:spPr>
          <a:xfrm>
            <a:off x="1592744" y="6381273"/>
            <a:ext cx="721661" cy="721661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562" y="6462091"/>
            <a:ext cx="560023" cy="56002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592869" y="6558823"/>
            <a:ext cx="2520000" cy="360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</a:rPr>
              <a:t>Технические</a:t>
            </a:r>
            <a:endParaRPr lang="en-US" sz="2200" b="1" dirty="0">
              <a:solidFill>
                <a:srgbClr val="3D3838"/>
              </a:solidFill>
              <a:latin typeface="Source Sans Pro" pitchFamily="34" charset="0"/>
              <a:ea typeface="Source Sans Pro" pitchFamily="34" charset="-122"/>
            </a:endParaRPr>
          </a:p>
        </p:txBody>
      </p:sp>
      <p:sp>
        <p:nvSpPr>
          <p:cNvPr id="7" name="Text 2"/>
          <p:cNvSpPr/>
          <p:nvPr/>
        </p:nvSpPr>
        <p:spPr>
          <a:xfrm>
            <a:off x="6046278" y="6551958"/>
            <a:ext cx="2520000" cy="360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</a:rPr>
              <a:t>Организационные</a:t>
            </a:r>
            <a:endParaRPr lang="en-US" sz="2200" b="1" dirty="0">
              <a:solidFill>
                <a:srgbClr val="3D3838"/>
              </a:solidFill>
              <a:latin typeface="Source Sans Pro" pitchFamily="34" charset="0"/>
              <a:ea typeface="Source Sans Pro" pitchFamily="34" charset="-122"/>
            </a:endParaRPr>
          </a:p>
        </p:txBody>
      </p:sp>
      <p:sp>
        <p:nvSpPr>
          <p:cNvPr id="9" name="Text 3"/>
          <p:cNvSpPr/>
          <p:nvPr/>
        </p:nvSpPr>
        <p:spPr>
          <a:xfrm>
            <a:off x="10202506" y="6550561"/>
            <a:ext cx="2520000" cy="360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</a:rPr>
              <a:t>Межкомандные</a:t>
            </a:r>
            <a:endParaRPr lang="en-US" sz="2200" b="1" dirty="0">
              <a:solidFill>
                <a:srgbClr val="3D3838"/>
              </a:solidFill>
              <a:latin typeface="Source Sans Pro" pitchFamily="34" charset="0"/>
              <a:ea typeface="Source Sans Pro" pitchFamily="34" charset="-122"/>
            </a:endParaRPr>
          </a:p>
        </p:txBody>
      </p:sp>
      <p:sp>
        <p:nvSpPr>
          <p:cNvPr id="10" name="Text 4"/>
          <p:cNvSpPr/>
          <p:nvPr/>
        </p:nvSpPr>
        <p:spPr>
          <a:xfrm>
            <a:off x="1592743" y="4226047"/>
            <a:ext cx="11248193" cy="1480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Конфликты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в IT —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это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норма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но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их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можно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минимизировать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Типичные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конфликты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включают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выбор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технологий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архитектуру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стиль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кода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дедлайны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приоритеты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и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межкомандные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разногласия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Важно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находить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решения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которые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удовлетворяют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все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стороны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900" dirty="0"/>
          </a:p>
        </p:txBody>
      </p:sp>
      <p:sp>
        <p:nvSpPr>
          <p:cNvPr id="22" name="Shape 1">
            <a:extLst>
              <a:ext uri="{FF2B5EF4-FFF2-40B4-BE49-F238E27FC236}">
                <a16:creationId xmlns:a16="http://schemas.microsoft.com/office/drawing/2014/main" id="{ABDBE49C-4712-49C4-A9E1-B60AC0EB374B}"/>
              </a:ext>
            </a:extLst>
          </p:cNvPr>
          <p:cNvSpPr/>
          <p:nvPr/>
        </p:nvSpPr>
        <p:spPr>
          <a:xfrm>
            <a:off x="5046155" y="6377993"/>
            <a:ext cx="721661" cy="721661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855" y="6460693"/>
            <a:ext cx="556260" cy="556260"/>
          </a:xfrm>
          <a:prstGeom prst="rect">
            <a:avLst/>
          </a:prstGeom>
        </p:spPr>
      </p:pic>
      <p:sp>
        <p:nvSpPr>
          <p:cNvPr id="23" name="Shape 1">
            <a:extLst>
              <a:ext uri="{FF2B5EF4-FFF2-40B4-BE49-F238E27FC236}">
                <a16:creationId xmlns:a16="http://schemas.microsoft.com/office/drawing/2014/main" id="{921AEFF7-1788-4363-96A6-23DCAA589443}"/>
              </a:ext>
            </a:extLst>
          </p:cNvPr>
          <p:cNvSpPr/>
          <p:nvPr/>
        </p:nvSpPr>
        <p:spPr>
          <a:xfrm>
            <a:off x="9202381" y="6365051"/>
            <a:ext cx="721661" cy="721661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5081" y="6453828"/>
            <a:ext cx="556260" cy="556260"/>
          </a:xfrm>
          <a:prstGeom prst="rect">
            <a:avLst/>
          </a:prstGeom>
        </p:spPr>
      </p:pic>
      <p:sp>
        <p:nvSpPr>
          <p:cNvPr id="25" name="Text 0">
            <a:extLst>
              <a:ext uri="{FF2B5EF4-FFF2-40B4-BE49-F238E27FC236}">
                <a16:creationId xmlns:a16="http://schemas.microsoft.com/office/drawing/2014/main" id="{D012A15C-CCB3-4805-B93C-264EA04C0F5B}"/>
              </a:ext>
            </a:extLst>
          </p:cNvPr>
          <p:cNvSpPr/>
          <p:nvPr/>
        </p:nvSpPr>
        <p:spPr>
          <a:xfrm>
            <a:off x="1592744" y="2977768"/>
            <a:ext cx="11248193" cy="8897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00"/>
              </a:lnSpc>
            </a:pPr>
            <a:r>
              <a:rPr lang="en-US" sz="4400" b="1" kern="0" spc="-44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Типичные</a:t>
            </a:r>
            <a:r>
              <a:rPr lang="en-US" sz="4400" b="1" kern="0" spc="-44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4400" b="1" kern="0" spc="-44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конфликты</a:t>
            </a:r>
            <a:r>
              <a:rPr lang="en-US" sz="4400" b="1" kern="0" spc="-44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в </a:t>
            </a:r>
            <a:r>
              <a:rPr lang="en-US" sz="4400" b="1" kern="0" spc="-44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разработке</a:t>
            </a:r>
            <a:endParaRPr lang="en-US" sz="4400" b="1" kern="0" spc="-44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1">
            <a:extLst>
              <a:ext uri="{FF2B5EF4-FFF2-40B4-BE49-F238E27FC236}">
                <a16:creationId xmlns:a16="http://schemas.microsoft.com/office/drawing/2014/main" id="{B8382C0C-D30B-4068-A4EF-1DE329C04D30}"/>
              </a:ext>
            </a:extLst>
          </p:cNvPr>
          <p:cNvSpPr/>
          <p:nvPr/>
        </p:nvSpPr>
        <p:spPr>
          <a:xfrm>
            <a:off x="7516850" y="4934307"/>
            <a:ext cx="5305426" cy="1654807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25" name="Text 0">
            <a:extLst>
              <a:ext uri="{FF2B5EF4-FFF2-40B4-BE49-F238E27FC236}">
                <a16:creationId xmlns:a16="http://schemas.microsoft.com/office/drawing/2014/main" id="{D012A15C-CCB3-4805-B93C-264EA04C0F5B}"/>
              </a:ext>
            </a:extLst>
          </p:cNvPr>
          <p:cNvSpPr/>
          <p:nvPr/>
        </p:nvSpPr>
        <p:spPr>
          <a:xfrm>
            <a:off x="1574083" y="1372899"/>
            <a:ext cx="11248193" cy="8897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00"/>
              </a:lnSpc>
            </a:pPr>
            <a:r>
              <a:rPr lang="ru-RU" sz="4400" b="1" kern="0" spc="-44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Причины конфликтов</a:t>
            </a:r>
            <a:endParaRPr lang="en-US" sz="4400" b="1" kern="0" spc="-44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5" name="Shape 1">
            <a:extLst>
              <a:ext uri="{FF2B5EF4-FFF2-40B4-BE49-F238E27FC236}">
                <a16:creationId xmlns:a16="http://schemas.microsoft.com/office/drawing/2014/main" id="{EB013D38-2ED4-4712-BB12-4F9BA3EC7923}"/>
              </a:ext>
            </a:extLst>
          </p:cNvPr>
          <p:cNvSpPr/>
          <p:nvPr/>
        </p:nvSpPr>
        <p:spPr>
          <a:xfrm>
            <a:off x="1574083" y="3332593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6" name="Text 2">
            <a:extLst>
              <a:ext uri="{FF2B5EF4-FFF2-40B4-BE49-F238E27FC236}">
                <a16:creationId xmlns:a16="http://schemas.microsoft.com/office/drawing/2014/main" id="{BEF91477-B285-47AF-9539-6B9001D15489}"/>
              </a:ext>
            </a:extLst>
          </p:cNvPr>
          <p:cNvSpPr/>
          <p:nvPr/>
        </p:nvSpPr>
        <p:spPr>
          <a:xfrm>
            <a:off x="2376208" y="3283447"/>
            <a:ext cx="278272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Разный опыт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7" name="Text 3">
            <a:extLst>
              <a:ext uri="{FF2B5EF4-FFF2-40B4-BE49-F238E27FC236}">
                <a16:creationId xmlns:a16="http://schemas.microsoft.com/office/drawing/2014/main" id="{C80BCF30-9101-4EBF-AFA3-499CE4D3A8D0}"/>
              </a:ext>
            </a:extLst>
          </p:cNvPr>
          <p:cNvSpPr/>
          <p:nvPr/>
        </p:nvSpPr>
        <p:spPr>
          <a:xfrm>
            <a:off x="2376208" y="3831226"/>
            <a:ext cx="3065144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ru-RU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Джун хочет экспериментов, сеньор — стабильности</a:t>
            </a:r>
            <a:endParaRPr lang="ru-RU" sz="19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  <a:ea typeface="Source Sans Pro" pitchFamily="34" charset="-122"/>
            </a:endParaRPr>
          </a:p>
        </p:txBody>
      </p:sp>
      <p:sp>
        <p:nvSpPr>
          <p:cNvPr id="19" name="Shape 1">
            <a:extLst>
              <a:ext uri="{FF2B5EF4-FFF2-40B4-BE49-F238E27FC236}">
                <a16:creationId xmlns:a16="http://schemas.microsoft.com/office/drawing/2014/main" id="{820C4BC8-D5F1-40C0-8CB4-CB0624D69DE3}"/>
              </a:ext>
            </a:extLst>
          </p:cNvPr>
          <p:cNvSpPr/>
          <p:nvPr/>
        </p:nvSpPr>
        <p:spPr>
          <a:xfrm>
            <a:off x="1574083" y="7059989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6C5E57CF-FCEA-4FB2-BBFB-406A3B19FD03}"/>
              </a:ext>
            </a:extLst>
          </p:cNvPr>
          <p:cNvSpPr/>
          <p:nvPr/>
        </p:nvSpPr>
        <p:spPr>
          <a:xfrm>
            <a:off x="2376208" y="7059989"/>
            <a:ext cx="278272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Недостаток информации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F78B3C5A-AEB3-4271-8763-C4A67A9FAE79}"/>
              </a:ext>
            </a:extLst>
          </p:cNvPr>
          <p:cNvSpPr/>
          <p:nvPr/>
        </p:nvSpPr>
        <p:spPr>
          <a:xfrm>
            <a:off x="2376208" y="7558622"/>
            <a:ext cx="3065144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ru-RU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ТЗ нет или оно размытое</a:t>
            </a:r>
            <a:endParaRPr lang="ru-RU" sz="19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  <a:ea typeface="Source Sans Pro" pitchFamily="34" charset="-122"/>
            </a:endParaRPr>
          </a:p>
        </p:txBody>
      </p:sp>
      <p:sp>
        <p:nvSpPr>
          <p:cNvPr id="24" name="Shape 1">
            <a:extLst>
              <a:ext uri="{FF2B5EF4-FFF2-40B4-BE49-F238E27FC236}">
                <a16:creationId xmlns:a16="http://schemas.microsoft.com/office/drawing/2014/main" id="{071B98B3-3AF5-494E-81BA-F2995078CCD7}"/>
              </a:ext>
            </a:extLst>
          </p:cNvPr>
          <p:cNvSpPr/>
          <p:nvPr/>
        </p:nvSpPr>
        <p:spPr>
          <a:xfrm>
            <a:off x="1574083" y="5091516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26" name="Text 2">
            <a:extLst>
              <a:ext uri="{FF2B5EF4-FFF2-40B4-BE49-F238E27FC236}">
                <a16:creationId xmlns:a16="http://schemas.microsoft.com/office/drawing/2014/main" id="{0421C492-4560-4250-B11A-A6F137C1F4FC}"/>
              </a:ext>
            </a:extLst>
          </p:cNvPr>
          <p:cNvSpPr/>
          <p:nvPr/>
        </p:nvSpPr>
        <p:spPr>
          <a:xfrm>
            <a:off x="2376208" y="5091516"/>
            <a:ext cx="278272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Стресс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7" name="Text 3">
            <a:extLst>
              <a:ext uri="{FF2B5EF4-FFF2-40B4-BE49-F238E27FC236}">
                <a16:creationId xmlns:a16="http://schemas.microsoft.com/office/drawing/2014/main" id="{ABA4418D-083C-48FE-8964-753DA4AC0906}"/>
              </a:ext>
            </a:extLst>
          </p:cNvPr>
          <p:cNvSpPr/>
          <p:nvPr/>
        </p:nvSpPr>
        <p:spPr>
          <a:xfrm>
            <a:off x="2376208" y="5590149"/>
            <a:ext cx="3065144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ru-RU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дедлайны, баги, </a:t>
            </a:r>
            <a:r>
              <a:rPr lang="ru-RU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продакшен</a:t>
            </a:r>
            <a:r>
              <a:rPr lang="ru-RU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упал</a:t>
            </a:r>
            <a:endParaRPr lang="ru-RU" sz="19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  <a:ea typeface="Source Sans Pro" pitchFamily="34" charset="-122"/>
            </a:endParaRPr>
          </a:p>
        </p:txBody>
      </p:sp>
      <p:sp>
        <p:nvSpPr>
          <p:cNvPr id="32" name="Text 2">
            <a:extLst>
              <a:ext uri="{FF2B5EF4-FFF2-40B4-BE49-F238E27FC236}">
                <a16:creationId xmlns:a16="http://schemas.microsoft.com/office/drawing/2014/main" id="{86F5B30B-E6A0-4335-B0A2-79DD5C0AECD3}"/>
              </a:ext>
            </a:extLst>
          </p:cNvPr>
          <p:cNvSpPr/>
          <p:nvPr/>
        </p:nvSpPr>
        <p:spPr>
          <a:xfrm>
            <a:off x="7736938" y="5067182"/>
            <a:ext cx="2782729" cy="3282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Пример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3" name="Text 3">
            <a:extLst>
              <a:ext uri="{FF2B5EF4-FFF2-40B4-BE49-F238E27FC236}">
                <a16:creationId xmlns:a16="http://schemas.microsoft.com/office/drawing/2014/main" id="{0A22E1FF-E64E-4281-BF9A-5246D6EE0752}"/>
              </a:ext>
            </a:extLst>
          </p:cNvPr>
          <p:cNvSpPr/>
          <p:nvPr/>
        </p:nvSpPr>
        <p:spPr>
          <a:xfrm>
            <a:off x="7736938" y="5622490"/>
            <a:ext cx="3065144" cy="7782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ru-RU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Сеньор переписал код </a:t>
            </a:r>
            <a:r>
              <a:rPr lang="ru-RU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джуна</a:t>
            </a:r>
            <a:r>
              <a:rPr lang="ru-RU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без объяснений</a:t>
            </a:r>
          </a:p>
        </p:txBody>
      </p:sp>
      <p:sp>
        <p:nvSpPr>
          <p:cNvPr id="34" name="Text 3">
            <a:extLst>
              <a:ext uri="{FF2B5EF4-FFF2-40B4-BE49-F238E27FC236}">
                <a16:creationId xmlns:a16="http://schemas.microsoft.com/office/drawing/2014/main" id="{A7EC8460-6947-4749-BB97-E90D748C6CA0}"/>
              </a:ext>
            </a:extLst>
          </p:cNvPr>
          <p:cNvSpPr/>
          <p:nvPr/>
        </p:nvSpPr>
        <p:spPr>
          <a:xfrm>
            <a:off x="11053900" y="5794258"/>
            <a:ext cx="1461552" cy="517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ru-RU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обида и спор</a:t>
            </a:r>
            <a:endParaRPr lang="ru-RU" sz="19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  <a:ea typeface="Source Sans Pro" pitchFamily="34" charset="-122"/>
            </a:endParaRPr>
          </a:p>
        </p:txBody>
      </p:sp>
      <p:sp>
        <p:nvSpPr>
          <p:cNvPr id="36" name="Text 3">
            <a:extLst>
              <a:ext uri="{FF2B5EF4-FFF2-40B4-BE49-F238E27FC236}">
                <a16:creationId xmlns:a16="http://schemas.microsoft.com/office/drawing/2014/main" id="{0622D4AB-AE9A-4255-8B31-9213D25D8786}"/>
              </a:ext>
            </a:extLst>
          </p:cNvPr>
          <p:cNvSpPr/>
          <p:nvPr/>
        </p:nvSpPr>
        <p:spPr>
          <a:xfrm>
            <a:off x="10519667" y="5794258"/>
            <a:ext cx="282415" cy="517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ru-RU" sz="2000" b="1" i="0" dirty="0">
                <a:effectLst/>
                <a:latin typeface="YS Text"/>
              </a:rPr>
              <a:t>→</a:t>
            </a:r>
            <a:endParaRPr lang="ru-RU" sz="19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  <a:ea typeface="Source Sans Pro" pitchFamily="34" charset="-122"/>
            </a:endParaRPr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7F1550C6-13CA-48F8-9D61-0E4BAAD5FD8E}"/>
              </a:ext>
            </a:extLst>
          </p:cNvPr>
          <p:cNvSpPr/>
          <p:nvPr/>
        </p:nvSpPr>
        <p:spPr>
          <a:xfrm>
            <a:off x="1574083" y="2222632"/>
            <a:ext cx="1124819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ru-RU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Конфликт — это столкновение интересов или взглядов, неизбежное в командах</a:t>
            </a:r>
            <a:endParaRPr lang="ru-RU" sz="190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  <a:ea typeface="Source Sans Pro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373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984" y="2755861"/>
            <a:ext cx="1234083" cy="148089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443233" y="2859802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Код-ревью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3443233" y="3358436"/>
            <a:ext cx="581215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Критика по делу,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обсуждение</a:t>
            </a:r>
            <a:endParaRPr lang="ru-RU" sz="1900" dirty="0">
              <a:solidFill>
                <a:srgbClr val="3D3838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в чате перед ревью.</a:t>
            </a:r>
            <a:endParaRPr lang="en-US" sz="19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984" y="4236760"/>
            <a:ext cx="1234083" cy="173259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443233" y="4512151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 err="1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Ретроспективы</a:t>
            </a:r>
            <a:endParaRPr lang="en-US" sz="2200" b="1" kern="0" spc="-22" dirty="0">
              <a:solidFill>
                <a:srgbClr val="3D3838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3443233" y="5010785"/>
            <a:ext cx="5812155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Выявить, что пошло не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так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</a:t>
            </a:r>
            <a:endParaRPr lang="ru-RU" sz="1900" dirty="0">
              <a:solidFill>
                <a:srgbClr val="3D3838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0" indent="0" algn="l">
              <a:lnSpc>
                <a:spcPts val="2900"/>
              </a:lnSpc>
              <a:buNone/>
            </a:pP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договориться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о правилах.</a:t>
            </a:r>
            <a:endParaRPr lang="en-US" sz="19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984" y="5969357"/>
            <a:ext cx="1234083" cy="148089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3443233" y="6216174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 err="1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Переговоры</a:t>
            </a:r>
            <a:endParaRPr lang="en-US" sz="2200" b="1" kern="0" spc="-22" dirty="0">
              <a:solidFill>
                <a:srgbClr val="3D3838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3443233" y="6714808"/>
            <a:ext cx="581215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Компромисс, win-win решения.</a:t>
            </a:r>
            <a:endParaRPr lang="en-US" sz="1900" dirty="0"/>
          </a:p>
        </p:txBody>
      </p:sp>
      <p:sp>
        <p:nvSpPr>
          <p:cNvPr id="13" name="Text 7"/>
          <p:cNvSpPr/>
          <p:nvPr/>
        </p:nvSpPr>
        <p:spPr>
          <a:xfrm>
            <a:off x="1838985" y="7933373"/>
            <a:ext cx="10412110" cy="18508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Как выходить из конфликтов с пользой? Важно использовать инструменты, такие как четкие ТЗ, автоматизация и правила общения. Тимлид или скрам-мастер играют ключевую роль в решении конфликтов, выступая в качестве медиатора и координатора.</a:t>
            </a:r>
            <a:endParaRPr lang="en-US" sz="1900" dirty="0"/>
          </a:p>
        </p:txBody>
      </p:sp>
      <p:sp>
        <p:nvSpPr>
          <p:cNvPr id="14" name="Text 0">
            <a:extLst>
              <a:ext uri="{FF2B5EF4-FFF2-40B4-BE49-F238E27FC236}">
                <a16:creationId xmlns:a16="http://schemas.microsoft.com/office/drawing/2014/main" id="{D479677C-13DC-44FC-9077-7C8B869D47DF}"/>
              </a:ext>
            </a:extLst>
          </p:cNvPr>
          <p:cNvSpPr/>
          <p:nvPr/>
        </p:nvSpPr>
        <p:spPr>
          <a:xfrm>
            <a:off x="1838985" y="1362076"/>
            <a:ext cx="10412110" cy="8897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ru-RU" sz="4400" b="1" kern="0" spc="-44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Стратегии разрешения конфликтов</a:t>
            </a:r>
          </a:p>
        </p:txBody>
      </p:sp>
      <p:sp>
        <p:nvSpPr>
          <p:cNvPr id="19" name="Shape 1">
            <a:extLst>
              <a:ext uri="{FF2B5EF4-FFF2-40B4-BE49-F238E27FC236}">
                <a16:creationId xmlns:a16="http://schemas.microsoft.com/office/drawing/2014/main" id="{C4865174-2584-464C-BA34-B5053A36CC91}"/>
              </a:ext>
            </a:extLst>
          </p:cNvPr>
          <p:cNvSpPr/>
          <p:nvPr/>
        </p:nvSpPr>
        <p:spPr>
          <a:xfrm>
            <a:off x="8697318" y="4409803"/>
            <a:ext cx="3553777" cy="1621725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CEBFB6E8-9F7D-41A5-94DA-04D3380F33D1}"/>
              </a:ext>
            </a:extLst>
          </p:cNvPr>
          <p:cNvSpPr/>
          <p:nvPr/>
        </p:nvSpPr>
        <p:spPr>
          <a:xfrm>
            <a:off x="8917407" y="4542678"/>
            <a:ext cx="2782729" cy="3282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Пример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4840FA7B-9E34-4EC0-B346-573DF05D1CB0}"/>
              </a:ext>
            </a:extLst>
          </p:cNvPr>
          <p:cNvSpPr/>
          <p:nvPr/>
        </p:nvSpPr>
        <p:spPr>
          <a:xfrm>
            <a:off x="8917407" y="5097986"/>
            <a:ext cx="3065144" cy="7782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ru-RU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конфликт о дедлайне решен через </a:t>
            </a:r>
            <a:r>
              <a:rPr lang="ru-RU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приоритизацию</a:t>
            </a:r>
            <a:r>
              <a:rPr lang="ru-RU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задач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7"/>
          <p:cNvSpPr/>
          <p:nvPr/>
        </p:nvSpPr>
        <p:spPr>
          <a:xfrm>
            <a:off x="3090626" y="7399091"/>
            <a:ext cx="8458496" cy="18508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ru-RU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Инструменты помогают снизить конфликты заранее.</a:t>
            </a:r>
          </a:p>
          <a:p>
            <a:pPr>
              <a:lnSpc>
                <a:spcPts val="2900"/>
              </a:lnSpc>
            </a:pPr>
            <a:r>
              <a:rPr lang="ru-RU" sz="19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Пример: линтер решил спор о форматировании кода.</a:t>
            </a:r>
          </a:p>
          <a:p>
            <a:pPr marL="0" indent="0" algn="l">
              <a:lnSpc>
                <a:spcPts val="2900"/>
              </a:lnSpc>
              <a:buNone/>
            </a:pPr>
            <a:endParaRPr lang="en-US" sz="1900" dirty="0"/>
          </a:p>
        </p:txBody>
      </p:sp>
      <p:sp>
        <p:nvSpPr>
          <p:cNvPr id="14" name="Text 0">
            <a:extLst>
              <a:ext uri="{FF2B5EF4-FFF2-40B4-BE49-F238E27FC236}">
                <a16:creationId xmlns:a16="http://schemas.microsoft.com/office/drawing/2014/main" id="{D479677C-13DC-44FC-9077-7C8B869D47DF}"/>
              </a:ext>
            </a:extLst>
          </p:cNvPr>
          <p:cNvSpPr/>
          <p:nvPr/>
        </p:nvSpPr>
        <p:spPr>
          <a:xfrm>
            <a:off x="3081277" y="2027518"/>
            <a:ext cx="8467845" cy="8897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ru-RU" sz="4400" b="1" kern="0" spc="-44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Практические инструменты</a:t>
            </a:r>
          </a:p>
        </p:txBody>
      </p:sp>
      <p:sp>
        <p:nvSpPr>
          <p:cNvPr id="16" name="Shape 1">
            <a:extLst>
              <a:ext uri="{FF2B5EF4-FFF2-40B4-BE49-F238E27FC236}">
                <a16:creationId xmlns:a16="http://schemas.microsoft.com/office/drawing/2014/main" id="{F3946066-0837-4BEE-816A-1C688F95EDDA}"/>
              </a:ext>
            </a:extLst>
          </p:cNvPr>
          <p:cNvSpPr/>
          <p:nvPr/>
        </p:nvSpPr>
        <p:spPr>
          <a:xfrm>
            <a:off x="3090626" y="3189269"/>
            <a:ext cx="4191296" cy="1732598"/>
          </a:xfrm>
          <a:prstGeom prst="roundRect">
            <a:avLst>
              <a:gd name="adj" fmla="val 2137"/>
            </a:avLst>
          </a:prstGeom>
          <a:solidFill>
            <a:srgbClr val="F2EEEE"/>
          </a:solidFill>
          <a:ln/>
        </p:spPr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1134C1A6-0E44-4CC3-AE8C-ED83923ED6E7}"/>
              </a:ext>
            </a:extLst>
          </p:cNvPr>
          <p:cNvSpPr/>
          <p:nvPr/>
        </p:nvSpPr>
        <p:spPr>
          <a:xfrm>
            <a:off x="3337443" y="343608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Четкие ТЗ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A25328BC-5FAD-4E59-9AF5-9EE86FD9105F}"/>
              </a:ext>
            </a:extLst>
          </p:cNvPr>
          <p:cNvSpPr/>
          <p:nvPr/>
        </p:nvSpPr>
        <p:spPr>
          <a:xfrm>
            <a:off x="3337443" y="3934720"/>
            <a:ext cx="3712964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Test-Driven Development (TDD) </a:t>
            </a:r>
            <a:r>
              <a:rPr lang="ru-RU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как способ договориться</a:t>
            </a:r>
            <a:endParaRPr lang="en-US" sz="1900" dirty="0"/>
          </a:p>
        </p:txBody>
      </p:sp>
      <p:sp>
        <p:nvSpPr>
          <p:cNvPr id="22" name="Shape 4">
            <a:extLst>
              <a:ext uri="{FF2B5EF4-FFF2-40B4-BE49-F238E27FC236}">
                <a16:creationId xmlns:a16="http://schemas.microsoft.com/office/drawing/2014/main" id="{AF58B16D-D387-4352-AF01-76BA89D7D4F2}"/>
              </a:ext>
            </a:extLst>
          </p:cNvPr>
          <p:cNvSpPr/>
          <p:nvPr/>
        </p:nvSpPr>
        <p:spPr>
          <a:xfrm>
            <a:off x="7596246" y="3189269"/>
            <a:ext cx="3952875" cy="1732598"/>
          </a:xfrm>
          <a:prstGeom prst="roundRect">
            <a:avLst>
              <a:gd name="adj" fmla="val 2137"/>
            </a:avLst>
          </a:prstGeom>
          <a:solidFill>
            <a:srgbClr val="F2EEEE"/>
          </a:solidFill>
          <a:ln/>
        </p:spPr>
      </p:sp>
      <p:sp>
        <p:nvSpPr>
          <p:cNvPr id="23" name="Text 5">
            <a:extLst>
              <a:ext uri="{FF2B5EF4-FFF2-40B4-BE49-F238E27FC236}">
                <a16:creationId xmlns:a16="http://schemas.microsoft.com/office/drawing/2014/main" id="{7C37A721-5078-4C28-ABE3-F4B81B2B08AC}"/>
              </a:ext>
            </a:extLst>
          </p:cNvPr>
          <p:cNvSpPr/>
          <p:nvPr/>
        </p:nvSpPr>
        <p:spPr>
          <a:xfrm>
            <a:off x="7912062" y="343608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Автоматизация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Text 6">
            <a:extLst>
              <a:ext uri="{FF2B5EF4-FFF2-40B4-BE49-F238E27FC236}">
                <a16:creationId xmlns:a16="http://schemas.microsoft.com/office/drawing/2014/main" id="{6237E6CC-B175-431D-9E24-F37A54A5E584}"/>
              </a:ext>
            </a:extLst>
          </p:cNvPr>
          <p:cNvSpPr/>
          <p:nvPr/>
        </p:nvSpPr>
        <p:spPr>
          <a:xfrm>
            <a:off x="7912062" y="3934720"/>
            <a:ext cx="309122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ru-RU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линтеры (</a:t>
            </a:r>
            <a:r>
              <a:rPr lang="ru-RU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ESLint</a:t>
            </a:r>
            <a:r>
              <a:rPr lang="ru-RU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) убирают споры о стиле</a:t>
            </a:r>
            <a:endParaRPr lang="en-US" sz="1900" dirty="0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EB68D2F4-6E5E-49F8-A1E8-B905D8EAE2E9}"/>
              </a:ext>
            </a:extLst>
          </p:cNvPr>
          <p:cNvSpPr/>
          <p:nvPr/>
        </p:nvSpPr>
        <p:spPr>
          <a:xfrm>
            <a:off x="3090626" y="5168683"/>
            <a:ext cx="8458496" cy="1720901"/>
          </a:xfrm>
          <a:prstGeom prst="roundRect">
            <a:avLst>
              <a:gd name="adj" fmla="val 2718"/>
            </a:avLst>
          </a:prstGeom>
          <a:solidFill>
            <a:srgbClr val="F2EEEE"/>
          </a:solidFill>
          <a:ln/>
        </p:spPr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2595F315-7333-484C-ADA7-02A144112F95}"/>
              </a:ext>
            </a:extLst>
          </p:cNvPr>
          <p:cNvSpPr/>
          <p:nvPr/>
        </p:nvSpPr>
        <p:spPr>
          <a:xfrm>
            <a:off x="3337443" y="5415500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Правила общения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7" name="Text 9">
            <a:extLst>
              <a:ext uri="{FF2B5EF4-FFF2-40B4-BE49-F238E27FC236}">
                <a16:creationId xmlns:a16="http://schemas.microsoft.com/office/drawing/2014/main" id="{4B3F62BA-AB8A-4C36-98D1-19C85C773472}"/>
              </a:ext>
            </a:extLst>
          </p:cNvPr>
          <p:cNvSpPr/>
          <p:nvPr/>
        </p:nvSpPr>
        <p:spPr>
          <a:xfrm>
            <a:off x="3337443" y="5914134"/>
            <a:ext cx="6922770" cy="1005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ru-RU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 </a:t>
            </a:r>
            <a:r>
              <a:rPr lang="ru-RU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Slack</a:t>
            </a:r>
            <a:r>
              <a:rPr lang="ru-RU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 </a:t>
            </a:r>
            <a:r>
              <a:rPr lang="ru-RU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</a:rPr>
              <a:t>коротко</a:t>
            </a:r>
            <a:r>
              <a:rPr lang="ru-RU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и по делу</a:t>
            </a:r>
          </a:p>
          <a:p>
            <a:pPr marL="0" indent="0" algn="l">
              <a:lnSpc>
                <a:spcPts val="2900"/>
              </a:lnSpc>
              <a:buNone/>
            </a:pPr>
            <a:r>
              <a:rPr lang="ru-RU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</a:rPr>
              <a:t>В </a:t>
            </a:r>
            <a:r>
              <a:rPr lang="ru-RU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</a:rPr>
              <a:t>Jira</a:t>
            </a:r>
            <a:r>
              <a:rPr lang="ru-RU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</a:rPr>
              <a:t>: указывать сроки и детали</a:t>
            </a:r>
            <a:endParaRPr lang="en-US" sz="1900" dirty="0">
              <a:solidFill>
                <a:srgbClr val="3D3838"/>
              </a:solidFill>
              <a:latin typeface="Source Sans Pro" pitchFamily="34" charset="0"/>
              <a:ea typeface="Source Sans Pro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066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Диаграмма 38">
            <a:extLst>
              <a:ext uri="{FF2B5EF4-FFF2-40B4-BE49-F238E27FC236}">
                <a16:creationId xmlns:a16="http://schemas.microsoft.com/office/drawing/2014/main" id="{EBD87D34-8E00-4110-A1F1-52ABF96F58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4568732"/>
              </p:ext>
            </p:extLst>
          </p:nvPr>
        </p:nvGraphicFramePr>
        <p:xfrm>
          <a:off x="2663736" y="3962607"/>
          <a:ext cx="9302809" cy="484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 1"/>
          <p:cNvSpPr/>
          <p:nvPr/>
        </p:nvSpPr>
        <p:spPr>
          <a:xfrm>
            <a:off x="2072983" y="4185234"/>
            <a:ext cx="2804874" cy="350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Компромисс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1054641" y="4535874"/>
            <a:ext cx="3823216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Делим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задачи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6156911" y="4690852"/>
            <a:ext cx="369213" cy="461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350"/>
              </a:lnSpc>
              <a:buNone/>
            </a:pPr>
            <a:r>
              <a:rPr lang="en-US" sz="2900" b="1" kern="0" spc="-19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1</a:t>
            </a:r>
            <a:endParaRPr lang="en-US" sz="2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9667012" y="4186245"/>
            <a:ext cx="2804874" cy="350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Сотрудничество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9635203" y="4535874"/>
            <a:ext cx="382333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Вместе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пишем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код</a:t>
            </a:r>
            <a:endParaRPr lang="en-US" sz="1900" dirty="0"/>
          </a:p>
        </p:txBody>
      </p:sp>
      <p:sp>
        <p:nvSpPr>
          <p:cNvPr id="10" name="Text 6"/>
          <p:cNvSpPr/>
          <p:nvPr/>
        </p:nvSpPr>
        <p:spPr>
          <a:xfrm>
            <a:off x="8256521" y="4690853"/>
            <a:ext cx="369213" cy="461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350"/>
              </a:lnSpc>
              <a:buNone/>
            </a:pPr>
            <a:r>
              <a:rPr lang="en-US" sz="2900" b="1" kern="0" spc="-19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2</a:t>
            </a:r>
            <a:endParaRPr lang="en-US" sz="2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Text 9"/>
          <p:cNvSpPr/>
          <p:nvPr/>
        </p:nvSpPr>
        <p:spPr>
          <a:xfrm>
            <a:off x="8783669" y="6690052"/>
            <a:ext cx="369213" cy="461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350"/>
              </a:lnSpc>
              <a:buNone/>
            </a:pPr>
            <a:r>
              <a:rPr lang="en-US" sz="2900" b="1" kern="0" spc="-19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3</a:t>
            </a:r>
            <a:endParaRPr lang="en-US" sz="2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8" name="Text 12"/>
          <p:cNvSpPr/>
          <p:nvPr/>
        </p:nvSpPr>
        <p:spPr>
          <a:xfrm>
            <a:off x="7146379" y="7805349"/>
            <a:ext cx="369213" cy="461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350"/>
              </a:lnSpc>
              <a:buNone/>
            </a:pPr>
            <a:r>
              <a:rPr lang="en-US" sz="2900" b="1" kern="0" spc="-19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4</a:t>
            </a:r>
            <a:endParaRPr lang="en-US" sz="2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" name="Text 13"/>
          <p:cNvSpPr/>
          <p:nvPr/>
        </p:nvSpPr>
        <p:spPr>
          <a:xfrm>
            <a:off x="1600081" y="2293005"/>
            <a:ext cx="11430120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Конфликты в IT неизбежны, но их можно решать с пользой. Модель Томаса-Килманна предлагает 5 стратегий: компромисс, сотрудничество, избежание, конкуренция и приспособление. Важно не переходить на личности и использовать "Я-сообщения".</a:t>
            </a:r>
            <a:endParaRPr lang="en-US" sz="1900" dirty="0"/>
          </a:p>
        </p:txBody>
      </p:sp>
      <p:sp>
        <p:nvSpPr>
          <p:cNvPr id="20" name="Text 0">
            <a:extLst>
              <a:ext uri="{FF2B5EF4-FFF2-40B4-BE49-F238E27FC236}">
                <a16:creationId xmlns:a16="http://schemas.microsoft.com/office/drawing/2014/main" id="{89C40B8A-A387-4B83-BFBB-2038D05F4199}"/>
              </a:ext>
            </a:extLst>
          </p:cNvPr>
          <p:cNvSpPr/>
          <p:nvPr/>
        </p:nvSpPr>
        <p:spPr>
          <a:xfrm>
            <a:off x="1600081" y="1158643"/>
            <a:ext cx="11430120" cy="8897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ru-RU" sz="4400" b="1" kern="0" spc="-44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Умение эффективно выходить из конфликта</a:t>
            </a:r>
          </a:p>
        </p:txBody>
      </p:sp>
      <p:sp>
        <p:nvSpPr>
          <p:cNvPr id="40" name="Text 9">
            <a:extLst>
              <a:ext uri="{FF2B5EF4-FFF2-40B4-BE49-F238E27FC236}">
                <a16:creationId xmlns:a16="http://schemas.microsoft.com/office/drawing/2014/main" id="{595F2177-DF1F-479D-9F5B-9C941DFDD58B}"/>
              </a:ext>
            </a:extLst>
          </p:cNvPr>
          <p:cNvSpPr/>
          <p:nvPr/>
        </p:nvSpPr>
        <p:spPr>
          <a:xfrm>
            <a:off x="5539096" y="6673504"/>
            <a:ext cx="369213" cy="461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350"/>
              </a:lnSpc>
              <a:buNone/>
            </a:pPr>
            <a:r>
              <a:rPr lang="ru-RU" sz="2900" b="1" kern="0" spc="-19" dirty="0">
                <a:solidFill>
                  <a:srgbClr val="3D3838"/>
                </a:solidFill>
                <a:ea typeface="Montserrat Bold"/>
              </a:rPr>
              <a:t>5</a:t>
            </a:r>
            <a:endParaRPr lang="en-US" sz="2900" dirty="0">
              <a:latin typeface="Montserrat Bold"/>
              <a:ea typeface="Montserrat Bold"/>
            </a:endParaRPr>
          </a:p>
        </p:txBody>
      </p:sp>
      <p:sp>
        <p:nvSpPr>
          <p:cNvPr id="41" name="Text 4">
            <a:extLst>
              <a:ext uri="{FF2B5EF4-FFF2-40B4-BE49-F238E27FC236}">
                <a16:creationId xmlns:a16="http://schemas.microsoft.com/office/drawing/2014/main" id="{0596838D-D43A-430C-B794-69D63DD2DF01}"/>
              </a:ext>
            </a:extLst>
          </p:cNvPr>
          <p:cNvSpPr/>
          <p:nvPr/>
        </p:nvSpPr>
        <p:spPr>
          <a:xfrm>
            <a:off x="10078948" y="6977348"/>
            <a:ext cx="2804874" cy="350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Избежание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2" name="Text 5">
            <a:extLst>
              <a:ext uri="{FF2B5EF4-FFF2-40B4-BE49-F238E27FC236}">
                <a16:creationId xmlns:a16="http://schemas.microsoft.com/office/drawing/2014/main" id="{E0C91DFC-A633-4611-946E-42713238BF43}"/>
              </a:ext>
            </a:extLst>
          </p:cNvPr>
          <p:cNvSpPr/>
          <p:nvPr/>
        </p:nvSpPr>
        <p:spPr>
          <a:xfrm>
            <a:off x="10047139" y="7326977"/>
            <a:ext cx="382333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Откладываем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спор</a:t>
            </a:r>
            <a:endParaRPr lang="en-US" sz="1900" dirty="0"/>
          </a:p>
        </p:txBody>
      </p:sp>
      <p:sp>
        <p:nvSpPr>
          <p:cNvPr id="23" name="Text 4">
            <a:extLst>
              <a:ext uri="{FF2B5EF4-FFF2-40B4-BE49-F238E27FC236}">
                <a16:creationId xmlns:a16="http://schemas.microsoft.com/office/drawing/2014/main" id="{E32199E0-90D4-4CD4-8335-83D3504648F6}"/>
              </a:ext>
            </a:extLst>
          </p:cNvPr>
          <p:cNvSpPr/>
          <p:nvPr/>
        </p:nvSpPr>
        <p:spPr>
          <a:xfrm>
            <a:off x="1745423" y="6976337"/>
            <a:ext cx="2804874" cy="350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ru-RU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Приспособление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Text 5">
            <a:extLst>
              <a:ext uri="{FF2B5EF4-FFF2-40B4-BE49-F238E27FC236}">
                <a16:creationId xmlns:a16="http://schemas.microsoft.com/office/drawing/2014/main" id="{D8040752-36BC-4D49-9331-02733EBCC8BD}"/>
              </a:ext>
            </a:extLst>
          </p:cNvPr>
          <p:cNvSpPr/>
          <p:nvPr/>
        </p:nvSpPr>
        <p:spPr>
          <a:xfrm>
            <a:off x="726962" y="7325527"/>
            <a:ext cx="382333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ru-RU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Соглашение с правилами</a:t>
            </a:r>
            <a:endParaRPr lang="en-US" sz="1900" dirty="0"/>
          </a:p>
        </p:txBody>
      </p:sp>
      <p:sp>
        <p:nvSpPr>
          <p:cNvPr id="25" name="Text 4">
            <a:extLst>
              <a:ext uri="{FF2B5EF4-FFF2-40B4-BE49-F238E27FC236}">
                <a16:creationId xmlns:a16="http://schemas.microsoft.com/office/drawing/2014/main" id="{DC88883A-19CE-463B-BFFF-239098FFE166}"/>
              </a:ext>
            </a:extLst>
          </p:cNvPr>
          <p:cNvSpPr/>
          <p:nvPr/>
        </p:nvSpPr>
        <p:spPr>
          <a:xfrm>
            <a:off x="5928608" y="8983155"/>
            <a:ext cx="2804874" cy="350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ru-RU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Конкуренция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6" name="Text 5">
            <a:extLst>
              <a:ext uri="{FF2B5EF4-FFF2-40B4-BE49-F238E27FC236}">
                <a16:creationId xmlns:a16="http://schemas.microsoft.com/office/drawing/2014/main" id="{69B48A61-E257-4668-9849-BDFC7BD77DBE}"/>
              </a:ext>
            </a:extLst>
          </p:cNvPr>
          <p:cNvSpPr/>
          <p:nvPr/>
        </p:nvSpPr>
        <p:spPr>
          <a:xfrm>
            <a:off x="5419378" y="9329906"/>
            <a:ext cx="382333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ru-RU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Настаиваем на своём решении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0">
            <a:extLst>
              <a:ext uri="{FF2B5EF4-FFF2-40B4-BE49-F238E27FC236}">
                <a16:creationId xmlns:a16="http://schemas.microsoft.com/office/drawing/2014/main" id="{5FC20A46-CFE8-459A-B4C4-07981471C607}"/>
              </a:ext>
            </a:extLst>
          </p:cNvPr>
          <p:cNvSpPr/>
          <p:nvPr/>
        </p:nvSpPr>
        <p:spPr>
          <a:xfrm>
            <a:off x="1419105" y="2071203"/>
            <a:ext cx="11248193" cy="8897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ru-RU" sz="4400" b="1" kern="0" spc="-44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16 психологических типов личности (MBTI)</a:t>
            </a:r>
          </a:p>
        </p:txBody>
      </p:sp>
      <p:sp>
        <p:nvSpPr>
          <p:cNvPr id="28" name="Shape 1">
            <a:extLst>
              <a:ext uri="{FF2B5EF4-FFF2-40B4-BE49-F238E27FC236}">
                <a16:creationId xmlns:a16="http://schemas.microsoft.com/office/drawing/2014/main" id="{B2961887-DCC4-47D8-905A-973DD78CAED6}"/>
              </a:ext>
            </a:extLst>
          </p:cNvPr>
          <p:cNvSpPr/>
          <p:nvPr/>
        </p:nvSpPr>
        <p:spPr>
          <a:xfrm>
            <a:off x="1419105" y="5246847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29" name="Text 2">
            <a:extLst>
              <a:ext uri="{FF2B5EF4-FFF2-40B4-BE49-F238E27FC236}">
                <a16:creationId xmlns:a16="http://schemas.microsoft.com/office/drawing/2014/main" id="{DDF039A7-2607-4408-8BEA-D654FB46385F}"/>
              </a:ext>
            </a:extLst>
          </p:cNvPr>
          <p:cNvSpPr/>
          <p:nvPr/>
        </p:nvSpPr>
        <p:spPr>
          <a:xfrm>
            <a:off x="2221230" y="5246847"/>
            <a:ext cx="278272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Экстраверсия (E) </a:t>
            </a:r>
            <a:r>
              <a:rPr lang="ru-RU" sz="2200" b="1" kern="0" spc="-22" dirty="0" err="1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vs</a:t>
            </a:r>
            <a:r>
              <a:rPr lang="ru-RU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 Интроверсия (I)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0" name="Text 3">
            <a:extLst>
              <a:ext uri="{FF2B5EF4-FFF2-40B4-BE49-F238E27FC236}">
                <a16:creationId xmlns:a16="http://schemas.microsoft.com/office/drawing/2014/main" id="{9DFEF246-6FB6-4ED4-8E79-2393845F72E2}"/>
              </a:ext>
            </a:extLst>
          </p:cNvPr>
          <p:cNvSpPr/>
          <p:nvPr/>
        </p:nvSpPr>
        <p:spPr>
          <a:xfrm>
            <a:off x="2221230" y="5745480"/>
            <a:ext cx="4799034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ru-RU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Общительность 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vs </a:t>
            </a:r>
            <a:r>
              <a:rPr lang="ru-RU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Сосредоточенность</a:t>
            </a:r>
            <a:endParaRPr lang="en-US" sz="1900" dirty="0"/>
          </a:p>
        </p:txBody>
      </p:sp>
      <p:sp>
        <p:nvSpPr>
          <p:cNvPr id="31" name="Shape 1">
            <a:extLst>
              <a:ext uri="{FF2B5EF4-FFF2-40B4-BE49-F238E27FC236}">
                <a16:creationId xmlns:a16="http://schemas.microsoft.com/office/drawing/2014/main" id="{A28A4504-2EE2-4EF5-8228-F4345A84B430}"/>
              </a:ext>
            </a:extLst>
          </p:cNvPr>
          <p:cNvSpPr/>
          <p:nvPr/>
        </p:nvSpPr>
        <p:spPr>
          <a:xfrm>
            <a:off x="1419105" y="6706790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32" name="Text 2">
            <a:extLst>
              <a:ext uri="{FF2B5EF4-FFF2-40B4-BE49-F238E27FC236}">
                <a16:creationId xmlns:a16="http://schemas.microsoft.com/office/drawing/2014/main" id="{FF2A982E-8F31-454C-84E0-DF5417C1DB48}"/>
              </a:ext>
            </a:extLst>
          </p:cNvPr>
          <p:cNvSpPr/>
          <p:nvPr/>
        </p:nvSpPr>
        <p:spPr>
          <a:xfrm>
            <a:off x="2221230" y="6706790"/>
            <a:ext cx="278272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Сенсорика (S) </a:t>
            </a:r>
            <a:r>
              <a:rPr lang="ru-RU" sz="2200" b="1" kern="0" spc="-22" dirty="0" err="1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vs</a:t>
            </a:r>
            <a:r>
              <a:rPr lang="ru-RU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 Интуиция (N)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3" name="Text 3">
            <a:extLst>
              <a:ext uri="{FF2B5EF4-FFF2-40B4-BE49-F238E27FC236}">
                <a16:creationId xmlns:a16="http://schemas.microsoft.com/office/drawing/2014/main" id="{7DE87252-7423-445B-A168-875022CDCFE1}"/>
              </a:ext>
            </a:extLst>
          </p:cNvPr>
          <p:cNvSpPr/>
          <p:nvPr/>
        </p:nvSpPr>
        <p:spPr>
          <a:xfrm>
            <a:off x="2221230" y="7205423"/>
            <a:ext cx="4799034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ru-RU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факты 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vs </a:t>
            </a:r>
            <a:r>
              <a:rPr lang="ru-RU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идеи</a:t>
            </a:r>
            <a:endParaRPr lang="en-US" sz="1900" dirty="0"/>
          </a:p>
        </p:txBody>
      </p:sp>
      <p:sp>
        <p:nvSpPr>
          <p:cNvPr id="40" name="Shape 1">
            <a:extLst>
              <a:ext uri="{FF2B5EF4-FFF2-40B4-BE49-F238E27FC236}">
                <a16:creationId xmlns:a16="http://schemas.microsoft.com/office/drawing/2014/main" id="{48105104-0177-42DE-AEAA-DF5F2D305F62}"/>
              </a:ext>
            </a:extLst>
          </p:cNvPr>
          <p:cNvSpPr/>
          <p:nvPr/>
        </p:nvSpPr>
        <p:spPr>
          <a:xfrm>
            <a:off x="7610136" y="5252002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41" name="Text 2">
            <a:extLst>
              <a:ext uri="{FF2B5EF4-FFF2-40B4-BE49-F238E27FC236}">
                <a16:creationId xmlns:a16="http://schemas.microsoft.com/office/drawing/2014/main" id="{FE7E0D5D-63AC-478F-A834-891AF511ED98}"/>
              </a:ext>
            </a:extLst>
          </p:cNvPr>
          <p:cNvSpPr/>
          <p:nvPr/>
        </p:nvSpPr>
        <p:spPr>
          <a:xfrm>
            <a:off x="8412261" y="5252002"/>
            <a:ext cx="278272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Мышление (T) </a:t>
            </a:r>
            <a:r>
              <a:rPr lang="ru-RU" sz="2200" b="1" kern="0" spc="-22" dirty="0" err="1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vs</a:t>
            </a:r>
            <a:r>
              <a:rPr lang="ru-RU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 Чувства (F)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2" name="Text 3">
            <a:extLst>
              <a:ext uri="{FF2B5EF4-FFF2-40B4-BE49-F238E27FC236}">
                <a16:creationId xmlns:a16="http://schemas.microsoft.com/office/drawing/2014/main" id="{92D16C60-FB07-46E5-9A84-79979C92D054}"/>
              </a:ext>
            </a:extLst>
          </p:cNvPr>
          <p:cNvSpPr/>
          <p:nvPr/>
        </p:nvSpPr>
        <p:spPr>
          <a:xfrm>
            <a:off x="8412261" y="5750635"/>
            <a:ext cx="4799034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ru-RU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логика 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vs </a:t>
            </a:r>
            <a:r>
              <a:rPr lang="ru-RU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эмоции</a:t>
            </a:r>
            <a:endParaRPr lang="en-US" sz="1900" dirty="0"/>
          </a:p>
        </p:txBody>
      </p:sp>
      <p:sp>
        <p:nvSpPr>
          <p:cNvPr id="43" name="Shape 1">
            <a:extLst>
              <a:ext uri="{FF2B5EF4-FFF2-40B4-BE49-F238E27FC236}">
                <a16:creationId xmlns:a16="http://schemas.microsoft.com/office/drawing/2014/main" id="{49EBEBF9-F05E-42DE-BD35-95E1D1183093}"/>
              </a:ext>
            </a:extLst>
          </p:cNvPr>
          <p:cNvSpPr/>
          <p:nvPr/>
        </p:nvSpPr>
        <p:spPr>
          <a:xfrm>
            <a:off x="7610136" y="6706790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44" name="Text 2">
            <a:extLst>
              <a:ext uri="{FF2B5EF4-FFF2-40B4-BE49-F238E27FC236}">
                <a16:creationId xmlns:a16="http://schemas.microsoft.com/office/drawing/2014/main" id="{46395E8A-5161-43A2-95BA-9144CBFDEA82}"/>
              </a:ext>
            </a:extLst>
          </p:cNvPr>
          <p:cNvSpPr/>
          <p:nvPr/>
        </p:nvSpPr>
        <p:spPr>
          <a:xfrm>
            <a:off x="8412261" y="6706790"/>
            <a:ext cx="278272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Суждение (J) </a:t>
            </a:r>
            <a:r>
              <a:rPr lang="ru-RU" sz="2200" b="1" kern="0" spc="-22" dirty="0" err="1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vs</a:t>
            </a:r>
            <a:r>
              <a:rPr lang="ru-RU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 Восприятие (P)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5" name="Text 3">
            <a:extLst>
              <a:ext uri="{FF2B5EF4-FFF2-40B4-BE49-F238E27FC236}">
                <a16:creationId xmlns:a16="http://schemas.microsoft.com/office/drawing/2014/main" id="{F971C253-8DC4-455E-952D-99016D49BF06}"/>
              </a:ext>
            </a:extLst>
          </p:cNvPr>
          <p:cNvSpPr/>
          <p:nvPr/>
        </p:nvSpPr>
        <p:spPr>
          <a:xfrm>
            <a:off x="8412261" y="7205423"/>
            <a:ext cx="4799034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ru-RU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порядок 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vs </a:t>
            </a:r>
            <a:r>
              <a:rPr lang="ru-RU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гибкость</a:t>
            </a:r>
            <a:endParaRPr lang="en-US" sz="1900" dirty="0"/>
          </a:p>
        </p:txBody>
      </p:sp>
      <p:sp>
        <p:nvSpPr>
          <p:cNvPr id="46" name="Text 12">
            <a:extLst>
              <a:ext uri="{FF2B5EF4-FFF2-40B4-BE49-F238E27FC236}">
                <a16:creationId xmlns:a16="http://schemas.microsoft.com/office/drawing/2014/main" id="{4325D9E8-45E7-468C-B4CF-1ED1447ABFD6}"/>
              </a:ext>
            </a:extLst>
          </p:cNvPr>
          <p:cNvSpPr/>
          <p:nvPr/>
        </p:nvSpPr>
        <p:spPr>
          <a:xfrm>
            <a:off x="1419104" y="3194902"/>
            <a:ext cx="11248193" cy="1204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MBTI — система классификации личности, полезная для IT-команд. Она основана на 4 дихотомиях: экстраверсия vs интроверсия, сенсорика vs интуиция, мышление vs чувства, суждение vs восприятие. Комбинации дают 16 уникальных профилей. MBTI помогает понять себя и коллег, улучшить общение.</a:t>
            </a:r>
            <a:endParaRPr lang="en-US" sz="1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0">
            <a:extLst>
              <a:ext uri="{FF2B5EF4-FFF2-40B4-BE49-F238E27FC236}">
                <a16:creationId xmlns:a16="http://schemas.microsoft.com/office/drawing/2014/main" id="{5FC20A46-CFE8-459A-B4C4-07981471C607}"/>
              </a:ext>
            </a:extLst>
          </p:cNvPr>
          <p:cNvSpPr/>
          <p:nvPr/>
        </p:nvSpPr>
        <p:spPr>
          <a:xfrm>
            <a:off x="2109572" y="1604675"/>
            <a:ext cx="11248193" cy="8897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ru-RU" sz="4400" b="1" kern="0" spc="-44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Примеры психотипов в </a:t>
            </a:r>
            <a:r>
              <a:rPr lang="en-US" sz="4400" b="1" kern="0" spc="-44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IT</a:t>
            </a:r>
            <a:endParaRPr lang="ru-RU" sz="4400" b="1" kern="0" spc="-44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6" name="Shape 1">
            <a:extLst>
              <a:ext uri="{FF2B5EF4-FFF2-40B4-BE49-F238E27FC236}">
                <a16:creationId xmlns:a16="http://schemas.microsoft.com/office/drawing/2014/main" id="{BDDDFD63-46EB-4F44-8E25-648EF4FCAA32}"/>
              </a:ext>
            </a:extLst>
          </p:cNvPr>
          <p:cNvSpPr/>
          <p:nvPr/>
        </p:nvSpPr>
        <p:spPr>
          <a:xfrm>
            <a:off x="2137566" y="3235728"/>
            <a:ext cx="950870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62889344-F8AF-4BCB-819A-3F70946E43AE}"/>
              </a:ext>
            </a:extLst>
          </p:cNvPr>
          <p:cNvSpPr/>
          <p:nvPr/>
        </p:nvSpPr>
        <p:spPr>
          <a:xfrm>
            <a:off x="2319086" y="3335760"/>
            <a:ext cx="58782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ISTJ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0" name="Text 3">
            <a:extLst>
              <a:ext uri="{FF2B5EF4-FFF2-40B4-BE49-F238E27FC236}">
                <a16:creationId xmlns:a16="http://schemas.microsoft.com/office/drawing/2014/main" id="{34F9A7AD-C4C1-4167-AF83-04D1F2CF4530}"/>
              </a:ext>
            </a:extLst>
          </p:cNvPr>
          <p:cNvSpPr/>
          <p:nvPr/>
        </p:nvSpPr>
        <p:spPr>
          <a:xfrm>
            <a:off x="2953570" y="3894820"/>
            <a:ext cx="3185978" cy="15637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00"/>
              </a:lnSpc>
              <a:buFont typeface="Wingdings" panose="05000000000000000000" pitchFamily="2" charset="2"/>
              <a:buChar char="§"/>
            </a:pPr>
            <a:r>
              <a:rPr lang="ru-RU" sz="1900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Любит стабильный код, пишет подробные ТЗ</a:t>
            </a:r>
            <a:endParaRPr lang="en-US" sz="1900" kern="0" spc="-22" dirty="0">
              <a:solidFill>
                <a:srgbClr val="3D3838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 algn="l">
              <a:lnSpc>
                <a:spcPts val="2900"/>
              </a:lnSpc>
              <a:buFont typeface="Wingdings" panose="05000000000000000000" pitchFamily="2" charset="2"/>
              <a:buChar char="§"/>
            </a:pPr>
            <a:r>
              <a:rPr lang="ru-RU" sz="1900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Конфликт: если кто-то нарушает правила</a:t>
            </a:r>
          </a:p>
        </p:txBody>
      </p:sp>
      <p:sp>
        <p:nvSpPr>
          <p:cNvPr id="21" name="Text 2">
            <a:extLst>
              <a:ext uri="{FF2B5EF4-FFF2-40B4-BE49-F238E27FC236}">
                <a16:creationId xmlns:a16="http://schemas.microsoft.com/office/drawing/2014/main" id="{6AD2C6F7-6A7F-4B13-83C5-8B1F75CB76EE}"/>
              </a:ext>
            </a:extLst>
          </p:cNvPr>
          <p:cNvSpPr/>
          <p:nvPr/>
        </p:nvSpPr>
        <p:spPr>
          <a:xfrm>
            <a:off x="3269956" y="3335760"/>
            <a:ext cx="1787545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ru-RU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Логистик</a:t>
            </a:r>
            <a:endParaRPr lang="en-US" sz="2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2" name="Shape 1">
            <a:extLst>
              <a:ext uri="{FF2B5EF4-FFF2-40B4-BE49-F238E27FC236}">
                <a16:creationId xmlns:a16="http://schemas.microsoft.com/office/drawing/2014/main" id="{FF66E680-0308-467C-ABBC-3E2B2360D25B}"/>
              </a:ext>
            </a:extLst>
          </p:cNvPr>
          <p:cNvSpPr/>
          <p:nvPr/>
        </p:nvSpPr>
        <p:spPr>
          <a:xfrm>
            <a:off x="2108445" y="6150946"/>
            <a:ext cx="950870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23" name="Text 2">
            <a:extLst>
              <a:ext uri="{FF2B5EF4-FFF2-40B4-BE49-F238E27FC236}">
                <a16:creationId xmlns:a16="http://schemas.microsoft.com/office/drawing/2014/main" id="{80ADFB48-FBFC-4484-9829-BB9F2C8D2A98}"/>
              </a:ext>
            </a:extLst>
          </p:cNvPr>
          <p:cNvSpPr/>
          <p:nvPr/>
        </p:nvSpPr>
        <p:spPr>
          <a:xfrm>
            <a:off x="2289965" y="6250978"/>
            <a:ext cx="58782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ENFP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Text 3">
            <a:extLst>
              <a:ext uri="{FF2B5EF4-FFF2-40B4-BE49-F238E27FC236}">
                <a16:creationId xmlns:a16="http://schemas.microsoft.com/office/drawing/2014/main" id="{02F1B357-A2E4-4475-A029-6FB4FC69298D}"/>
              </a:ext>
            </a:extLst>
          </p:cNvPr>
          <p:cNvSpPr/>
          <p:nvPr/>
        </p:nvSpPr>
        <p:spPr>
          <a:xfrm>
            <a:off x="2924448" y="6810038"/>
            <a:ext cx="3429701" cy="15637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00"/>
              </a:lnSpc>
              <a:buFont typeface="Wingdings" panose="05000000000000000000" pitchFamily="2" charset="2"/>
              <a:buChar char="§"/>
            </a:pPr>
            <a:r>
              <a:rPr lang="ru-RU" sz="1900" kern="0" spc="-22" dirty="0" err="1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Генерит</a:t>
            </a:r>
            <a:r>
              <a:rPr lang="ru-RU" sz="1900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идеи для новых фич, но забывает про дедлайны</a:t>
            </a:r>
          </a:p>
          <a:p>
            <a:pPr marL="342900" indent="-342900" algn="l">
              <a:lnSpc>
                <a:spcPts val="2900"/>
              </a:lnSpc>
              <a:buFont typeface="Wingdings" panose="05000000000000000000" pitchFamily="2" charset="2"/>
              <a:buChar char="§"/>
            </a:pPr>
            <a:r>
              <a:rPr lang="ru-RU" sz="1900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Конфликт: с теми, кто "тормозит" творчество</a:t>
            </a:r>
          </a:p>
        </p:txBody>
      </p:sp>
      <p:sp>
        <p:nvSpPr>
          <p:cNvPr id="25" name="Text 2">
            <a:extLst>
              <a:ext uri="{FF2B5EF4-FFF2-40B4-BE49-F238E27FC236}">
                <a16:creationId xmlns:a16="http://schemas.microsoft.com/office/drawing/2014/main" id="{AE7DCED7-A5A3-4F31-B330-3757645506F7}"/>
              </a:ext>
            </a:extLst>
          </p:cNvPr>
          <p:cNvSpPr/>
          <p:nvPr/>
        </p:nvSpPr>
        <p:spPr>
          <a:xfrm>
            <a:off x="3240835" y="6250978"/>
            <a:ext cx="1787545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ru-RU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Активист</a:t>
            </a:r>
            <a:endParaRPr lang="en-US" sz="2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6" name="Shape 1">
            <a:extLst>
              <a:ext uri="{FF2B5EF4-FFF2-40B4-BE49-F238E27FC236}">
                <a16:creationId xmlns:a16="http://schemas.microsoft.com/office/drawing/2014/main" id="{90B7AE9F-0F87-47A6-858F-818A006E139B}"/>
              </a:ext>
            </a:extLst>
          </p:cNvPr>
          <p:cNvSpPr/>
          <p:nvPr/>
        </p:nvSpPr>
        <p:spPr>
          <a:xfrm>
            <a:off x="8029423" y="3235728"/>
            <a:ext cx="950870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27" name="Text 2">
            <a:extLst>
              <a:ext uri="{FF2B5EF4-FFF2-40B4-BE49-F238E27FC236}">
                <a16:creationId xmlns:a16="http://schemas.microsoft.com/office/drawing/2014/main" id="{1045CDC3-77F6-4B10-8F72-CDB09F3BE06F}"/>
              </a:ext>
            </a:extLst>
          </p:cNvPr>
          <p:cNvSpPr/>
          <p:nvPr/>
        </p:nvSpPr>
        <p:spPr>
          <a:xfrm>
            <a:off x="8210943" y="3335760"/>
            <a:ext cx="58782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INTJ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4" name="Text 3">
            <a:extLst>
              <a:ext uri="{FF2B5EF4-FFF2-40B4-BE49-F238E27FC236}">
                <a16:creationId xmlns:a16="http://schemas.microsoft.com/office/drawing/2014/main" id="{AC784862-6001-4342-B5CC-1DF9DDD05BD8}"/>
              </a:ext>
            </a:extLst>
          </p:cNvPr>
          <p:cNvSpPr/>
          <p:nvPr/>
        </p:nvSpPr>
        <p:spPr>
          <a:xfrm>
            <a:off x="8845427" y="3894820"/>
            <a:ext cx="3185978" cy="15637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00"/>
              </a:lnSpc>
              <a:buFont typeface="Wingdings" panose="05000000000000000000" pitchFamily="2" charset="2"/>
              <a:buChar char="§"/>
            </a:pPr>
            <a:r>
              <a:rPr lang="ru-RU" sz="1900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Планирует архитектуру, видит проект целиком</a:t>
            </a:r>
          </a:p>
          <a:p>
            <a:pPr marL="342900" indent="-342900" algn="l">
              <a:lnSpc>
                <a:spcPts val="2900"/>
              </a:lnSpc>
              <a:buFont typeface="Wingdings" panose="05000000000000000000" pitchFamily="2" charset="2"/>
              <a:buChar char="§"/>
            </a:pPr>
            <a:r>
              <a:rPr lang="ru-RU" sz="1900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Конфликт: с теми, кто не следует плану</a:t>
            </a:r>
          </a:p>
        </p:txBody>
      </p:sp>
      <p:sp>
        <p:nvSpPr>
          <p:cNvPr id="35" name="Text 2">
            <a:extLst>
              <a:ext uri="{FF2B5EF4-FFF2-40B4-BE49-F238E27FC236}">
                <a16:creationId xmlns:a16="http://schemas.microsoft.com/office/drawing/2014/main" id="{75D219E5-7859-4E58-8414-95A9ACE70847}"/>
              </a:ext>
            </a:extLst>
          </p:cNvPr>
          <p:cNvSpPr/>
          <p:nvPr/>
        </p:nvSpPr>
        <p:spPr>
          <a:xfrm>
            <a:off x="9161813" y="3335760"/>
            <a:ext cx="1787545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ru-RU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Стратег</a:t>
            </a:r>
            <a:endParaRPr lang="en-US" sz="2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6" name="Shape 1">
            <a:extLst>
              <a:ext uri="{FF2B5EF4-FFF2-40B4-BE49-F238E27FC236}">
                <a16:creationId xmlns:a16="http://schemas.microsoft.com/office/drawing/2014/main" id="{1428039F-1694-4BB9-A08C-9E3766EBB4EB}"/>
              </a:ext>
            </a:extLst>
          </p:cNvPr>
          <p:cNvSpPr/>
          <p:nvPr/>
        </p:nvSpPr>
        <p:spPr>
          <a:xfrm>
            <a:off x="8043845" y="6150946"/>
            <a:ext cx="950870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37" name="Text 2">
            <a:extLst>
              <a:ext uri="{FF2B5EF4-FFF2-40B4-BE49-F238E27FC236}">
                <a16:creationId xmlns:a16="http://schemas.microsoft.com/office/drawing/2014/main" id="{6352674D-3336-484D-843B-673DA3C19907}"/>
              </a:ext>
            </a:extLst>
          </p:cNvPr>
          <p:cNvSpPr/>
          <p:nvPr/>
        </p:nvSpPr>
        <p:spPr>
          <a:xfrm>
            <a:off x="8225365" y="6250978"/>
            <a:ext cx="58782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ESTP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8" name="Text 3">
            <a:extLst>
              <a:ext uri="{FF2B5EF4-FFF2-40B4-BE49-F238E27FC236}">
                <a16:creationId xmlns:a16="http://schemas.microsoft.com/office/drawing/2014/main" id="{80398FE6-0454-4D56-97BD-777B6B271A4C}"/>
              </a:ext>
            </a:extLst>
          </p:cNvPr>
          <p:cNvSpPr/>
          <p:nvPr/>
        </p:nvSpPr>
        <p:spPr>
          <a:xfrm>
            <a:off x="8859849" y="6810038"/>
            <a:ext cx="3185978" cy="15637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00"/>
              </a:lnSpc>
              <a:buFont typeface="Wingdings" panose="05000000000000000000" pitchFamily="2" charset="2"/>
              <a:buChar char="§"/>
            </a:pPr>
            <a:r>
              <a:rPr lang="ru-RU" sz="1900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Быстро </a:t>
            </a:r>
            <a:r>
              <a:rPr lang="ru-RU" sz="1900" kern="0" spc="-22" dirty="0" err="1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фиксит</a:t>
            </a:r>
            <a:r>
              <a:rPr lang="ru-RU" sz="1900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баги, импровизирует</a:t>
            </a:r>
          </a:p>
          <a:p>
            <a:pPr marL="342900" indent="-342900" algn="l">
              <a:lnSpc>
                <a:spcPts val="2900"/>
              </a:lnSpc>
              <a:buFont typeface="Wingdings" panose="05000000000000000000" pitchFamily="2" charset="2"/>
              <a:buChar char="§"/>
            </a:pPr>
            <a:r>
              <a:rPr lang="ru-RU" sz="1900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Конфликт: с любителями долгих обсуждений</a:t>
            </a:r>
          </a:p>
        </p:txBody>
      </p:sp>
      <p:sp>
        <p:nvSpPr>
          <p:cNvPr id="39" name="Text 2">
            <a:extLst>
              <a:ext uri="{FF2B5EF4-FFF2-40B4-BE49-F238E27FC236}">
                <a16:creationId xmlns:a16="http://schemas.microsoft.com/office/drawing/2014/main" id="{A9A0C18D-577E-42A8-8C56-5C74ACCA775E}"/>
              </a:ext>
            </a:extLst>
          </p:cNvPr>
          <p:cNvSpPr/>
          <p:nvPr/>
        </p:nvSpPr>
        <p:spPr>
          <a:xfrm>
            <a:off x="9176235" y="6250978"/>
            <a:ext cx="1787545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ru-RU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Предприниматель</a:t>
            </a:r>
            <a:endParaRPr lang="en-US" sz="2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34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868</Words>
  <Application>Microsoft Office PowerPoint</Application>
  <PresentationFormat>Произвольный</PresentationFormat>
  <Paragraphs>138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YS Text</vt:lpstr>
      <vt:lpstr>Montserrat Bold</vt:lpstr>
      <vt:lpstr>Source Sans Pro</vt:lpstr>
      <vt:lpstr>Wingdings</vt:lpstr>
      <vt:lpstr>Calibri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андрец киселёв</cp:lastModifiedBy>
  <cp:revision>5</cp:revision>
  <dcterms:created xsi:type="dcterms:W3CDTF">2025-03-19T15:08:05Z</dcterms:created>
  <dcterms:modified xsi:type="dcterms:W3CDTF">2025-03-20T11:52:00Z</dcterms:modified>
</cp:coreProperties>
</file>