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8" r:id="rId9"/>
    <p:sldId id="269" r:id="rId10"/>
    <p:sldId id="270" r:id="rId11"/>
    <p:sldId id="271" r:id="rId12"/>
    <p:sldId id="27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2163-C779-45BE-9501-8997BEF34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sz="4000" dirty="0"/>
              <a:t>Where to Find Ethnic Cuisines in Toronto</a:t>
            </a:r>
            <a:br>
              <a:rPr lang="en-US" sz="4000" dirty="0"/>
            </a:br>
            <a:r>
              <a:rPr lang="en-US" sz="2000" dirty="0"/>
              <a:t>An IBM Data Science Capstone Project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0B262-07D0-4DED-9922-765945F01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iNah</a:t>
            </a:r>
            <a:r>
              <a:rPr lang="en-US" dirty="0"/>
              <a:t> Canlapan</a:t>
            </a:r>
          </a:p>
          <a:p>
            <a:r>
              <a:rPr lang="en-US" dirty="0"/>
              <a:t>December 2019</a:t>
            </a:r>
          </a:p>
        </p:txBody>
      </p:sp>
      <p:pic>
        <p:nvPicPr>
          <p:cNvPr id="2052" name="Picture 4" descr="Image result for toronto">
            <a:extLst>
              <a:ext uri="{FF2B5EF4-FFF2-40B4-BE49-F238E27FC236}">
                <a16:creationId xmlns:a16="http://schemas.microsoft.com/office/drawing/2014/main" id="{93C876DF-AFEF-4E25-B967-B6EDC5A7E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967" y="3962400"/>
            <a:ext cx="705303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42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1FEE-9BFE-46D8-A61B-BA927A81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br>
              <a:rPr lang="en-US" dirty="0"/>
            </a:br>
            <a:r>
              <a:rPr lang="en-US" sz="2400" dirty="0"/>
              <a:t>Cluster 4: Japanese &amp; Italian Restaurants in the Downtown Core</a:t>
            </a:r>
            <a:endParaRPr lang="en-US" dirty="0"/>
          </a:p>
        </p:txBody>
      </p:sp>
      <p:pic>
        <p:nvPicPr>
          <p:cNvPr id="4" name="Picture 2" descr="Image result for cn tower silhouette">
            <a:extLst>
              <a:ext uri="{FF2B5EF4-FFF2-40B4-BE49-F238E27FC236}">
                <a16:creationId xmlns:a16="http://schemas.microsoft.com/office/drawing/2014/main" id="{455B86BB-0159-4E70-9E11-66DBBC6A7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73660" y="2368060"/>
            <a:ext cx="4489940" cy="448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0BBE95-EEB7-44F1-ACE1-CB5A2B9816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1" t="5669" r="18122" b="9865"/>
          <a:stretch/>
        </p:blipFill>
        <p:spPr bwMode="auto">
          <a:xfrm>
            <a:off x="9001125" y="4665549"/>
            <a:ext cx="2641355" cy="1719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1B4D83-60A9-4E39-8475-4922DF88F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055660"/>
              </p:ext>
            </p:extLst>
          </p:nvPr>
        </p:nvGraphicFramePr>
        <p:xfrm>
          <a:off x="507755" y="2229560"/>
          <a:ext cx="7922324" cy="4498124"/>
        </p:xfrm>
        <a:graphic>
          <a:graphicData uri="http://schemas.openxmlformats.org/drawingml/2006/table">
            <a:tbl>
              <a:tblPr/>
              <a:tblGrid>
                <a:gridCol w="1448403">
                  <a:extLst>
                    <a:ext uri="{9D8B030D-6E8A-4147-A177-3AD203B41FA5}">
                      <a16:colId xmlns:a16="http://schemas.microsoft.com/office/drawing/2014/main" val="3291454037"/>
                    </a:ext>
                  </a:extLst>
                </a:gridCol>
                <a:gridCol w="3193070">
                  <a:extLst>
                    <a:ext uri="{9D8B030D-6E8A-4147-A177-3AD203B41FA5}">
                      <a16:colId xmlns:a16="http://schemas.microsoft.com/office/drawing/2014/main" val="1151739447"/>
                    </a:ext>
                  </a:extLst>
                </a:gridCol>
                <a:gridCol w="3280851">
                  <a:extLst>
                    <a:ext uri="{9D8B030D-6E8A-4147-A177-3AD203B41FA5}">
                      <a16:colId xmlns:a16="http://schemas.microsoft.com/office/drawing/2014/main" val="1253370558"/>
                    </a:ext>
                  </a:extLst>
                </a:gridCol>
              </a:tblGrid>
              <a:tr h="13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Borough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Neighbourhood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Restaurants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965026"/>
                  </a:ext>
                </a:extLst>
              </a:tr>
              <a:tr h="13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Adelaide,King,Richmond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Mercatto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582609"/>
                  </a:ext>
                </a:extLst>
              </a:tr>
              <a:tr h="13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North York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Bedford Park,Lawrence Manor East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Francobollo,Il Fornaro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793723"/>
                  </a:ext>
                </a:extLst>
              </a:tr>
              <a:tr h="13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Berczy Park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The Old Spaghetti Factory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891"/>
                  </a:ext>
                </a:extLst>
              </a:tr>
              <a:tr h="13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West Toronto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Brockton,Exhibition Place,Parkdale Village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Caffino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266395"/>
                  </a:ext>
                </a:extLst>
              </a:tr>
              <a:tr h="13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Cabbagetown,St. James Town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F'Amelia, Hey Lucy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544043"/>
                  </a:ext>
                </a:extLst>
              </a:tr>
              <a:tr h="2622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Central Bay Street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Mercatto, Scaddabush Italian Kitchen &amp; Bar, Sambuca Grill, Tosto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930069"/>
                  </a:ext>
                </a:extLst>
              </a:tr>
              <a:tr h="13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Christie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Vinny’s Panini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253"/>
                  </a:ext>
                </a:extLst>
              </a:tr>
              <a:tr h="13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Scarborough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Clarks Corners,Sullivan,Tam O'Shanter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Remezzo Italian Bistro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723528"/>
                  </a:ext>
                </a:extLst>
              </a:tr>
              <a:tr h="13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Commerce Court,Victoria Hotel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Mercatto, Terroni, Carisma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704314"/>
                  </a:ext>
                </a:extLst>
              </a:tr>
              <a:tr h="13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Central Toronto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Davisville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Florentia Ristorante, Positano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539218"/>
                  </a:ext>
                </a:extLst>
              </a:tr>
              <a:tr h="2622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Design Exchange,Toronto Dominion Centre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Amano Pasta, Scaddabush Italian Kitchen &amp; Bar, TOCA, Mercatto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482496"/>
                  </a:ext>
                </a:extLst>
              </a:tr>
              <a:tr h="13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First Canadian Place,Underground city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Mercatto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565775"/>
                  </a:ext>
                </a:extLst>
              </a:tr>
              <a:tr h="13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North York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Flemingdon Park,Don Mills South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Sorento Restaurant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122499"/>
                  </a:ext>
                </a:extLst>
              </a:tr>
              <a:tr h="13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Harbord,University of Toronto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Piano Piano, Daddyo's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236743"/>
                  </a:ext>
                </a:extLst>
              </a:tr>
              <a:tr h="13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Harbourfront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Archeo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07104"/>
                  </a:ext>
                </a:extLst>
              </a:tr>
              <a:tr h="2622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Harbourfront East,Toronto Islands,Union Station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Taverna Mercatto, Amano Pasta, Piazza Manna, Aria Ristorante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148074"/>
                  </a:ext>
                </a:extLst>
              </a:tr>
              <a:tr h="13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West Toronto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High Park,The Junction South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nodo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362500"/>
                  </a:ext>
                </a:extLst>
              </a:tr>
              <a:tr h="13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West Toronto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Little Portugal,Trinity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Ufficio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978507"/>
                  </a:ext>
                </a:extLst>
              </a:tr>
              <a:tr h="13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West Toronto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Parkdale,Roncesvalles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Domani Restaurant &amp; Wine Bar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073464"/>
                  </a:ext>
                </a:extLst>
              </a:tr>
              <a:tr h="13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Queen's Park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Mercatto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739812"/>
                  </a:ext>
                </a:extLst>
              </a:tr>
              <a:tr h="13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West Toronto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Runnymede,Swansea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Campo, Goodfellas Wood Oven Pizza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573961"/>
                  </a:ext>
                </a:extLst>
              </a:tr>
              <a:tr h="2622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Ryerson,Garden District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Trattoria Mercatto, Scaddabush Italian Kitchen &amp; Bar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262590"/>
                  </a:ext>
                </a:extLst>
              </a:tr>
              <a:tr h="13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St. James Town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Terroni, La Bettola Di Terroni, Mercatto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628221"/>
                  </a:ext>
                </a:extLst>
              </a:tr>
              <a:tr h="13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Stn A PO Boxes 25 The Esplanade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Carisma, The Old Spaghetti Factory, Mirto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829640"/>
                  </a:ext>
                </a:extLst>
              </a:tr>
              <a:tr h="13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East Toronto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Studio District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Baldini, Lil' Baci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195554"/>
                  </a:ext>
                </a:extLst>
              </a:tr>
              <a:tr h="13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East Toronto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The Beaches West,India Bazaar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Casa di Giorgio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23221"/>
                  </a:ext>
                </a:extLst>
              </a:tr>
              <a:tr h="13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East Toronto </a:t>
                      </a:r>
                    </a:p>
                  </a:txBody>
                  <a:tcPr marL="6556" marR="6556" marT="655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The Danforth West,Riverdale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Cafe Fiorentina, 7 Numbers</a:t>
                      </a:r>
                    </a:p>
                  </a:txBody>
                  <a:tcPr marL="6556" marR="6556" marT="655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3263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79CFC8-411A-4B61-A675-2E553C97A6E1}"/>
              </a:ext>
            </a:extLst>
          </p:cNvPr>
          <p:cNvSpPr txBox="1"/>
          <p:nvPr/>
        </p:nvSpPr>
        <p:spPr>
          <a:xfrm>
            <a:off x="507755" y="1952561"/>
            <a:ext cx="792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Italian</a:t>
            </a:r>
          </a:p>
        </p:txBody>
      </p:sp>
    </p:spTree>
    <p:extLst>
      <p:ext uri="{BB962C8B-B14F-4D97-AF65-F5344CB8AC3E}">
        <p14:creationId xmlns:p14="http://schemas.microsoft.com/office/powerpoint/2010/main" val="45907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1FEE-9BFE-46D8-A61B-BA927A81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br>
              <a:rPr lang="en-US" dirty="0"/>
            </a:br>
            <a:r>
              <a:rPr lang="en-US" sz="2400" dirty="0"/>
              <a:t>Cluster 4: Japanese &amp; Italian Restaurants in the Downtown Core</a:t>
            </a:r>
            <a:endParaRPr lang="en-US" dirty="0"/>
          </a:p>
        </p:txBody>
      </p:sp>
      <p:pic>
        <p:nvPicPr>
          <p:cNvPr id="4" name="Picture 2" descr="Image result for cn tower silhouette">
            <a:extLst>
              <a:ext uri="{FF2B5EF4-FFF2-40B4-BE49-F238E27FC236}">
                <a16:creationId xmlns:a16="http://schemas.microsoft.com/office/drawing/2014/main" id="{455B86BB-0159-4E70-9E11-66DBBC6A7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73660" y="2368060"/>
            <a:ext cx="4489940" cy="448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0BBE95-EEB7-44F1-ACE1-CB5A2B9816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1" t="5669" r="18122" b="9865"/>
          <a:stretch/>
        </p:blipFill>
        <p:spPr bwMode="auto">
          <a:xfrm>
            <a:off x="9001125" y="4665549"/>
            <a:ext cx="2641355" cy="1719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79CFC8-411A-4B61-A675-2E553C97A6E1}"/>
              </a:ext>
            </a:extLst>
          </p:cNvPr>
          <p:cNvSpPr txBox="1"/>
          <p:nvPr/>
        </p:nvSpPr>
        <p:spPr>
          <a:xfrm>
            <a:off x="850200" y="2028603"/>
            <a:ext cx="7096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Japanese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1E2B364-E964-497F-B873-C826B030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045285"/>
              </p:ext>
            </p:extLst>
          </p:nvPr>
        </p:nvGraphicFramePr>
        <p:xfrm>
          <a:off x="850200" y="2362752"/>
          <a:ext cx="7096125" cy="4195755"/>
        </p:xfrm>
        <a:graphic>
          <a:graphicData uri="http://schemas.openxmlformats.org/drawingml/2006/table">
            <a:tbl>
              <a:tblPr/>
              <a:tblGrid>
                <a:gridCol w="1230389">
                  <a:extLst>
                    <a:ext uri="{9D8B030D-6E8A-4147-A177-3AD203B41FA5}">
                      <a16:colId xmlns:a16="http://schemas.microsoft.com/office/drawing/2014/main" val="4031581388"/>
                    </a:ext>
                  </a:extLst>
                </a:gridCol>
                <a:gridCol w="2974176">
                  <a:extLst>
                    <a:ext uri="{9D8B030D-6E8A-4147-A177-3AD203B41FA5}">
                      <a16:colId xmlns:a16="http://schemas.microsoft.com/office/drawing/2014/main" val="652617653"/>
                    </a:ext>
                  </a:extLst>
                </a:gridCol>
                <a:gridCol w="2891560">
                  <a:extLst>
                    <a:ext uri="{9D8B030D-6E8A-4147-A177-3AD203B41FA5}">
                      <a16:colId xmlns:a16="http://schemas.microsoft.com/office/drawing/2014/main" val="1556357572"/>
                    </a:ext>
                  </a:extLst>
                </a:gridCol>
              </a:tblGrid>
              <a:tr h="161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Borough</a:t>
                      </a:r>
                    </a:p>
                  </a:txBody>
                  <a:tcPr marL="8069" marR="8069" marT="8069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Neighbourhood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Restaurants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485775"/>
                  </a:ext>
                </a:extLst>
              </a:tr>
              <a:tr h="322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8069" marR="8069" marT="8069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Adelaide,King,Richmond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Fune Japanese Restaurant,Hakata Ikkousha Ramen, JaBistro, Tachi, Yuzu No Hana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73903"/>
                  </a:ext>
                </a:extLst>
              </a:tr>
              <a:tr h="161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North York </a:t>
                      </a:r>
                    </a:p>
                  </a:txBody>
                  <a:tcPr marL="8069" marR="8069" marT="8069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Bedford Park,Lawrence Manor East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Sakura Garden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046467"/>
                  </a:ext>
                </a:extLst>
              </a:tr>
              <a:tr h="161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8069" marR="8069" marT="8069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Berczy Park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Chotto Matte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914616"/>
                  </a:ext>
                </a:extLst>
              </a:tr>
              <a:tr h="161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8069" marR="8069" marT="8069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Cabbagetown,St. James Town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Kingyo Toronto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685574"/>
                  </a:ext>
                </a:extLst>
              </a:tr>
              <a:tr h="322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8069" marR="8069" marT="8069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Central Bay Street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Rolltation, Gyubee Japanese Grill, Omai, Sansotei Ramen, Japango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691007"/>
                  </a:ext>
                </a:extLst>
              </a:tr>
              <a:tr h="161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8069" marR="8069" marT="8069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Commerce Court,Victoria Hotel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Ki Modern Japanese + Bar, Chotto Matte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106131"/>
                  </a:ext>
                </a:extLst>
              </a:tr>
              <a:tr h="161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Central Toronto </a:t>
                      </a:r>
                    </a:p>
                  </a:txBody>
                  <a:tcPr marL="8069" marR="8069" marT="8069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Davisville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Sakae Sushi, Hokkaido Sushi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717398"/>
                  </a:ext>
                </a:extLst>
              </a:tr>
              <a:tr h="322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Central Toronto </a:t>
                      </a:r>
                    </a:p>
                  </a:txBody>
                  <a:tcPr marL="8069" marR="8069" marT="8069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Deer Park,Forest Hill SE,Rathnelly,South Hill,Summerhill West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Daeco Sushi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27362"/>
                  </a:ext>
                </a:extLst>
              </a:tr>
              <a:tr h="161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8069" marR="8069" marT="8069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Design Exchange,Toronto Dominion Centre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Ki Modern Japanese + Bar, Chotto Matte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189750"/>
                  </a:ext>
                </a:extLst>
              </a:tr>
              <a:tr h="161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North York </a:t>
                      </a:r>
                    </a:p>
                  </a:txBody>
                  <a:tcPr marL="8069" marR="8069" marT="8069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Fairview,Henry Farm,Oriole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Heart Sushi, Yoi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01202"/>
                  </a:ext>
                </a:extLst>
              </a:tr>
              <a:tr h="322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8069" marR="8069" marT="8069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First Canadian Place,Underground city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Ki Modern Japanese + Bar, Chotto Matte, Fune Japanese Restaurant, Tachi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467618"/>
                  </a:ext>
                </a:extLst>
              </a:tr>
              <a:tr h="161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North York </a:t>
                      </a:r>
                    </a:p>
                  </a:txBody>
                  <a:tcPr marL="8069" marR="8069" marT="8069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Flemingdon Park,Don Mills South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Memories of Japan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874133"/>
                  </a:ext>
                </a:extLst>
              </a:tr>
              <a:tr h="161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8069" marR="8069" marT="8069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Harbord,University of Toronto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Yasu, Gyubee, Akai Sushi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546919"/>
                  </a:ext>
                </a:extLst>
              </a:tr>
              <a:tr h="161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8069" marR="8069" marT="8069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Harbourfront East,Toronto Islands,Union Station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Miku, Gonoe Sushi Japanese Restaurant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410131"/>
                  </a:ext>
                </a:extLst>
              </a:tr>
              <a:tr h="161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8069" marR="8069" marT="8069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Queen's Park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Sushi Box, Tokyo Sushi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631810"/>
                  </a:ext>
                </a:extLst>
              </a:tr>
              <a:tr h="161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West Toronto </a:t>
                      </a:r>
                    </a:p>
                  </a:txBody>
                  <a:tcPr marL="8069" marR="8069" marT="8069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Runnymede,Swansea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Asa Sushi, Yumi Sushi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440554"/>
                  </a:ext>
                </a:extLst>
              </a:tr>
              <a:tr h="322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8069" marR="8069" marT="8069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Ryerson,Garden District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Kinka Izakaya Original, Hokkaido Ramen Santouka, Kinton Ramen, Spring Sushi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444975"/>
                  </a:ext>
                </a:extLst>
              </a:tr>
              <a:tr h="161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8069" marR="8069" marT="8069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St. James Town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Gyu-Kaku Japanese BBQ, NAMI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509219"/>
                  </a:ext>
                </a:extLst>
              </a:tr>
              <a:tr h="161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8069" marR="8069" marT="8069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Stn A PO Boxes 25 The Esplanade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Chotto Matte, Ki Modern Japanese + Bar, NAMI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788313"/>
                  </a:ext>
                </a:extLst>
              </a:tr>
              <a:tr h="161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East Toronto </a:t>
                      </a:r>
                    </a:p>
                  </a:txBody>
                  <a:tcPr marL="8069" marR="8069" marT="8069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The Beaches </a:t>
                      </a:r>
                      <a:r>
                        <a:rPr lang="en-US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West,India</a:t>
                      </a:r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Bazaar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 Sushi</a:t>
                      </a:r>
                    </a:p>
                  </a:txBody>
                  <a:tcPr marL="8069" marR="8069" marT="806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54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29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1FEE-9BFE-46D8-A61B-BA927A81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br>
              <a:rPr lang="en-US" dirty="0"/>
            </a:br>
            <a:r>
              <a:rPr lang="en-US" sz="2400" dirty="0"/>
              <a:t>Cluster 5: Latin American Restaurants</a:t>
            </a:r>
            <a:endParaRPr lang="en-US" dirty="0"/>
          </a:p>
        </p:txBody>
      </p:sp>
      <p:pic>
        <p:nvPicPr>
          <p:cNvPr id="4" name="Picture 2" descr="Image result for cn tower silhouette">
            <a:extLst>
              <a:ext uri="{FF2B5EF4-FFF2-40B4-BE49-F238E27FC236}">
                <a16:creationId xmlns:a16="http://schemas.microsoft.com/office/drawing/2014/main" id="{455B86BB-0159-4E70-9E11-66DBBC6A7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73660" y="2368060"/>
            <a:ext cx="4489940" cy="448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0BBE95-EEB7-44F1-ACE1-CB5A2B9816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1" t="5669" r="18122" b="9865"/>
          <a:stretch/>
        </p:blipFill>
        <p:spPr bwMode="auto">
          <a:xfrm>
            <a:off x="8896350" y="4450343"/>
            <a:ext cx="2641355" cy="1719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5BAC19B-5E91-4F1C-A6CF-37614C9DD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61260"/>
              </p:ext>
            </p:extLst>
          </p:nvPr>
        </p:nvGraphicFramePr>
        <p:xfrm>
          <a:off x="947738" y="2207419"/>
          <a:ext cx="7853362" cy="760095"/>
        </p:xfrm>
        <a:graphic>
          <a:graphicData uri="http://schemas.openxmlformats.org/drawingml/2006/table">
            <a:tbl>
              <a:tblPr/>
              <a:tblGrid>
                <a:gridCol w="1867076">
                  <a:extLst>
                    <a:ext uri="{9D8B030D-6E8A-4147-A177-3AD203B41FA5}">
                      <a16:colId xmlns:a16="http://schemas.microsoft.com/office/drawing/2014/main" val="1550557104"/>
                    </a:ext>
                  </a:extLst>
                </a:gridCol>
                <a:gridCol w="1598433">
                  <a:extLst>
                    <a:ext uri="{9D8B030D-6E8A-4147-A177-3AD203B41FA5}">
                      <a16:colId xmlns:a16="http://schemas.microsoft.com/office/drawing/2014/main" val="1641276728"/>
                    </a:ext>
                  </a:extLst>
                </a:gridCol>
                <a:gridCol w="4387853">
                  <a:extLst>
                    <a:ext uri="{9D8B030D-6E8A-4147-A177-3AD203B41FA5}">
                      <a16:colId xmlns:a16="http://schemas.microsoft.com/office/drawing/2014/main" val="18041007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Borough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Neighbourhood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Restaurants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599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North York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Agincourt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El Pulgarcito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5188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Scarborough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Humber Summit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The Famous Mama Mia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98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27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mage result for toronto">
            <a:extLst>
              <a:ext uri="{FF2B5EF4-FFF2-40B4-BE49-F238E27FC236}">
                <a16:creationId xmlns:a16="http://schemas.microsoft.com/office/drawing/2014/main" id="{7932DD1A-D12B-4461-9AA7-4D9390A63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47" y="3429000"/>
            <a:ext cx="824091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9249ED-20C9-4D02-AA30-30AC2994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84AE-A18B-4A76-AF1D-1EADF177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clusters defined above give some guideline as to where you need to go if you're looking for a specific type of ethnic cuisine. </a:t>
            </a:r>
          </a:p>
          <a:p>
            <a:pPr marL="0" indent="0">
              <a:buNone/>
            </a:pPr>
            <a:r>
              <a:rPr lang="en-US" dirty="0"/>
              <a:t>These are only a small sample of the kinds of food the city has to offer!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6E5E-9943-4E0C-9812-FC46E785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40CA3-1D8C-48DF-B5E1-C8B841B5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Toronto is one of the most multicultural cities in North America. There is a vast selection of cuisine available to you wherever you are in the city.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you're craving Italian food, where should you go? Where should you go if you want Chinese food?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analysis aims to cluster restaurants based on the type of cuisine so you know where to go if you're looking for a specific type of food.</a:t>
            </a:r>
          </a:p>
          <a:p>
            <a:endParaRPr lang="en-US" dirty="0"/>
          </a:p>
        </p:txBody>
      </p:sp>
      <p:pic>
        <p:nvPicPr>
          <p:cNvPr id="3074" name="Picture 2" descr="Image result for cn tower silhouette">
            <a:extLst>
              <a:ext uri="{FF2B5EF4-FFF2-40B4-BE49-F238E27FC236}">
                <a16:creationId xmlns:a16="http://schemas.microsoft.com/office/drawing/2014/main" id="{2063F9CE-A421-49DA-BDA9-76721B610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73660" y="2368060"/>
            <a:ext cx="4489940" cy="448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F532-8194-4E9A-8C0C-47ACF735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7867"/>
          </a:xfrm>
        </p:spPr>
        <p:txBody>
          <a:bodyPr/>
          <a:lstStyle/>
          <a:p>
            <a:r>
              <a:rPr lang="en-US" dirty="0"/>
              <a:t>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0A68-69CC-4A32-BD4E-13653EAA3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project will use the Foursquare API to pull data like:</a:t>
            </a:r>
          </a:p>
          <a:p>
            <a:pPr lvl="1"/>
            <a:r>
              <a:rPr lang="en-US" dirty="0"/>
              <a:t>Venue Name</a:t>
            </a:r>
          </a:p>
          <a:p>
            <a:pPr lvl="1"/>
            <a:r>
              <a:rPr lang="en-US" dirty="0"/>
              <a:t>Venue Location (Latitude &amp; Longitude)</a:t>
            </a:r>
          </a:p>
          <a:p>
            <a:pPr lvl="1"/>
            <a:r>
              <a:rPr lang="en-US" dirty="0"/>
              <a:t>Venue Category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Cuisine was derived from the Venue Category data, with focus on ethnicity. Venues categorized into generic food categories like "Burgers" or "Coffee Shop" are excluded.</a:t>
            </a:r>
          </a:p>
          <a:p>
            <a:pPr marL="0" indent="0">
              <a:buNone/>
            </a:pPr>
            <a:r>
              <a:rPr lang="en-US" dirty="0"/>
              <a:t>Other data leveraged include data from Wikipedia on Toronto's Boroughs and location data (longitude and latitude).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2" descr="Image result for cn tower silhouette">
            <a:extLst>
              <a:ext uri="{FF2B5EF4-FFF2-40B4-BE49-F238E27FC236}">
                <a16:creationId xmlns:a16="http://schemas.microsoft.com/office/drawing/2014/main" id="{A519FB43-0D9C-488B-A686-4C4822DA6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73660" y="2368060"/>
            <a:ext cx="4489940" cy="448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54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F532-8194-4E9A-8C0C-47ACF735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786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0A68-69CC-4A32-BD4E-13653EAA3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Use Wikipedia and Geospatial data to pull location details of </a:t>
            </a:r>
            <a:r>
              <a:rPr lang="en-US" dirty="0" err="1"/>
              <a:t>of</a:t>
            </a:r>
            <a:r>
              <a:rPr lang="en-US" dirty="0"/>
              <a:t> the city - </a:t>
            </a:r>
            <a:r>
              <a:rPr lang="en-US" dirty="0" err="1"/>
              <a:t>ie</a:t>
            </a:r>
            <a:r>
              <a:rPr lang="en-US" dirty="0"/>
              <a:t>: Latitude, Longitude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Use Foursquare data to pull Venue data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Use k-means to cluster restaurants based on type of cuisine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2" descr="Image result for cn tower silhouette">
            <a:extLst>
              <a:ext uri="{FF2B5EF4-FFF2-40B4-BE49-F238E27FC236}">
                <a16:creationId xmlns:a16="http://schemas.microsoft.com/office/drawing/2014/main" id="{A519FB43-0D9C-488B-A686-4C4822DA6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73660" y="2368060"/>
            <a:ext cx="4489940" cy="448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39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7482-9EC4-47AD-ADEC-65207D71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3200" dirty="0"/>
              <a:t>Determining k in the k-means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2368-A5F0-43EB-A7B5-905DD1599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Elbow Method was used to determine the optimal k.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there is no clear elbow like one would expect, we can see that the sum of squared distances has the flattest slope at k = 5. Thus, 5 clusters were generated using the k-means algorithm.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Image result for cn tower silhouette">
            <a:extLst>
              <a:ext uri="{FF2B5EF4-FFF2-40B4-BE49-F238E27FC236}">
                <a16:creationId xmlns:a16="http://schemas.microsoft.com/office/drawing/2014/main" id="{7FB53EB9-D22C-42B4-979E-810A6F4C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73660" y="2368060"/>
            <a:ext cx="4489940" cy="448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6EFEB7-B6BC-4EED-8A17-0FB9276276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22331" y="2686758"/>
            <a:ext cx="4330944" cy="243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6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7482-9EC4-47AD-ADEC-65207D71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3200" dirty="0"/>
              <a:t>Clustering </a:t>
            </a:r>
            <a:r>
              <a:rPr lang="en-US" sz="3200" dirty="0" err="1"/>
              <a:t>Neighbourhoods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2368-A5F0-43EB-A7B5-905DD1599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103 </a:t>
            </a:r>
            <a:r>
              <a:rPr lang="en-US" dirty="0" err="1"/>
              <a:t>neighbourhoods</a:t>
            </a:r>
            <a:r>
              <a:rPr lang="en-US" dirty="0"/>
              <a:t> in the Toronto data set from Wikipedia.</a:t>
            </a:r>
          </a:p>
          <a:p>
            <a:pPr marL="0" indent="0">
              <a:buNone/>
            </a:pPr>
            <a:r>
              <a:rPr lang="en-US" dirty="0"/>
              <a:t>After selecting neighborhoods that were near ethnic restaurants, 60 neighborhoods remained and were clustered.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Image result for cn tower silhouette">
            <a:extLst>
              <a:ext uri="{FF2B5EF4-FFF2-40B4-BE49-F238E27FC236}">
                <a16:creationId xmlns:a16="http://schemas.microsoft.com/office/drawing/2014/main" id="{7FB53EB9-D22C-42B4-979E-810A6F4C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73660" y="2368060"/>
            <a:ext cx="4489940" cy="448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5E1168-EA4A-44E2-94C7-F6FCE852208C}"/>
              </a:ext>
            </a:extLst>
          </p:cNvPr>
          <p:cNvPicPr/>
          <p:nvPr/>
        </p:nvPicPr>
        <p:blipFill rotWithShape="1">
          <a:blip r:embed="rId3"/>
          <a:srcRect l="18600" t="12221" r="21317" b="10289"/>
          <a:stretch/>
        </p:blipFill>
        <p:spPr bwMode="auto">
          <a:xfrm>
            <a:off x="1430886" y="3495675"/>
            <a:ext cx="3657600" cy="256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18514-D184-444B-BCC9-9E201000137B}"/>
              </a:ext>
            </a:extLst>
          </p:cNvPr>
          <p:cNvPicPr/>
          <p:nvPr/>
        </p:nvPicPr>
        <p:blipFill rotWithShape="1">
          <a:blip r:embed="rId4"/>
          <a:srcRect l="15251" t="5669" r="18122" b="9865"/>
          <a:stretch/>
        </p:blipFill>
        <p:spPr bwMode="auto">
          <a:xfrm>
            <a:off x="6200775" y="3495675"/>
            <a:ext cx="3931920" cy="256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779D6D-0E4A-48C9-9EDB-7FD3454D1095}"/>
              </a:ext>
            </a:extLst>
          </p:cNvPr>
          <p:cNvSpPr txBox="1"/>
          <p:nvPr/>
        </p:nvSpPr>
        <p:spPr>
          <a:xfrm>
            <a:off x="1894833" y="6128283"/>
            <a:ext cx="272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Before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0C18F-D8AC-4EC8-BE75-A048B2135F01}"/>
              </a:ext>
            </a:extLst>
          </p:cNvPr>
          <p:cNvSpPr txBox="1"/>
          <p:nvPr/>
        </p:nvSpPr>
        <p:spPr>
          <a:xfrm>
            <a:off x="6801882" y="6143562"/>
            <a:ext cx="272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After clustering</a:t>
            </a:r>
          </a:p>
        </p:txBody>
      </p:sp>
    </p:spTree>
    <p:extLst>
      <p:ext uri="{BB962C8B-B14F-4D97-AF65-F5344CB8AC3E}">
        <p14:creationId xmlns:p14="http://schemas.microsoft.com/office/powerpoint/2010/main" val="413468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1FEE-9BFE-46D8-A61B-BA927A81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br>
              <a:rPr lang="en-US" dirty="0"/>
            </a:br>
            <a:r>
              <a:rPr lang="en-US" sz="2400" dirty="0"/>
              <a:t>Cluster 1: Japanese Restaurants North of the Downtown Core</a:t>
            </a:r>
            <a:endParaRPr lang="en-US" dirty="0"/>
          </a:p>
        </p:txBody>
      </p:sp>
      <p:pic>
        <p:nvPicPr>
          <p:cNvPr id="4" name="Picture 2" descr="Image result for cn tower silhouette">
            <a:extLst>
              <a:ext uri="{FF2B5EF4-FFF2-40B4-BE49-F238E27FC236}">
                <a16:creationId xmlns:a16="http://schemas.microsoft.com/office/drawing/2014/main" id="{455B86BB-0159-4E70-9E11-66DBBC6A7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73660" y="2368060"/>
            <a:ext cx="4489940" cy="448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0BBE95-EEB7-44F1-ACE1-CB5A2B9816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1" t="5669" r="18122" b="9865"/>
          <a:stretch/>
        </p:blipFill>
        <p:spPr bwMode="auto">
          <a:xfrm>
            <a:off x="8896350" y="4450343"/>
            <a:ext cx="2641355" cy="1719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0CF07C2-9262-44B2-A89C-D77719AE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550105"/>
              </p:ext>
            </p:extLst>
          </p:nvPr>
        </p:nvGraphicFramePr>
        <p:xfrm>
          <a:off x="874897" y="2098922"/>
          <a:ext cx="9404723" cy="2108246"/>
        </p:xfrm>
        <a:graphic>
          <a:graphicData uri="http://schemas.openxmlformats.org/drawingml/2006/table">
            <a:tbl>
              <a:tblPr/>
              <a:tblGrid>
                <a:gridCol w="1320663">
                  <a:extLst>
                    <a:ext uri="{9D8B030D-6E8A-4147-A177-3AD203B41FA5}">
                      <a16:colId xmlns:a16="http://schemas.microsoft.com/office/drawing/2014/main" val="1542771333"/>
                    </a:ext>
                  </a:extLst>
                </a:gridCol>
                <a:gridCol w="3188268">
                  <a:extLst>
                    <a:ext uri="{9D8B030D-6E8A-4147-A177-3AD203B41FA5}">
                      <a16:colId xmlns:a16="http://schemas.microsoft.com/office/drawing/2014/main" val="2534372928"/>
                    </a:ext>
                  </a:extLst>
                </a:gridCol>
                <a:gridCol w="4895792">
                  <a:extLst>
                    <a:ext uri="{9D8B030D-6E8A-4147-A177-3AD203B41FA5}">
                      <a16:colId xmlns:a16="http://schemas.microsoft.com/office/drawing/2014/main" val="411657397"/>
                    </a:ext>
                  </a:extLst>
                </a:gridCol>
              </a:tblGrid>
              <a:tr h="190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Borough</a:t>
                      </a:r>
                    </a:p>
                  </a:txBody>
                  <a:tcPr marL="9518" marR="9518" marT="9518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Neighbourhood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Restaurants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747366"/>
                  </a:ext>
                </a:extLst>
              </a:tr>
              <a:tr h="190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Central Toronto </a:t>
                      </a:r>
                    </a:p>
                  </a:txBody>
                  <a:tcPr marL="9518" marR="9518" marT="9518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Forest Hill North,Forest Hill West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Nikko Sushi Japenese Restaurant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987577"/>
                  </a:ext>
                </a:extLst>
              </a:tr>
              <a:tr h="380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9518" marR="9518" marT="9518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Church and Wellesley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Kawa Sushi, Onnki Donburi, Okonomi House, Kokoni Izakaya, Sansotei Ramen, Tokyo Sushi, Wow! Sushi, Sushi Box, Rolltation, Asahi Sushi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734374"/>
                  </a:ext>
                </a:extLst>
              </a:tr>
              <a:tr h="190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East York </a:t>
                      </a:r>
                    </a:p>
                  </a:txBody>
                  <a:tcPr marL="9518" marR="9518" marT="9518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Leaside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Kintako Japanese Restaurant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308993"/>
                  </a:ext>
                </a:extLst>
              </a:tr>
              <a:tr h="190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North York </a:t>
                      </a:r>
                    </a:p>
                  </a:txBody>
                  <a:tcPr marL="9518" marR="9518" marT="9518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Bathurst Manor,Downsview North,Wilson Heights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Wakame Sushi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153125"/>
                  </a:ext>
                </a:extLst>
              </a:tr>
              <a:tr h="190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North York </a:t>
                      </a:r>
                    </a:p>
                  </a:txBody>
                  <a:tcPr marL="9518" marR="9518" marT="9518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Bayview Village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Kaga Sushi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063001"/>
                  </a:ext>
                </a:extLst>
              </a:tr>
              <a:tr h="190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North York </a:t>
                      </a:r>
                    </a:p>
                  </a:txBody>
                  <a:tcPr marL="9518" marR="9518" marT="9518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Don Mills North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Gonoe Sushi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15400"/>
                  </a:ext>
                </a:extLst>
              </a:tr>
              <a:tr h="190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North York </a:t>
                      </a:r>
                    </a:p>
                  </a:txBody>
                  <a:tcPr marL="9518" marR="9518" marT="9518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Glencairn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Miyako Sushi Restaurant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387767"/>
                  </a:ext>
                </a:extLst>
              </a:tr>
              <a:tr h="380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North York </a:t>
                      </a:r>
                    </a:p>
                  </a:txBody>
                  <a:tcPr marL="9518" marR="9518" marT="9518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Willowdale South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Wako Sushi + Bar,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Konjiki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Ramen, KINTON RAMEN,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Ajisen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Ramen, Aburi Room, Ichiban Sushi House, PROJECT:FISH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27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1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1FEE-9BFE-46D8-A61B-BA927A81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br>
              <a:rPr lang="en-US" dirty="0"/>
            </a:br>
            <a:r>
              <a:rPr lang="en-US" sz="2400" dirty="0"/>
              <a:t>Cluster 2: Chinese Restaurants</a:t>
            </a:r>
            <a:endParaRPr lang="en-US" dirty="0"/>
          </a:p>
        </p:txBody>
      </p:sp>
      <p:pic>
        <p:nvPicPr>
          <p:cNvPr id="4" name="Picture 2" descr="Image result for cn tower silhouette">
            <a:extLst>
              <a:ext uri="{FF2B5EF4-FFF2-40B4-BE49-F238E27FC236}">
                <a16:creationId xmlns:a16="http://schemas.microsoft.com/office/drawing/2014/main" id="{455B86BB-0159-4E70-9E11-66DBBC6A7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73660" y="2368060"/>
            <a:ext cx="4489940" cy="448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0BBE95-EEB7-44F1-ACE1-CB5A2B9816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1" t="5669" r="18122" b="9865"/>
          <a:stretch/>
        </p:blipFill>
        <p:spPr bwMode="auto">
          <a:xfrm>
            <a:off x="8896350" y="4450343"/>
            <a:ext cx="2641355" cy="1719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270161-E778-463E-AA45-3A3D4D4A3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071425"/>
              </p:ext>
            </p:extLst>
          </p:nvPr>
        </p:nvGraphicFramePr>
        <p:xfrm>
          <a:off x="646111" y="2150808"/>
          <a:ext cx="10012363" cy="2114264"/>
        </p:xfrm>
        <a:graphic>
          <a:graphicData uri="http://schemas.openxmlformats.org/drawingml/2006/table">
            <a:tbl>
              <a:tblPr/>
              <a:tblGrid>
                <a:gridCol w="1405991">
                  <a:extLst>
                    <a:ext uri="{9D8B030D-6E8A-4147-A177-3AD203B41FA5}">
                      <a16:colId xmlns:a16="http://schemas.microsoft.com/office/drawing/2014/main" val="2533000727"/>
                    </a:ext>
                  </a:extLst>
                </a:gridCol>
                <a:gridCol w="3394262">
                  <a:extLst>
                    <a:ext uri="{9D8B030D-6E8A-4147-A177-3AD203B41FA5}">
                      <a16:colId xmlns:a16="http://schemas.microsoft.com/office/drawing/2014/main" val="2849251330"/>
                    </a:ext>
                  </a:extLst>
                </a:gridCol>
                <a:gridCol w="5212110">
                  <a:extLst>
                    <a:ext uri="{9D8B030D-6E8A-4147-A177-3AD203B41FA5}">
                      <a16:colId xmlns:a16="http://schemas.microsoft.com/office/drawing/2014/main" val="1821615531"/>
                    </a:ext>
                  </a:extLst>
                </a:gridCol>
              </a:tblGrid>
              <a:tr h="2502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Borough</a:t>
                      </a:r>
                    </a:p>
                  </a:txBody>
                  <a:tcPr marL="9518" marR="9518" marT="9518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Neighbourhood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Restaurants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209091"/>
                  </a:ext>
                </a:extLst>
              </a:tr>
              <a:tr h="750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Downtown Toronto </a:t>
                      </a:r>
                    </a:p>
                  </a:txBody>
                  <a:tcPr marL="9518" marR="9518" marT="9518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Chinatown,Grange Park,Kensington Market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Swatow Restaurant, New Sky Restaurant, Rosewood Chinese Cuisine, House of Gourmet, Asian Legend, Dim Sum King Seafood Restaurant, Dumpling House, Juicy Dumpling, Yummy Yummy Dumpling, Mother's Dumplings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25004"/>
                  </a:ext>
                </a:extLst>
              </a:tr>
              <a:tr h="2502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Etobicoke </a:t>
                      </a:r>
                    </a:p>
                  </a:txBody>
                  <a:tcPr marL="9518" marR="9518" marT="9518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Westmount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Mayflower Chinese Food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317723"/>
                  </a:ext>
                </a:extLst>
              </a:tr>
              <a:tr h="5005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Scarborough </a:t>
                      </a:r>
                    </a:p>
                  </a:txBody>
                  <a:tcPr marL="9518" marR="9518" marT="9518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Dorset Park,Scarborough Town Centre,Wexford Heights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Kim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Kim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restaurant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443013"/>
                  </a:ext>
                </a:extLst>
              </a:tr>
              <a:tr h="2502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Scarborough </a:t>
                      </a:r>
                    </a:p>
                  </a:txBody>
                  <a:tcPr marL="9518" marR="9518" marT="9518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L'Amoreaux West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Mr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Congee Chinese Cuisine, Phoenix Restaurant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374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75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1FEE-9BFE-46D8-A61B-BA927A81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br>
              <a:rPr lang="en-US" dirty="0"/>
            </a:br>
            <a:r>
              <a:rPr lang="en-US" sz="2400" dirty="0"/>
              <a:t>Cluster 3: Mexican Restaurants</a:t>
            </a:r>
            <a:endParaRPr lang="en-US" dirty="0"/>
          </a:p>
        </p:txBody>
      </p:sp>
      <p:pic>
        <p:nvPicPr>
          <p:cNvPr id="4" name="Picture 2" descr="Image result for cn tower silhouette">
            <a:extLst>
              <a:ext uri="{FF2B5EF4-FFF2-40B4-BE49-F238E27FC236}">
                <a16:creationId xmlns:a16="http://schemas.microsoft.com/office/drawing/2014/main" id="{455B86BB-0159-4E70-9E11-66DBBC6A7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73660" y="2368060"/>
            <a:ext cx="4489940" cy="448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0BBE95-EEB7-44F1-ACE1-CB5A2B9816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1" t="5669" r="18122" b="9865"/>
          <a:stretch/>
        </p:blipFill>
        <p:spPr bwMode="auto">
          <a:xfrm>
            <a:off x="8896350" y="4450343"/>
            <a:ext cx="2641355" cy="1719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42686C-DE4C-4F72-8C66-C51B0EE4D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00256"/>
              </p:ext>
            </p:extLst>
          </p:nvPr>
        </p:nvGraphicFramePr>
        <p:xfrm>
          <a:off x="696241" y="1954793"/>
          <a:ext cx="10799517" cy="2495550"/>
        </p:xfrm>
        <a:graphic>
          <a:graphicData uri="http://schemas.openxmlformats.org/drawingml/2006/table">
            <a:tbl>
              <a:tblPr/>
              <a:tblGrid>
                <a:gridCol w="1523009">
                  <a:extLst>
                    <a:ext uri="{9D8B030D-6E8A-4147-A177-3AD203B41FA5}">
                      <a16:colId xmlns:a16="http://schemas.microsoft.com/office/drawing/2014/main" val="2189894864"/>
                    </a:ext>
                  </a:extLst>
                </a:gridCol>
                <a:gridCol w="3630607">
                  <a:extLst>
                    <a:ext uri="{9D8B030D-6E8A-4147-A177-3AD203B41FA5}">
                      <a16:colId xmlns:a16="http://schemas.microsoft.com/office/drawing/2014/main" val="1650811069"/>
                    </a:ext>
                  </a:extLst>
                </a:gridCol>
                <a:gridCol w="5645901">
                  <a:extLst>
                    <a:ext uri="{9D8B030D-6E8A-4147-A177-3AD203B41FA5}">
                      <a16:colId xmlns:a16="http://schemas.microsoft.com/office/drawing/2014/main" val="12861592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Borough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Neighbourhood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Restaurants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5391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Central Toronto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North Toronto West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Tio's Urban Mexican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29452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East Toronto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Business Reply Mail Processing Centre 969 Eastern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Chino Locos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3467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Etobicoke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Humber Bay Shores,Mimico South,New Toronto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Hex-Mex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33269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Etobicoke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Kingsway Park South West,Mimico NW,The Queensway West,Royal York South West,South of Bloor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Burrito Boyz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889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Scarborough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Guildwood,Morningside,West Hill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Big Bite Burrito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3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957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1206</Words>
  <Application>Microsoft Office PowerPoint</Application>
  <PresentationFormat>Widescreen</PresentationFormat>
  <Paragraphs>269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Century Gothic</vt:lpstr>
      <vt:lpstr>Wingdings 3</vt:lpstr>
      <vt:lpstr>Ion</vt:lpstr>
      <vt:lpstr>Where to Find Ethnic Cuisines in Toronto An IBM Data Science Capstone Project</vt:lpstr>
      <vt:lpstr>Introduction &amp; Business Problem</vt:lpstr>
      <vt:lpstr>Data Requirements</vt:lpstr>
      <vt:lpstr>Methodology</vt:lpstr>
      <vt:lpstr>Results Determining k in the k-means algorithm </vt:lpstr>
      <vt:lpstr>Results Clustering Neighbourhoods</vt:lpstr>
      <vt:lpstr>Discussion Cluster 1: Japanese Restaurants North of the Downtown Core</vt:lpstr>
      <vt:lpstr>Discussion Cluster 2: Chinese Restaurants</vt:lpstr>
      <vt:lpstr>Discussion Cluster 3: Mexican Restaurants</vt:lpstr>
      <vt:lpstr>Discussion Cluster 4: Japanese &amp; Italian Restaurants in the Downtown Core</vt:lpstr>
      <vt:lpstr>Discussion Cluster 4: Japanese &amp; Italian Restaurants in the Downtown Core</vt:lpstr>
      <vt:lpstr>Discussion Cluster 5: Latin American Restaurants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Find Ethnic Cuisines in Toronto An IBM Data Science Capstone Project</dc:title>
  <dc:creator>Inah Canlapan</dc:creator>
  <cp:lastModifiedBy>Inah Canlapan</cp:lastModifiedBy>
  <cp:revision>12</cp:revision>
  <dcterms:created xsi:type="dcterms:W3CDTF">2019-12-27T02:55:41Z</dcterms:created>
  <dcterms:modified xsi:type="dcterms:W3CDTF">2019-12-27T03:26:10Z</dcterms:modified>
</cp:coreProperties>
</file>