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2" r:id="rId3"/>
    <p:sldId id="299" r:id="rId4"/>
    <p:sldId id="296" r:id="rId5"/>
    <p:sldId id="279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17" r:id="rId19"/>
    <p:sldId id="318" r:id="rId20"/>
    <p:sldId id="319" r:id="rId21"/>
    <p:sldId id="321" r:id="rId22"/>
    <p:sldId id="322" r:id="rId23"/>
    <p:sldId id="320" r:id="rId24"/>
    <p:sldId id="297" r:id="rId25"/>
    <p:sldId id="302" r:id="rId26"/>
    <p:sldId id="298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6"/>
            <a:ext cx="9144000" cy="2827321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778260" y="2069292"/>
            <a:ext cx="1688580" cy="1688580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08" y="2576639"/>
            <a:ext cx="1786283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162050"/>
            <a:ext cx="8292045" cy="519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0036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960404"/>
            <a:ext cx="8640960" cy="213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800" dirty="0" smtClean="0">
                <a:latin typeface="+mj-ea"/>
                <a:ea typeface="+mj-ea"/>
              </a:rPr>
              <a:t>Html</a:t>
            </a:r>
            <a:r>
              <a:rPr lang="zh-CN" altLang="en-US" sz="5800" dirty="0" smtClean="0">
                <a:latin typeface="+mj-ea"/>
                <a:ea typeface="+mj-ea"/>
              </a:rPr>
              <a:t>前端技术</a:t>
            </a:r>
            <a:endParaRPr lang="en-US" altLang="zh-CN" sz="5800" dirty="0" smtClean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endParaRPr lang="en-US" altLang="zh-CN" sz="2200" dirty="0" smtClean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200" dirty="0" smtClean="0">
                <a:latin typeface="+mj-ea"/>
                <a:ea typeface="+mj-ea"/>
              </a:rPr>
              <a:t>-2015-8-</a:t>
            </a:r>
            <a:endParaRPr lang="zh-CN" altLang="en-US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48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盒子的定位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84976" cy="363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四种方式：核心，搞清楚定位基准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latin typeface="+mn-ea"/>
              </a:rPr>
              <a:t>static(</a:t>
            </a:r>
            <a:r>
              <a:rPr lang="zh-CN" altLang="en-US" sz="2400" b="1" dirty="0" smtClean="0">
                <a:latin typeface="+mn-ea"/>
              </a:rPr>
              <a:t>默认，即按文档流</a:t>
            </a:r>
            <a:r>
              <a:rPr lang="en-US" altLang="zh-CN" sz="2400" b="1" dirty="0" smtClean="0">
                <a:latin typeface="+mn-ea"/>
              </a:rPr>
              <a:t>)</a:t>
            </a: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latin typeface="+mn-ea"/>
              </a:rPr>
              <a:t>relative(</a:t>
            </a:r>
            <a:r>
              <a:rPr lang="zh-CN" altLang="en-US" sz="2400" b="1" dirty="0" smtClean="0">
                <a:latin typeface="+mn-ea"/>
              </a:rPr>
              <a:t>相对于原有位置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zh-CN" altLang="en-US" sz="2400" b="1" dirty="0" smtClean="0">
                <a:latin typeface="+mn-ea"/>
              </a:rPr>
              <a:t>未脱离文档流</a:t>
            </a:r>
            <a:r>
              <a:rPr lang="en-US" altLang="zh-CN" sz="2400" b="1" dirty="0" smtClean="0">
                <a:latin typeface="+mn-ea"/>
              </a:rPr>
              <a:t>)</a:t>
            </a: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latin typeface="+mn-ea"/>
              </a:rPr>
              <a:t>absolute</a:t>
            </a:r>
            <a:r>
              <a:rPr lang="zh-CN" altLang="en-US" sz="2400" b="1" dirty="0" smtClean="0">
                <a:latin typeface="+mn-ea"/>
              </a:rPr>
              <a:t>（相对于父辈中设置了</a:t>
            </a:r>
            <a:r>
              <a:rPr lang="en-US" altLang="zh-CN" sz="2400" b="1" dirty="0" err="1" smtClean="0">
                <a:latin typeface="+mn-ea"/>
              </a:rPr>
              <a:t>postion</a:t>
            </a:r>
            <a:r>
              <a:rPr lang="zh-CN" altLang="en-US" sz="2400" b="1" dirty="0" smtClean="0">
                <a:latin typeface="+mn-ea"/>
              </a:rPr>
              <a:t>且非</a:t>
            </a:r>
            <a:r>
              <a:rPr lang="en-US" altLang="zh-CN" sz="2400" b="1" dirty="0" smtClean="0">
                <a:latin typeface="+mn-ea"/>
              </a:rPr>
              <a:t>static</a:t>
            </a:r>
            <a:r>
              <a:rPr lang="zh-CN" altLang="en-US" sz="2400" b="1" dirty="0" smtClean="0">
                <a:latin typeface="+mn-ea"/>
              </a:rPr>
              <a:t>的容器，脱离文档流）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latin typeface="+mn-ea"/>
              </a:rPr>
              <a:t>fixed</a:t>
            </a:r>
            <a:r>
              <a:rPr lang="zh-CN" altLang="en-US" sz="2400" b="1" dirty="0" smtClean="0">
                <a:latin typeface="+mn-ea"/>
              </a:rPr>
              <a:t>（相对于浏览器，脱离文档流）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除</a:t>
            </a:r>
            <a:r>
              <a:rPr lang="en-US" altLang="zh-CN" sz="2400" b="1" dirty="0" smtClean="0">
                <a:latin typeface="+mn-ea"/>
              </a:rPr>
              <a:t>static</a:t>
            </a:r>
            <a:r>
              <a:rPr lang="zh-CN" altLang="en-US" sz="2400" b="1" dirty="0" smtClean="0">
                <a:latin typeface="+mn-ea"/>
              </a:rPr>
              <a:t>外，都通过设置</a:t>
            </a:r>
            <a:r>
              <a:rPr lang="en-US" altLang="zh-CN" sz="2400" b="1" dirty="0" smtClean="0">
                <a:latin typeface="+mn-ea"/>
              </a:rPr>
              <a:t>top\right\bottom\left</a:t>
            </a:r>
            <a:r>
              <a:rPr lang="zh-CN" altLang="en-US" sz="2400" b="1" dirty="0" smtClean="0">
                <a:latin typeface="+mn-ea"/>
              </a:rPr>
              <a:t>设置偏移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使用</a:t>
            </a:r>
            <a:r>
              <a:rPr lang="en-US" altLang="zh-CN" sz="2400" b="1" dirty="0" smtClean="0">
                <a:latin typeface="+mn-ea"/>
              </a:rPr>
              <a:t>z-index</a:t>
            </a:r>
            <a:r>
              <a:rPr lang="zh-CN" altLang="en-US" sz="2400" b="1" dirty="0" smtClean="0">
                <a:latin typeface="+mn-ea"/>
              </a:rPr>
              <a:t>层叠</a:t>
            </a: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4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盒子的定位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84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</a:rPr>
              <a:t>relative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会相对于它原本的位置，通过偏移指定的距离，到达新的位置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盒子仍在标准流中，它对父块和兄弟盒子都没有任何影响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原来</a:t>
            </a:r>
            <a:r>
              <a:rPr lang="zh-CN" altLang="en-US" sz="2400" b="1" dirty="0">
                <a:latin typeface="+mn-ea"/>
              </a:rPr>
              <a:t>的位置还占着</a:t>
            </a:r>
            <a:r>
              <a:rPr lang="en-US" altLang="zh-CN" sz="2400" b="1" dirty="0" smtClean="0">
                <a:latin typeface="+mn-ea"/>
              </a:rPr>
              <a:t>)</a:t>
            </a:r>
            <a:endParaRPr lang="zh-HK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85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盒子的定位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511" y="1268760"/>
            <a:ext cx="8784976" cy="4081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</a:rPr>
              <a:t>absolute</a:t>
            </a: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使用绝对定位的盒子以它的“最近”的一个“已经定位”的“祖先元素”为基准进行偏移，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绝对定位的框从标准流中脱离，对其后的兄弟盒子的定位没有影响，其它盒子就好像这个盒子不存在一样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如果设置了绝对定位，而没有偏移属性，它仍然保持在原来的位置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ea"/>
              </a:rPr>
              <a:t>绝对定位的基准</a:t>
            </a:r>
            <a:r>
              <a:rPr lang="en-US" altLang="zh-CN" sz="2400" b="1" dirty="0">
                <a:latin typeface="+mn-ea"/>
              </a:rPr>
              <a:t>—</a:t>
            </a:r>
            <a:r>
              <a:rPr lang="zh-CN" altLang="en-US" sz="2400" b="1" dirty="0">
                <a:latin typeface="+mn-ea"/>
              </a:rPr>
              <a:t>“包含块”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HK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7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文字</a:t>
            </a:r>
            <a:r>
              <a:rPr lang="en-US" altLang="zh-CN" dirty="0" smtClean="0"/>
              <a:t>-1-</a:t>
            </a:r>
            <a:r>
              <a:rPr lang="zh-CN" altLang="en-US" dirty="0" smtClean="0"/>
              <a:t>字号、行高、字体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79511" y="842192"/>
            <a:ext cx="8784976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</a:rPr>
              <a:t>Font:</a:t>
            </a:r>
            <a:r>
              <a:rPr lang="zh-CN" altLang="en-US" sz="2400" b="1" dirty="0" smtClean="0">
                <a:latin typeface="+mn-ea"/>
              </a:rPr>
              <a:t>字号</a:t>
            </a:r>
            <a:r>
              <a:rPr lang="en-US" altLang="zh-CN" sz="2400" b="1" dirty="0" smtClean="0">
                <a:latin typeface="+mn-ea"/>
              </a:rPr>
              <a:t>/</a:t>
            </a:r>
            <a:r>
              <a:rPr lang="zh-CN" altLang="en-US" sz="2400" b="1" dirty="0" smtClean="0">
                <a:latin typeface="+mn-ea"/>
              </a:rPr>
              <a:t>行高 字体，如</a:t>
            </a:r>
            <a:r>
              <a:rPr lang="en-US" altLang="zh-CN" sz="2400" b="1" dirty="0" smtClean="0">
                <a:latin typeface="+mn-ea"/>
              </a:rPr>
              <a:t>font:12px/18px Arial</a:t>
            </a:r>
            <a:endParaRPr lang="en-US" altLang="zh-CN" sz="2400" b="1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设置</a:t>
            </a:r>
            <a:r>
              <a:rPr lang="zh-CN" altLang="en-US" sz="2400" b="1" dirty="0" smtClean="0">
                <a:latin typeface="+mn-ea"/>
              </a:rPr>
              <a:t>字体</a:t>
            </a:r>
            <a:r>
              <a:rPr lang="en-US" altLang="zh-CN" sz="2400" b="1" dirty="0" smtClean="0">
                <a:latin typeface="+mn-ea"/>
              </a:rPr>
              <a:t>font-family,</a:t>
            </a:r>
            <a:r>
              <a:rPr lang="zh-CN" altLang="en-US" sz="2400" b="1" dirty="0" smtClean="0">
                <a:latin typeface="+mn-ea"/>
              </a:rPr>
              <a:t>如果有空格，用双引号引起来，多种字体，用逗号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字体大小单位</a:t>
            </a:r>
            <a:r>
              <a:rPr lang="en-US" altLang="zh-CN" sz="2400" b="1" dirty="0" err="1" smtClean="0">
                <a:latin typeface="+mn-ea"/>
              </a:rPr>
              <a:t>em</a:t>
            </a:r>
            <a:r>
              <a:rPr lang="zh-CN" altLang="en-US" sz="2400" b="1" dirty="0" smtClean="0">
                <a:latin typeface="+mn-ea"/>
              </a:rPr>
              <a:t>代表长度是父元素中字母</a:t>
            </a:r>
            <a:r>
              <a:rPr lang="en-US" altLang="zh-CN" sz="2400" b="1" dirty="0" smtClean="0">
                <a:latin typeface="+mn-ea"/>
              </a:rPr>
              <a:t>m</a:t>
            </a:r>
            <a:r>
              <a:rPr lang="zh-CN" altLang="en-US" sz="2400" b="1" dirty="0" smtClean="0">
                <a:latin typeface="+mn-ea"/>
              </a:rPr>
              <a:t>的宽度，</a:t>
            </a:r>
            <a:r>
              <a:rPr lang="en-US" altLang="zh-CN" sz="2400" b="1" dirty="0" smtClean="0">
                <a:latin typeface="+mn-ea"/>
              </a:rPr>
              <a:t>ex</a:t>
            </a:r>
            <a:r>
              <a:rPr lang="zh-CN" altLang="en-US" sz="2400" b="1" dirty="0" smtClean="0">
                <a:latin typeface="+mn-ea"/>
              </a:rPr>
              <a:t>表示字母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的高度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行高没有单位时，变成与字体大小的比值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zh-HK" altLang="en-US" sz="24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3945861"/>
            <a:ext cx="4162425" cy="942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77" y="3945861"/>
            <a:ext cx="4267200" cy="2352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189" y="5208699"/>
            <a:ext cx="417774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+mj-ea"/>
                <a:ea typeface="+mj-ea"/>
              </a:rPr>
              <a:t>计算题：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+mj-ea"/>
                <a:ea typeface="+mj-ea"/>
              </a:rPr>
              <a:t>当</a:t>
            </a:r>
            <a:r>
              <a:rPr lang="en-US" altLang="zh-CN" dirty="0" smtClean="0">
                <a:latin typeface="+mj-ea"/>
                <a:ea typeface="+mj-ea"/>
              </a:rPr>
              <a:t>p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en-US" altLang="zh-CN" dirty="0" smtClean="0">
                <a:latin typeface="+mj-ea"/>
                <a:ea typeface="+mj-ea"/>
              </a:rPr>
              <a:t>line-height:1.5</a:t>
            </a:r>
            <a:r>
              <a:rPr lang="zh-CN" altLang="en-US" dirty="0" smtClean="0">
                <a:latin typeface="+mj-ea"/>
                <a:ea typeface="+mj-ea"/>
              </a:rPr>
              <a:t>时，</a:t>
            </a:r>
            <a:r>
              <a:rPr lang="en-US" altLang="zh-CN" dirty="0" smtClean="0">
                <a:latin typeface="+mj-ea"/>
                <a:ea typeface="+mj-ea"/>
              </a:rPr>
              <a:t>.</a:t>
            </a:r>
            <a:r>
              <a:rPr lang="en-US" altLang="zh-CN" dirty="0" err="1" smtClean="0">
                <a:latin typeface="+mj-ea"/>
                <a:ea typeface="+mj-ea"/>
              </a:rPr>
              <a:t>firstLetter</a:t>
            </a:r>
            <a:r>
              <a:rPr lang="zh-CN" altLang="en-US" dirty="0" smtClean="0">
                <a:latin typeface="+mj-ea"/>
                <a:ea typeface="+mj-ea"/>
              </a:rPr>
              <a:t>的行高是多少？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12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</a:t>
            </a:r>
            <a:r>
              <a:rPr lang="en-US" altLang="zh-CN" dirty="0"/>
              <a:t>1-</a:t>
            </a:r>
            <a:r>
              <a:rPr lang="zh-CN" altLang="en-US" dirty="0"/>
              <a:t>字号、行高、字体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79511" y="1124744"/>
            <a:ext cx="8784976" cy="1363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HK" sz="2400" b="1" dirty="0" smtClean="0">
                <a:latin typeface="+mn-ea"/>
              </a:rPr>
              <a:t>Line-height</a:t>
            </a:r>
            <a:r>
              <a:rPr lang="zh-CN" altLang="en-US" sz="2400" b="1" dirty="0" smtClean="0">
                <a:latin typeface="+mn-ea"/>
              </a:rPr>
              <a:t>可以设置在文本元素中，如</a:t>
            </a:r>
            <a:r>
              <a:rPr lang="en-US" altLang="zh-CN" sz="2400" b="1" dirty="0" smtClean="0">
                <a:latin typeface="+mn-ea"/>
              </a:rPr>
              <a:t>P</a:t>
            </a:r>
            <a:r>
              <a:rPr lang="zh-CN" altLang="en-US" sz="2400" b="1" dirty="0" smtClean="0">
                <a:latin typeface="+mn-ea"/>
              </a:rPr>
              <a:t>，也可以设置在容器元素中，如</a:t>
            </a:r>
            <a:r>
              <a:rPr lang="en-US" altLang="zh-CN" sz="2400" b="1" dirty="0" smtClean="0">
                <a:latin typeface="+mn-ea"/>
              </a:rPr>
              <a:t>div</a:t>
            </a:r>
            <a:r>
              <a:rPr lang="zh-CN" altLang="en-US" sz="2400" b="1" dirty="0" smtClean="0">
                <a:latin typeface="+mn-ea"/>
              </a:rPr>
              <a:t>，代表它里面的文字都将使用这个行高值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zh-HK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164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-2-</a:t>
            </a:r>
            <a:r>
              <a:rPr lang="zh-CN" altLang="en-US" dirty="0" smtClean="0"/>
              <a:t>字体颜色、背景色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79511" y="1124744"/>
            <a:ext cx="8784976" cy="4081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HK" sz="2400" b="1" dirty="0" smtClean="0">
                <a:latin typeface="+mn-ea"/>
              </a:rPr>
              <a:t>{</a:t>
            </a:r>
            <a:r>
              <a:rPr lang="en-US" altLang="zh-HK" sz="2400" b="1" dirty="0" err="1">
                <a:latin typeface="+mn-ea"/>
              </a:rPr>
              <a:t>c</a:t>
            </a:r>
            <a:r>
              <a:rPr lang="en-US" altLang="zh-HK" sz="2400" b="1" dirty="0" err="1" smtClean="0">
                <a:latin typeface="+mn-ea"/>
              </a:rPr>
              <a:t>olor:blue</a:t>
            </a:r>
            <a:r>
              <a:rPr lang="en-US" altLang="zh-HK" sz="2400" b="1" dirty="0" smtClean="0">
                <a:latin typeface="+mn-ea"/>
              </a:rPr>
              <a:t>;}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HK" sz="2400" b="1" dirty="0" smtClean="0">
                <a:latin typeface="+mn-ea"/>
              </a:rPr>
              <a:t>{color:#0000ff;}</a:t>
            </a:r>
            <a:endParaRPr lang="en-US" altLang="zh-HK" sz="2400" b="1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HK" sz="2400" b="1" dirty="0">
                <a:latin typeface="+mn-ea"/>
              </a:rPr>
              <a:t>{color</a:t>
            </a:r>
            <a:r>
              <a:rPr lang="en-US" altLang="zh-HK" sz="2400" b="1" dirty="0" smtClean="0">
                <a:latin typeface="+mn-ea"/>
              </a:rPr>
              <a:t>:#00f;}</a:t>
            </a:r>
            <a:endParaRPr lang="zh-HK" altLang="en-US" sz="2400" b="1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HK" sz="2400" b="1" dirty="0">
                <a:latin typeface="+mn-ea"/>
              </a:rPr>
              <a:t>{</a:t>
            </a:r>
            <a:r>
              <a:rPr lang="en-US" altLang="zh-HK" sz="2400" b="1" dirty="0" err="1" smtClean="0">
                <a:latin typeface="+mn-ea"/>
              </a:rPr>
              <a:t>color:rgb</a:t>
            </a:r>
            <a:r>
              <a:rPr lang="en-US" altLang="zh-HK" sz="2400" b="1" dirty="0" smtClean="0">
                <a:latin typeface="+mn-ea"/>
              </a:rPr>
              <a:t>(0,0,255);}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HK" sz="2400" b="1" dirty="0">
                <a:latin typeface="+mn-ea"/>
              </a:rPr>
              <a:t>{</a:t>
            </a:r>
            <a:r>
              <a:rPr lang="en-US" altLang="zh-HK" sz="2400" b="1" dirty="0" err="1" smtClean="0">
                <a:latin typeface="+mn-ea"/>
              </a:rPr>
              <a:t>color:rgb</a:t>
            </a:r>
            <a:r>
              <a:rPr lang="en-US" altLang="zh-HK" sz="2400" b="1" dirty="0" smtClean="0">
                <a:latin typeface="+mn-ea"/>
              </a:rPr>
              <a:t>(0%,0%,100%);}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HK" sz="2400" b="1" dirty="0" smtClean="0">
                <a:latin typeface="+mn-ea"/>
              </a:rPr>
              <a:t>{background:#678;}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HK" sz="2400" b="1" dirty="0">
                <a:latin typeface="+mn-ea"/>
              </a:rPr>
              <a:t>{</a:t>
            </a:r>
            <a:r>
              <a:rPr lang="en-US" altLang="zh-HK" sz="2400" b="1" dirty="0" smtClean="0">
                <a:latin typeface="+mn-ea"/>
              </a:rPr>
              <a:t>background-color:#</a:t>
            </a:r>
            <a:r>
              <a:rPr lang="en-US" altLang="zh-HK" sz="2400" b="1" dirty="0">
                <a:latin typeface="+mn-ea"/>
              </a:rPr>
              <a:t>678;}</a:t>
            </a:r>
            <a:endParaRPr lang="zh-HK" altLang="en-US" sz="2400" b="1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en-US" altLang="zh-HK" sz="2400" b="1" dirty="0" smtClean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zh-HK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46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</a:t>
            </a:r>
            <a:r>
              <a:rPr lang="en-US" altLang="zh-CN" dirty="0"/>
              <a:t>3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加粗、倾斜、大小写、装饰、对齐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7" y="1340768"/>
            <a:ext cx="822172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1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-4-</a:t>
            </a:r>
            <a:r>
              <a:rPr lang="zh-CN" altLang="en-US" dirty="0"/>
              <a:t>布局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908720"/>
            <a:ext cx="3960440" cy="2457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908720"/>
            <a:ext cx="4591050" cy="26289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39953" y="1844824"/>
            <a:ext cx="288031" cy="2926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67" y="3604148"/>
            <a:ext cx="6540971" cy="27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-4-</a:t>
            </a:r>
            <a:r>
              <a:rPr lang="zh-CN" altLang="en-US" dirty="0"/>
              <a:t>布局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75569"/>
            <a:ext cx="3819525" cy="4867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132856"/>
            <a:ext cx="2886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6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-4-</a:t>
            </a:r>
            <a:r>
              <a:rPr lang="zh-CN" altLang="en-US" dirty="0"/>
              <a:t>布局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55339"/>
          <a:stretch/>
        </p:blipFill>
        <p:spPr>
          <a:xfrm>
            <a:off x="4000452" y="218312"/>
            <a:ext cx="4752528" cy="1338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3707" y="2328962"/>
            <a:ext cx="2421881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Vertical-align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6132" y="2348880"/>
            <a:ext cx="64500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只能用于表格单元格中的对象，竖直方向的对齐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535" y="3531947"/>
            <a:ext cx="2122697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Line-height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0416" y="3531947"/>
            <a:ext cx="49801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Line-height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值与</a:t>
            </a: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height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值相等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0416" y="4126738"/>
            <a:ext cx="4980115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只有一行有效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0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1122363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828800"/>
            <a:ext cx="9124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HTML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746375"/>
            <a:ext cx="64152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CSS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663950"/>
            <a:ext cx="12506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JavaScript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4581525"/>
            <a:ext cx="6976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</a:rPr>
              <a:t>总结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78025" y="3030538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华文中宋"/>
                <a:ea typeface="华文中宋"/>
              </a:rPr>
              <a:t>目录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3641725" y="17049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6225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5401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44577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2788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-4-</a:t>
            </a:r>
            <a:r>
              <a:rPr lang="zh-CN" altLang="en-US" dirty="0" smtClean="0"/>
              <a:t>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垂直居中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55339"/>
          <a:stretch/>
        </p:blipFill>
        <p:spPr>
          <a:xfrm>
            <a:off x="4757581" y="188640"/>
            <a:ext cx="3960441" cy="13384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559" y="1988840"/>
            <a:ext cx="82920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内部内容高度不固定，不使用表格</a:t>
            </a: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8" y="3070713"/>
            <a:ext cx="8033311" cy="20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-4-</a:t>
            </a:r>
            <a:r>
              <a:rPr lang="zh-CN" altLang="en-US" dirty="0" smtClean="0"/>
              <a:t>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垂直居中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55339"/>
          <a:stretch/>
        </p:blipFill>
        <p:spPr>
          <a:xfrm>
            <a:off x="4757581" y="188640"/>
            <a:ext cx="3960441" cy="1338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7" y="2276872"/>
            <a:ext cx="2835315" cy="3240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301470"/>
            <a:ext cx="2733675" cy="2314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936" y="2301470"/>
            <a:ext cx="2571750" cy="971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552" y="1527120"/>
            <a:ext cx="1210588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方法一：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00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-4-</a:t>
            </a:r>
            <a:r>
              <a:rPr lang="zh-CN" altLang="en-US" dirty="0" smtClean="0"/>
              <a:t>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垂直居中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55339"/>
          <a:stretch/>
        </p:blipFill>
        <p:spPr>
          <a:xfrm>
            <a:off x="4757581" y="188640"/>
            <a:ext cx="3960441" cy="1338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552" y="1527120"/>
            <a:ext cx="1210588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方法二：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613356"/>
            <a:ext cx="2971800" cy="2295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00" y="2177768"/>
            <a:ext cx="8749762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-4-</a:t>
            </a:r>
            <a:r>
              <a:rPr lang="zh-CN" altLang="en-US" dirty="0" smtClean="0"/>
              <a:t>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垂直居中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55339"/>
          <a:stretch/>
        </p:blipFill>
        <p:spPr>
          <a:xfrm>
            <a:off x="4757581" y="188640"/>
            <a:ext cx="3960441" cy="1338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3" y="1916832"/>
            <a:ext cx="8640960" cy="1685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3" y="3992469"/>
            <a:ext cx="8617309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1122363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828800"/>
            <a:ext cx="22365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</a:rPr>
              <a:t>基础开发平台概述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746375"/>
            <a:ext cx="16946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</a:rPr>
              <a:t>Web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</a:rPr>
              <a:t>前端技术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663950"/>
            <a:ext cx="23358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Java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后台及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GIS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技术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4581525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</a:rPr>
              <a:t>优化建议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78025" y="3030538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华文中宋"/>
                <a:ea typeface="华文中宋"/>
              </a:rPr>
              <a:t>目录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3641725" y="17049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6225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5401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44577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68278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SpringMVC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4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1122363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828800"/>
            <a:ext cx="22365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</a:rPr>
              <a:t>基础开发平台概述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746375"/>
            <a:ext cx="16946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</a:rPr>
              <a:t>Web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</a:rPr>
              <a:t>前端技术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663950"/>
            <a:ext cx="23358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Java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后台及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GIS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技术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4581525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</a:rPr>
              <a:t>优化建议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78025" y="3030538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华文中宋"/>
                <a:ea typeface="华文中宋"/>
              </a:rPr>
              <a:t>目录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3641725" y="17049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6225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5401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44577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75180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优化建议</a:t>
            </a:r>
          </a:p>
        </p:txBody>
      </p:sp>
      <p:sp>
        <p:nvSpPr>
          <p:cNvPr id="3" name="椭圆 2"/>
          <p:cNvSpPr/>
          <p:nvPr/>
        </p:nvSpPr>
        <p:spPr>
          <a:xfrm>
            <a:off x="1665288" y="1997075"/>
            <a:ext cx="825500" cy="82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90788" y="3486150"/>
            <a:ext cx="825500" cy="8239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65288" y="4973638"/>
            <a:ext cx="825500" cy="8239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82638" y="2659063"/>
            <a:ext cx="730250" cy="4333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63625" y="3897313"/>
            <a:ext cx="12287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6763" y="4664075"/>
            <a:ext cx="730250" cy="433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74179" y="2104122"/>
            <a:ext cx="3060700" cy="476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K" sz="2400" b="1" dirty="0" smtClean="0">
                <a:latin typeface="+mn-ea"/>
              </a:rPr>
              <a:t>***********</a:t>
            </a:r>
            <a:endParaRPr lang="zh-HK" altLang="en-US" sz="2400" b="1" dirty="0">
              <a:latin typeface="+mn-ea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0" y="2979738"/>
            <a:ext cx="917575" cy="1835150"/>
          </a:xfrm>
          <a:custGeom>
            <a:avLst/>
            <a:gdLst>
              <a:gd name="connsiteX0" fmla="*/ 0 w 1021616"/>
              <a:gd name="connsiteY0" fmla="*/ 0 h 2044708"/>
              <a:gd name="connsiteX1" fmla="*/ 205236 w 1021616"/>
              <a:gd name="connsiteY1" fmla="*/ 20690 h 2044708"/>
              <a:gd name="connsiteX2" fmla="*/ 1021616 w 1021616"/>
              <a:gd name="connsiteY2" fmla="*/ 1022354 h 2044708"/>
              <a:gd name="connsiteX3" fmla="*/ 205236 w 1021616"/>
              <a:gd name="connsiteY3" fmla="*/ 2024019 h 2044708"/>
              <a:gd name="connsiteX4" fmla="*/ 0 w 1021616"/>
              <a:gd name="connsiteY4" fmla="*/ 2044708 h 204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16" h="2044708">
                <a:moveTo>
                  <a:pt x="0" y="0"/>
                </a:moveTo>
                <a:lnTo>
                  <a:pt x="205236" y="20690"/>
                </a:lnTo>
                <a:cubicBezTo>
                  <a:pt x="671143" y="116028"/>
                  <a:pt x="1021616" y="528263"/>
                  <a:pt x="1021616" y="1022354"/>
                </a:cubicBezTo>
                <a:cubicBezTo>
                  <a:pt x="1021616" y="1516446"/>
                  <a:pt x="671143" y="1928680"/>
                  <a:pt x="205236" y="2024019"/>
                </a:cubicBezTo>
                <a:lnTo>
                  <a:pt x="0" y="204470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HK" altLang="en-US" kern="0">
              <a:solidFill>
                <a:prstClr val="white"/>
              </a:solidFill>
              <a:latin typeface="Arial"/>
              <a:ea typeface="幼圆"/>
            </a:endParaRPr>
          </a:p>
        </p:txBody>
      </p:sp>
      <p:sp>
        <p:nvSpPr>
          <p:cNvPr id="2059" name="任意多边形 20"/>
          <p:cNvSpPr>
            <a:spLocks/>
          </p:cNvSpPr>
          <p:nvPr/>
        </p:nvSpPr>
        <p:spPr bwMode="auto">
          <a:xfrm>
            <a:off x="0" y="3322638"/>
            <a:ext cx="655638" cy="1150937"/>
          </a:xfrm>
          <a:custGeom>
            <a:avLst/>
            <a:gdLst/>
            <a:ahLst/>
            <a:cxnLst/>
            <a:rect l="0" t="0" r="r" b="b"/>
            <a:pathLst>
              <a:path w="730378" h="1281345">
                <a:moveTo>
                  <a:pt x="389254" y="769232"/>
                </a:moveTo>
                <a:cubicBezTo>
                  <a:pt x="389254" y="775607"/>
                  <a:pt x="390240" y="779857"/>
                  <a:pt x="390240" y="784107"/>
                </a:cubicBezTo>
                <a:cubicBezTo>
                  <a:pt x="390240" y="902042"/>
                  <a:pt x="390240" y="1018914"/>
                  <a:pt x="390240" y="1135786"/>
                </a:cubicBezTo>
                <a:cubicBezTo>
                  <a:pt x="389254" y="1222909"/>
                  <a:pt x="336001" y="1281345"/>
                  <a:pt x="255136" y="1281345"/>
                </a:cubicBezTo>
                <a:lnTo>
                  <a:pt x="0" y="1281345"/>
                </a:lnTo>
                <a:lnTo>
                  <a:pt x="0" y="1145348"/>
                </a:lnTo>
                <a:lnTo>
                  <a:pt x="238371" y="1145348"/>
                </a:lnTo>
                <a:cubicBezTo>
                  <a:pt x="262039" y="1145348"/>
                  <a:pt x="264011" y="1143223"/>
                  <a:pt x="264011" y="1117724"/>
                </a:cubicBezTo>
                <a:cubicBezTo>
                  <a:pt x="264011" y="1052913"/>
                  <a:pt x="264011" y="988102"/>
                  <a:pt x="264011" y="923291"/>
                </a:cubicBezTo>
                <a:cubicBezTo>
                  <a:pt x="264011" y="916916"/>
                  <a:pt x="265984" y="908416"/>
                  <a:pt x="269928" y="904166"/>
                </a:cubicBezTo>
                <a:cubicBezTo>
                  <a:pt x="307402" y="860605"/>
                  <a:pt x="344877" y="818106"/>
                  <a:pt x="382351" y="774545"/>
                </a:cubicBezTo>
                <a:cubicBezTo>
                  <a:pt x="384323" y="773482"/>
                  <a:pt x="385309" y="772420"/>
                  <a:pt x="389254" y="769232"/>
                </a:cubicBezTo>
                <a:close/>
                <a:moveTo>
                  <a:pt x="0" y="687365"/>
                </a:moveTo>
                <a:lnTo>
                  <a:pt x="33298" y="687365"/>
                </a:lnTo>
                <a:cubicBezTo>
                  <a:pt x="39215" y="687365"/>
                  <a:pt x="44145" y="687365"/>
                  <a:pt x="53019" y="687365"/>
                </a:cubicBezTo>
                <a:cubicBezTo>
                  <a:pt x="35270" y="718154"/>
                  <a:pt x="18508" y="745757"/>
                  <a:pt x="759" y="772299"/>
                </a:cubicBezTo>
                <a:lnTo>
                  <a:pt x="0" y="772596"/>
                </a:lnTo>
                <a:lnTo>
                  <a:pt x="0" y="687365"/>
                </a:lnTo>
                <a:close/>
                <a:moveTo>
                  <a:pt x="0" y="504636"/>
                </a:moveTo>
                <a:lnTo>
                  <a:pt x="114159" y="504636"/>
                </a:lnTo>
                <a:cubicBezTo>
                  <a:pt x="132900" y="504636"/>
                  <a:pt x="133886" y="505700"/>
                  <a:pt x="133886" y="524845"/>
                </a:cubicBezTo>
                <a:cubicBezTo>
                  <a:pt x="133886" y="535481"/>
                  <a:pt x="133886" y="546117"/>
                  <a:pt x="133886" y="556753"/>
                </a:cubicBezTo>
                <a:cubicBezTo>
                  <a:pt x="133886" y="580153"/>
                  <a:pt x="121064" y="593980"/>
                  <a:pt x="99364" y="593980"/>
                </a:cubicBezTo>
                <a:lnTo>
                  <a:pt x="0" y="593980"/>
                </a:lnTo>
                <a:lnTo>
                  <a:pt x="0" y="504636"/>
                </a:lnTo>
                <a:close/>
                <a:moveTo>
                  <a:pt x="311470" y="453454"/>
                </a:moveTo>
                <a:cubicBezTo>
                  <a:pt x="357799" y="494914"/>
                  <a:pt x="402156" y="534249"/>
                  <a:pt x="446513" y="574646"/>
                </a:cubicBezTo>
                <a:cubicBezTo>
                  <a:pt x="427785" y="599097"/>
                  <a:pt x="409056" y="622484"/>
                  <a:pt x="390327" y="644809"/>
                </a:cubicBezTo>
                <a:cubicBezTo>
                  <a:pt x="296684" y="760685"/>
                  <a:pt x="200084" y="874435"/>
                  <a:pt x="90670" y="974365"/>
                </a:cubicBezTo>
                <a:cubicBezTo>
                  <a:pt x="64056" y="999879"/>
                  <a:pt x="33498" y="1021141"/>
                  <a:pt x="3927" y="1042403"/>
                </a:cubicBezTo>
                <a:lnTo>
                  <a:pt x="0" y="1043604"/>
                </a:lnTo>
                <a:lnTo>
                  <a:pt x="0" y="945592"/>
                </a:lnTo>
                <a:lnTo>
                  <a:pt x="28570" y="882940"/>
                </a:lnTo>
                <a:cubicBezTo>
                  <a:pt x="110384" y="734108"/>
                  <a:pt x="206984" y="595907"/>
                  <a:pt x="307527" y="460896"/>
                </a:cubicBezTo>
                <a:cubicBezTo>
                  <a:pt x="308513" y="458770"/>
                  <a:pt x="309499" y="456643"/>
                  <a:pt x="311470" y="453454"/>
                </a:cubicBezTo>
                <a:close/>
                <a:moveTo>
                  <a:pt x="705737" y="323013"/>
                </a:moveTo>
                <a:cubicBezTo>
                  <a:pt x="717565" y="326198"/>
                  <a:pt x="730378" y="343189"/>
                  <a:pt x="730378" y="358055"/>
                </a:cubicBezTo>
                <a:cubicBezTo>
                  <a:pt x="728407" y="361241"/>
                  <a:pt x="726436" y="367612"/>
                  <a:pt x="722493" y="373984"/>
                </a:cubicBezTo>
                <a:cubicBezTo>
                  <a:pt x="669268" y="447255"/>
                  <a:pt x="616044" y="521588"/>
                  <a:pt x="562819" y="594859"/>
                </a:cubicBezTo>
                <a:cubicBezTo>
                  <a:pt x="544092" y="619282"/>
                  <a:pt x="523393" y="642644"/>
                  <a:pt x="502695" y="664944"/>
                </a:cubicBezTo>
                <a:cubicBezTo>
                  <a:pt x="493824" y="673439"/>
                  <a:pt x="481996" y="678749"/>
                  <a:pt x="470169" y="682996"/>
                </a:cubicBezTo>
                <a:cubicBezTo>
                  <a:pt x="464255" y="685120"/>
                  <a:pt x="452427" y="682996"/>
                  <a:pt x="449470" y="677687"/>
                </a:cubicBezTo>
                <a:cubicBezTo>
                  <a:pt x="446513" y="671315"/>
                  <a:pt x="446513" y="658573"/>
                  <a:pt x="449470" y="652201"/>
                </a:cubicBezTo>
                <a:cubicBezTo>
                  <a:pt x="461298" y="633087"/>
                  <a:pt x="476082" y="615035"/>
                  <a:pt x="489881" y="596983"/>
                </a:cubicBezTo>
                <a:cubicBezTo>
                  <a:pt x="544092" y="522650"/>
                  <a:pt x="598302" y="449379"/>
                  <a:pt x="653498" y="375046"/>
                </a:cubicBezTo>
                <a:cubicBezTo>
                  <a:pt x="662369" y="362303"/>
                  <a:pt x="671240" y="348498"/>
                  <a:pt x="679125" y="334694"/>
                </a:cubicBezTo>
                <a:cubicBezTo>
                  <a:pt x="686024" y="324075"/>
                  <a:pt x="693909" y="318765"/>
                  <a:pt x="705737" y="323013"/>
                </a:cubicBezTo>
                <a:close/>
                <a:moveTo>
                  <a:pt x="0" y="229421"/>
                </a:moveTo>
                <a:lnTo>
                  <a:pt x="119103" y="229421"/>
                </a:lnTo>
                <a:cubicBezTo>
                  <a:pt x="129944" y="229421"/>
                  <a:pt x="133886" y="233676"/>
                  <a:pt x="133886" y="245375"/>
                </a:cubicBezTo>
                <a:cubicBezTo>
                  <a:pt x="132901" y="264521"/>
                  <a:pt x="132901" y="282602"/>
                  <a:pt x="133886" y="301747"/>
                </a:cubicBezTo>
                <a:cubicBezTo>
                  <a:pt x="133886" y="314511"/>
                  <a:pt x="128958" y="318765"/>
                  <a:pt x="117132" y="318765"/>
                </a:cubicBezTo>
                <a:cubicBezTo>
                  <a:pt x="79681" y="318765"/>
                  <a:pt x="43216" y="318765"/>
                  <a:pt x="6751" y="318765"/>
                </a:cubicBezTo>
                <a:lnTo>
                  <a:pt x="0" y="318765"/>
                </a:lnTo>
                <a:lnTo>
                  <a:pt x="0" y="229421"/>
                </a:lnTo>
                <a:close/>
                <a:moveTo>
                  <a:pt x="611757" y="137949"/>
                </a:moveTo>
                <a:cubicBezTo>
                  <a:pt x="623835" y="139675"/>
                  <a:pt x="635912" y="146577"/>
                  <a:pt x="649715" y="158257"/>
                </a:cubicBezTo>
                <a:cubicBezTo>
                  <a:pt x="677320" y="183741"/>
                  <a:pt x="686193" y="208163"/>
                  <a:pt x="675348" y="240018"/>
                </a:cubicBezTo>
                <a:cubicBezTo>
                  <a:pt x="669433" y="257008"/>
                  <a:pt x="663517" y="275059"/>
                  <a:pt x="653658" y="289925"/>
                </a:cubicBezTo>
                <a:cubicBezTo>
                  <a:pt x="597461" y="370624"/>
                  <a:pt x="540279" y="450262"/>
                  <a:pt x="483096" y="532023"/>
                </a:cubicBezTo>
                <a:cubicBezTo>
                  <a:pt x="434787" y="489550"/>
                  <a:pt x="391407" y="450262"/>
                  <a:pt x="346055" y="410974"/>
                </a:cubicBezTo>
                <a:cubicBezTo>
                  <a:pt x="352956" y="401417"/>
                  <a:pt x="358872" y="392923"/>
                  <a:pt x="364787" y="385490"/>
                </a:cubicBezTo>
                <a:cubicBezTo>
                  <a:pt x="419012" y="319656"/>
                  <a:pt x="472251" y="252760"/>
                  <a:pt x="526476" y="187988"/>
                </a:cubicBezTo>
                <a:cubicBezTo>
                  <a:pt x="539293" y="172061"/>
                  <a:pt x="557039" y="159319"/>
                  <a:pt x="573800" y="148700"/>
                </a:cubicBezTo>
                <a:cubicBezTo>
                  <a:pt x="587602" y="139675"/>
                  <a:pt x="599680" y="136224"/>
                  <a:pt x="611757" y="137949"/>
                </a:cubicBezTo>
                <a:close/>
                <a:moveTo>
                  <a:pt x="0" y="0"/>
                </a:moveTo>
                <a:lnTo>
                  <a:pt x="258094" y="0"/>
                </a:lnTo>
                <a:cubicBezTo>
                  <a:pt x="333043" y="1063"/>
                  <a:pt x="387282" y="56311"/>
                  <a:pt x="390240" y="137059"/>
                </a:cubicBezTo>
                <a:cubicBezTo>
                  <a:pt x="390240" y="164684"/>
                  <a:pt x="390240" y="191246"/>
                  <a:pt x="389254" y="218870"/>
                </a:cubicBezTo>
                <a:cubicBezTo>
                  <a:pt x="389254" y="225245"/>
                  <a:pt x="386296" y="232682"/>
                  <a:pt x="382351" y="237995"/>
                </a:cubicBezTo>
                <a:cubicBezTo>
                  <a:pt x="353752" y="275181"/>
                  <a:pt x="325153" y="311305"/>
                  <a:pt x="297541" y="348492"/>
                </a:cubicBezTo>
                <a:cubicBezTo>
                  <a:pt x="289652" y="358054"/>
                  <a:pt x="283735" y="369741"/>
                  <a:pt x="276831" y="380366"/>
                </a:cubicBezTo>
                <a:cubicBezTo>
                  <a:pt x="273873" y="384616"/>
                  <a:pt x="269928" y="387804"/>
                  <a:pt x="264011" y="395241"/>
                </a:cubicBezTo>
                <a:cubicBezTo>
                  <a:pt x="264011" y="365492"/>
                  <a:pt x="264011" y="339992"/>
                  <a:pt x="264011" y="314493"/>
                </a:cubicBezTo>
                <a:cubicBezTo>
                  <a:pt x="264011" y="263494"/>
                  <a:pt x="264011" y="212495"/>
                  <a:pt x="264011" y="161496"/>
                </a:cubicBezTo>
                <a:cubicBezTo>
                  <a:pt x="264011" y="139184"/>
                  <a:pt x="261053" y="135997"/>
                  <a:pt x="239357" y="135997"/>
                </a:cubicBezTo>
                <a:lnTo>
                  <a:pt x="0" y="1359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32174" y="3608388"/>
            <a:ext cx="3444081" cy="47666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 b="1">
                <a:latin typeface="+mn-ea"/>
              </a:defRPr>
            </a:lvl1pPr>
          </a:lstStyle>
          <a:p>
            <a:r>
              <a:rPr lang="en-US" altLang="zh-CN" dirty="0" smtClean="0"/>
              <a:t>*************</a:t>
            </a:r>
            <a:endParaRPr lang="zh-HK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660649" y="5100638"/>
            <a:ext cx="6057373" cy="4766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 b="1">
                <a:latin typeface="+mn-ea"/>
              </a:defRPr>
            </a:lvl1pPr>
          </a:lstStyle>
          <a:p>
            <a:r>
              <a:rPr lang="en-US" altLang="zh-CN" dirty="0" smtClean="0"/>
              <a:t>************</a:t>
            </a:r>
            <a:endParaRPr lang="zh-HK" altLang="en-US" dirty="0"/>
          </a:p>
        </p:txBody>
      </p:sp>
    </p:spTree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概念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268760"/>
            <a:ext cx="8208912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</a:rPr>
              <a:t>元素分类：替换元素、不可替换元素；块元素、行内元素、可变元素。</a:t>
            </a:r>
            <a:endParaRPr lang="zh-HK" altLang="en-US" sz="2400" b="1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2435722"/>
            <a:ext cx="8208912" cy="47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</a:rPr>
              <a:t>块元素：</a:t>
            </a:r>
            <a:r>
              <a:rPr lang="en-US" altLang="zh-CN" sz="2400" b="1" dirty="0" smtClean="0">
                <a:latin typeface="+mn-ea"/>
              </a:rPr>
              <a:t>address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div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h1~6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p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hr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ol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ul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p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table</a:t>
            </a:r>
            <a:endParaRPr lang="zh-HK" altLang="en-US" sz="2400" b="1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014" y="3082656"/>
            <a:ext cx="8208912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</a:rPr>
              <a:t>行内元素：</a:t>
            </a:r>
            <a:r>
              <a:rPr lang="en-US" altLang="zh-CN" sz="2400" b="1" dirty="0" smtClean="0">
                <a:latin typeface="+mn-ea"/>
              </a:rPr>
              <a:t>a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br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img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input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label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select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span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textarea</a:t>
            </a:r>
            <a:r>
              <a:rPr lang="zh-CN" altLang="en-US" sz="2400" b="1" dirty="0" smtClean="0">
                <a:latin typeface="+mn-ea"/>
              </a:rPr>
              <a:t>、字体样式（</a:t>
            </a:r>
            <a:r>
              <a:rPr lang="en-US" altLang="zh-CN" sz="2400" b="1" dirty="0" err="1" smtClean="0">
                <a:latin typeface="+mn-ea"/>
              </a:rPr>
              <a:t>i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b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strong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strike</a:t>
            </a:r>
            <a:r>
              <a:rPr lang="zh-CN" altLang="en-US" sz="2400" b="1" dirty="0" smtClean="0">
                <a:latin typeface="+mn-ea"/>
              </a:rPr>
              <a:t>等 ）</a:t>
            </a:r>
            <a:endParaRPr lang="zh-HK" altLang="en-US" sz="2400" b="1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576" y="4231650"/>
            <a:ext cx="8208912" cy="47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</a:rPr>
              <a:t>可变元素：</a:t>
            </a:r>
            <a:r>
              <a:rPr lang="en-US" altLang="zh-CN" sz="2400" b="1" dirty="0" smtClean="0">
                <a:latin typeface="+mn-ea"/>
              </a:rPr>
              <a:t>button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iframe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object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script</a:t>
            </a:r>
            <a:endParaRPr lang="zh-HK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4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1122363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828800"/>
            <a:ext cx="9124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</a:rPr>
              <a:t>HTML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746375"/>
            <a:ext cx="64152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</a:rPr>
              <a:t>CSS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663950"/>
            <a:ext cx="12506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Times New Roman"/>
                <a:ea typeface="+mn-ea"/>
              </a:rPr>
              <a:t>JavaScript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4581525"/>
            <a:ext cx="6976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Times New Roman"/>
              </a:rPr>
              <a:t>总结</a:t>
            </a:r>
            <a:endParaRPr lang="zh-CN" altLang="en-US" sz="2000" kern="0" dirty="0">
              <a:solidFill>
                <a:schemeClr val="accent1"/>
              </a:solidFill>
              <a:latin typeface="Times New Roman"/>
              <a:ea typeface="+mn-ea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1978025" y="3030538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华文中宋"/>
                <a:ea typeface="华文中宋"/>
              </a:rPr>
              <a:t>目录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3641725" y="17049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6225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5401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44577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/>
                <a:ea typeface="幼圆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02804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CSS</a:t>
            </a:r>
            <a:r>
              <a:rPr lang="zh-CN" altLang="en-US" dirty="0" smtClean="0"/>
              <a:t>核心基础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052736"/>
            <a:ext cx="820891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</a:rPr>
              <a:t>基本选择器：标记、类、</a:t>
            </a:r>
            <a:r>
              <a:rPr lang="en-US" altLang="zh-CN" sz="2400" b="1" dirty="0" smtClean="0">
                <a:latin typeface="+mn-ea"/>
              </a:rPr>
              <a:t>ID；</a:t>
            </a:r>
            <a:endParaRPr lang="zh-HK" altLang="en-US" sz="2400" b="1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1544911"/>
            <a:ext cx="8208912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</a:rPr>
              <a:t>复合选择器：交集选择器（</a:t>
            </a:r>
            <a:r>
              <a:rPr lang="en-US" altLang="zh-CN" sz="2400" b="1" dirty="0" smtClean="0">
                <a:latin typeface="+mn-ea"/>
              </a:rPr>
              <a:t>tag.\tag#</a:t>
            </a:r>
            <a:r>
              <a:rPr lang="zh-CN" altLang="en-US" sz="2400" b="1" dirty="0" smtClean="0">
                <a:latin typeface="+mn-ea"/>
              </a:rPr>
              <a:t>）、并集选择器</a:t>
            </a:r>
            <a:r>
              <a:rPr lang="en-US" altLang="zh-CN" sz="2400" b="1" dirty="0" smtClean="0">
                <a:latin typeface="+mn-ea"/>
              </a:rPr>
              <a:t>(,)</a:t>
            </a:r>
            <a:r>
              <a:rPr lang="zh-CN" altLang="en-US" sz="2400" b="1" dirty="0" smtClean="0">
                <a:latin typeface="+mn-ea"/>
              </a:rPr>
              <a:t>、后代选择器（空格、</a:t>
            </a:r>
            <a:r>
              <a:rPr lang="en-US" altLang="zh-CN" sz="2400" b="1" dirty="0" smtClean="0">
                <a:latin typeface="+mn-ea"/>
              </a:rPr>
              <a:t>&gt;</a:t>
            </a:r>
            <a:r>
              <a:rPr lang="zh-CN" altLang="en-US" sz="2400" b="1" dirty="0" smtClean="0">
                <a:latin typeface="+mn-ea"/>
              </a:rPr>
              <a:t>）</a:t>
            </a:r>
            <a:endParaRPr lang="zh-HK" altLang="en-US" sz="2400" b="1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249" y="2542414"/>
            <a:ext cx="820891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+mn-ea"/>
              </a:rPr>
              <a:t>CSS</a:t>
            </a:r>
            <a:r>
              <a:rPr lang="zh-CN" altLang="en-US" sz="2400" b="1" dirty="0" smtClean="0">
                <a:latin typeface="+mn-ea"/>
              </a:rPr>
              <a:t>继承：子容器继承父容器的风格样式</a:t>
            </a:r>
            <a:endParaRPr lang="zh-HK" altLang="en-US" sz="2400" b="1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743" y="3210021"/>
            <a:ext cx="8208912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+mn-ea"/>
              </a:rPr>
              <a:t>CSS</a:t>
            </a:r>
            <a:r>
              <a:rPr lang="zh-CN" altLang="en-US" sz="2400" b="1" dirty="0" smtClean="0">
                <a:latin typeface="+mn-ea"/>
              </a:rPr>
              <a:t>层叠：优先级：行内样式</a:t>
            </a:r>
            <a:r>
              <a:rPr lang="en-US" altLang="zh-CN" sz="2400" b="1" dirty="0" smtClean="0">
                <a:latin typeface="+mn-ea"/>
              </a:rPr>
              <a:t>&gt;ID&gt;</a:t>
            </a:r>
            <a:r>
              <a:rPr lang="zh-CN" altLang="en-US" sz="2400" b="1" dirty="0" smtClean="0">
                <a:latin typeface="+mn-ea"/>
              </a:rPr>
              <a:t>类</a:t>
            </a:r>
            <a:r>
              <a:rPr lang="en-US" altLang="zh-CN" sz="2400" b="1" dirty="0" smtClean="0">
                <a:latin typeface="+mn-ea"/>
              </a:rPr>
              <a:t>&gt;</a:t>
            </a:r>
            <a:r>
              <a:rPr lang="zh-CN" altLang="en-US" sz="2400" b="1" dirty="0" smtClean="0">
                <a:latin typeface="+mn-ea"/>
              </a:rPr>
              <a:t>标记；相同优先级，取后者；</a:t>
            </a:r>
            <a:endParaRPr lang="zh-HK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盒子模型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584" y="4437112"/>
            <a:ext cx="8208912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backgroup</a:t>
            </a:r>
            <a:r>
              <a:rPr lang="en-US" altLang="zh-CN" sz="2400" b="1" dirty="0" smtClean="0">
                <a:latin typeface="+mn-ea"/>
              </a:rPr>
              <a:t>-color=</a:t>
            </a:r>
            <a:r>
              <a:rPr lang="en-US" altLang="zh-CN" sz="2400" b="1" dirty="0" err="1" smtClean="0">
                <a:latin typeface="+mn-ea"/>
              </a:rPr>
              <a:t>padding+content</a:t>
            </a:r>
            <a:r>
              <a:rPr lang="en-US" altLang="zh-CN" sz="2400" b="1" dirty="0" smtClean="0">
                <a:latin typeface="+mn-ea"/>
              </a:rPr>
              <a:t>(IE)</a:t>
            </a:r>
            <a:r>
              <a:rPr lang="zh-CN" altLang="en-US" sz="2400" b="1" dirty="0" smtClean="0">
                <a:latin typeface="+mn-ea"/>
              </a:rPr>
              <a:t>或</a:t>
            </a:r>
            <a:r>
              <a:rPr lang="en-US" altLang="zh-CN" sz="2400" b="1" dirty="0" smtClean="0">
                <a:latin typeface="+mn-ea"/>
              </a:rPr>
              <a:t>+border(</a:t>
            </a:r>
            <a:r>
              <a:rPr lang="zh-CN" altLang="en-US" sz="2400" b="1" dirty="0">
                <a:latin typeface="+mn-ea"/>
              </a:rPr>
              <a:t>其它</a:t>
            </a:r>
            <a:r>
              <a:rPr lang="en-US" altLang="zh-CN" sz="2400" b="1" dirty="0" smtClean="0">
                <a:latin typeface="+mn-ea"/>
              </a:rPr>
              <a:t>);body</a:t>
            </a:r>
            <a:r>
              <a:rPr lang="zh-CN" altLang="en-US" sz="2400" b="1" dirty="0" smtClean="0">
                <a:latin typeface="+mn-ea"/>
              </a:rPr>
              <a:t>是一个特殊的盒子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当</a:t>
            </a:r>
            <a:r>
              <a:rPr lang="en-US" altLang="zh-CN" sz="2400" b="1" dirty="0">
                <a:latin typeface="+mn-ea"/>
              </a:rPr>
              <a:t>html</a:t>
            </a:r>
            <a:r>
              <a:rPr lang="zh-CN" altLang="en-US" sz="2400" b="1" dirty="0">
                <a:latin typeface="+mn-ea"/>
              </a:rPr>
              <a:t>元素未设置背景颜色时，</a:t>
            </a:r>
            <a:r>
              <a:rPr lang="en-US" altLang="zh-CN" sz="2400" b="1" dirty="0">
                <a:latin typeface="+mn-ea"/>
              </a:rPr>
              <a:t>body</a:t>
            </a:r>
            <a:r>
              <a:rPr lang="zh-CN" altLang="en-US" sz="2400" b="1" dirty="0">
                <a:latin typeface="+mn-ea"/>
              </a:rPr>
              <a:t>元素的背景颜色会充满</a:t>
            </a:r>
            <a:r>
              <a:rPr lang="en-US" altLang="zh-CN" sz="2400" b="1" dirty="0">
                <a:latin typeface="+mn-ea"/>
              </a:rPr>
              <a:t>Body Margin</a:t>
            </a:r>
            <a:r>
              <a:rPr lang="zh-CN" altLang="en-US" sz="2400" b="1" dirty="0" smtClean="0">
                <a:latin typeface="+mn-ea"/>
              </a:rPr>
              <a:t>区域；</a:t>
            </a:r>
            <a:endParaRPr lang="zh-HK" altLang="en-US" sz="24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42192"/>
            <a:ext cx="5666667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标准文档流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052736"/>
            <a:ext cx="8208912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</a:rPr>
              <a:t>概念：不使用其它的与排列和定位相关的特殊</a:t>
            </a:r>
            <a:r>
              <a:rPr lang="en-US" altLang="zh-CN" sz="2400" b="1" dirty="0" err="1" smtClean="0">
                <a:latin typeface="+mn-ea"/>
              </a:rPr>
              <a:t>css</a:t>
            </a:r>
            <a:r>
              <a:rPr lang="zh-CN" altLang="en-US" sz="2400" b="1" dirty="0" smtClean="0">
                <a:latin typeface="+mn-ea"/>
              </a:rPr>
              <a:t>规则时，各种元素的排列规则；</a:t>
            </a:r>
            <a:endParaRPr lang="en-US" altLang="zh-CN" sz="2400" b="1" dirty="0" smtClean="0">
              <a:latin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K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、块级元素：跟同级的兄弟块依次垂直排列，左右撑满；</a:t>
            </a:r>
            <a:endParaRPr lang="en-US" altLang="zh-CN" sz="2400" b="1" dirty="0" smtClean="0">
              <a:latin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K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、行内元素：横向排列，到最右端自动折行；</a:t>
            </a:r>
            <a:endParaRPr lang="en-US" altLang="zh-CN" sz="2400" b="1" dirty="0" smtClean="0">
              <a:latin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</a:rPr>
              <a:t>最大的区别：块级元素有自己的区域，行内元素没有；块元素可以包含行内元素，反过来不能</a:t>
            </a:r>
            <a:r>
              <a:rPr lang="zh-CN" altLang="en-US" sz="2400" b="1" dirty="0">
                <a:latin typeface="+mn-ea"/>
              </a:rPr>
              <a:t>；</a:t>
            </a:r>
            <a:endParaRPr lang="zh-HK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48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盒子在标准流中的定位原则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5490" y="1196752"/>
            <a:ext cx="8618509" cy="363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、行内元素之间的水平距离</a:t>
            </a:r>
            <a:r>
              <a:rPr lang="en-US" altLang="zh-CN" sz="2400" b="1" dirty="0" smtClean="0">
                <a:latin typeface="+mn-ea"/>
              </a:rPr>
              <a:t>=</a:t>
            </a:r>
            <a:r>
              <a:rPr lang="zh-CN" altLang="en-US" sz="2400" b="1" dirty="0">
                <a:latin typeface="+mn-ea"/>
              </a:rPr>
              <a:t>元素</a:t>
            </a:r>
            <a:r>
              <a:rPr lang="en-US" altLang="zh-CN" sz="2400" b="1" dirty="0" smtClean="0">
                <a:latin typeface="+mn-ea"/>
              </a:rPr>
              <a:t>1.magrin-right+</a:t>
            </a:r>
            <a:r>
              <a:rPr lang="zh-CN" altLang="en-US" sz="2400" b="1" dirty="0" smtClean="0">
                <a:latin typeface="+mn-ea"/>
              </a:rPr>
              <a:t>元素</a:t>
            </a:r>
            <a:r>
              <a:rPr lang="en-US" altLang="zh-CN" sz="2400" b="1" dirty="0" smtClean="0">
                <a:latin typeface="+mn-ea"/>
              </a:rPr>
              <a:t>2.maring-left;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K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、块级元素之间的垂直距离</a:t>
            </a:r>
            <a:r>
              <a:rPr lang="en-US" altLang="zh-CN" sz="2400" b="1" dirty="0" smtClean="0">
                <a:latin typeface="+mn-ea"/>
              </a:rPr>
              <a:t>=</a:t>
            </a:r>
            <a:r>
              <a:rPr lang="zh-CN" altLang="en-US" sz="2400" b="1" dirty="0" smtClean="0">
                <a:latin typeface="+mn-ea"/>
              </a:rPr>
              <a:t>两个元素中的</a:t>
            </a:r>
            <a:r>
              <a:rPr lang="en-US" altLang="zh-CN" sz="2400" b="1" dirty="0" smtClean="0">
                <a:latin typeface="+mn-ea"/>
              </a:rPr>
              <a:t>margin</a:t>
            </a:r>
            <a:r>
              <a:rPr lang="zh-CN" altLang="en-US" sz="2400" b="1" dirty="0" smtClean="0">
                <a:latin typeface="+mn-ea"/>
              </a:rPr>
              <a:t>最大值；</a:t>
            </a:r>
            <a:r>
              <a:rPr lang="en-US" altLang="zh-CN" sz="2400" b="1" dirty="0" smtClean="0">
                <a:latin typeface="+mn-ea"/>
              </a:rPr>
              <a:t>(margin</a:t>
            </a:r>
            <a:r>
              <a:rPr lang="zh-CN" altLang="en-US" sz="2400" b="1" dirty="0" smtClean="0">
                <a:latin typeface="+mn-ea"/>
              </a:rPr>
              <a:t>塌陷</a:t>
            </a:r>
            <a:r>
              <a:rPr lang="en-US" altLang="zh-CN" sz="2400" b="1" dirty="0" smtClean="0">
                <a:latin typeface="+mn-ea"/>
              </a:rPr>
              <a:t>)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K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、嵌套盒子中距离</a:t>
            </a:r>
            <a:r>
              <a:rPr lang="en-US" altLang="zh-CN" sz="2400" b="1" dirty="0" smtClean="0">
                <a:latin typeface="+mn-ea"/>
              </a:rPr>
              <a:t>=</a:t>
            </a:r>
            <a:r>
              <a:rPr lang="zh-CN" altLang="en-US" sz="2400" b="1" dirty="0" smtClean="0">
                <a:latin typeface="+mn-ea"/>
              </a:rPr>
              <a:t>父元素</a:t>
            </a:r>
            <a:r>
              <a:rPr lang="en-US" altLang="zh-CN" sz="2400" b="1" dirty="0" smtClean="0">
                <a:latin typeface="+mn-ea"/>
              </a:rPr>
              <a:t>.padding+</a:t>
            </a:r>
            <a:r>
              <a:rPr lang="zh-CN" altLang="en-US" sz="2400" b="1" dirty="0" smtClean="0">
                <a:latin typeface="+mn-ea"/>
              </a:rPr>
              <a:t>子元素的</a:t>
            </a:r>
            <a:r>
              <a:rPr lang="en-US" altLang="zh-CN" sz="2400" b="1" dirty="0" smtClean="0">
                <a:latin typeface="+mn-ea"/>
              </a:rPr>
              <a:t>margin(margin</a:t>
            </a:r>
            <a:r>
              <a:rPr lang="zh-CN" altLang="en-US" sz="2400" b="1" dirty="0" smtClean="0">
                <a:latin typeface="+mn-ea"/>
              </a:rPr>
              <a:t>不会塌陷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zh-CN" altLang="en-US" sz="2400" b="1" dirty="0" smtClean="0">
                <a:latin typeface="+mn-ea"/>
              </a:rPr>
              <a:t>子元素以父元素的</a:t>
            </a:r>
            <a:r>
              <a:rPr lang="en-US" altLang="zh-CN" sz="2400" b="1" dirty="0" smtClean="0">
                <a:latin typeface="+mn-ea"/>
              </a:rPr>
              <a:t>content</a:t>
            </a:r>
            <a:r>
              <a:rPr lang="zh-CN" altLang="en-US" sz="2400" b="1" dirty="0" smtClean="0">
                <a:latin typeface="+mn-ea"/>
              </a:rPr>
              <a:t>为参考</a:t>
            </a:r>
            <a:r>
              <a:rPr lang="en-US" altLang="zh-CN" sz="2400" b="1" dirty="0" smtClean="0">
                <a:latin typeface="+mn-ea"/>
              </a:rPr>
              <a:t>)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HK" sz="2400" b="1" dirty="0" smtClean="0">
              <a:latin typeface="+mn-ea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n-ea"/>
              </a:rPr>
              <a:t>*距离指盒子之间</a:t>
            </a:r>
            <a:r>
              <a:rPr lang="en-US" altLang="zh-CN" sz="2400" b="1" dirty="0" smtClean="0">
                <a:latin typeface="+mn-ea"/>
              </a:rPr>
              <a:t>border</a:t>
            </a:r>
            <a:r>
              <a:rPr lang="zh-CN" altLang="en-US" sz="2400" b="1" dirty="0" smtClean="0">
                <a:latin typeface="+mn-ea"/>
              </a:rPr>
              <a:t>的间隙</a:t>
            </a:r>
            <a:r>
              <a:rPr lang="zh-CN" altLang="en-US" sz="2400" b="1" dirty="0">
                <a:latin typeface="+mn-ea"/>
              </a:rPr>
              <a:t>；</a:t>
            </a:r>
            <a:endParaRPr lang="zh-HK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6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25977" y="188640"/>
            <a:ext cx="8292045" cy="65355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盒子的浮动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9110" y="1268760"/>
            <a:ext cx="82089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脱离文档流，向其父元素的左侧或右侧靠紧，宽度不再伸展，由盒子里的内容的宽度决定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发生浮动，后续元素会围绕该元素（类似于</a:t>
            </a:r>
            <a:r>
              <a:rPr lang="en-US" altLang="zh-CN" sz="2400" b="1" dirty="0" smtClean="0">
                <a:latin typeface="+mn-ea"/>
              </a:rPr>
              <a:t>word</a:t>
            </a:r>
            <a:r>
              <a:rPr lang="zh-CN" altLang="en-US" sz="2400" b="1" dirty="0" smtClean="0">
                <a:latin typeface="+mn-ea"/>
              </a:rPr>
              <a:t>里的环绕）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浮动元素换行时，如果前面元素的高度比前面其它的元素高，会被卡住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</a:rPr>
              <a:t>采用</a:t>
            </a:r>
            <a:r>
              <a:rPr lang="en-US" altLang="zh-CN" sz="2400" b="1" dirty="0" smtClean="0">
                <a:latin typeface="+mn-ea"/>
              </a:rPr>
              <a:t>clear,</a:t>
            </a:r>
            <a:r>
              <a:rPr lang="zh-CN" altLang="en-US" sz="2400" b="1" dirty="0" smtClean="0">
                <a:latin typeface="+mn-ea"/>
              </a:rPr>
              <a:t>清除左或右侧的围绕</a:t>
            </a:r>
            <a:endParaRPr lang="en-US" altLang="zh-CN" sz="2400" b="1" dirty="0" smtClean="0">
              <a:latin typeface="+mn-ea"/>
            </a:endParaRP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HK" sz="2400" b="1" dirty="0" err="1" smtClean="0">
                <a:latin typeface="+mn-ea"/>
              </a:rPr>
              <a:t>Div</a:t>
            </a:r>
            <a:r>
              <a:rPr lang="zh-CN" altLang="en-US" sz="2400" b="1" dirty="0" smtClean="0">
                <a:latin typeface="+mn-ea"/>
              </a:rPr>
              <a:t>的范围是由它里面的文档流内容决定，与里面的浮动内容无关（可以采用在末尾加</a:t>
            </a:r>
            <a:r>
              <a:rPr lang="en-US" altLang="zh-CN" sz="2400" b="1" dirty="0" smtClean="0">
                <a:latin typeface="+mn-ea"/>
              </a:rPr>
              <a:t>div,</a:t>
            </a:r>
            <a:r>
              <a:rPr lang="zh-CN" altLang="en-US" sz="2400" b="1" dirty="0" smtClean="0">
                <a:latin typeface="+mn-ea"/>
              </a:rPr>
              <a:t>设置样式时，指定其父</a:t>
            </a:r>
            <a:r>
              <a:rPr lang="en-US" altLang="zh-CN" sz="2400" b="1" dirty="0" smtClean="0">
                <a:latin typeface="+mn-ea"/>
              </a:rPr>
              <a:t>div</a:t>
            </a:r>
            <a:r>
              <a:rPr lang="zh-CN" altLang="en-US" sz="2400" b="1" dirty="0" smtClean="0">
                <a:latin typeface="+mn-ea"/>
              </a:rPr>
              <a:t>，覆盖</a:t>
            </a:r>
            <a:r>
              <a:rPr lang="en-US" altLang="zh-CN" sz="2400" b="1" dirty="0" smtClean="0">
                <a:latin typeface="+mn-ea"/>
              </a:rPr>
              <a:t>margin\padding\border(</a:t>
            </a:r>
            <a:r>
              <a:rPr lang="zh-CN" altLang="en-US" sz="2400" b="1" dirty="0" smtClean="0">
                <a:latin typeface="+mn-ea"/>
              </a:rPr>
              <a:t>一般设成</a:t>
            </a:r>
            <a:r>
              <a:rPr lang="en-US" altLang="zh-CN" sz="2400" b="1" dirty="0" smtClean="0">
                <a:latin typeface="+mn-ea"/>
              </a:rPr>
              <a:t>0)+</a:t>
            </a:r>
            <a:r>
              <a:rPr lang="en-US" altLang="zh-CN" sz="2400" b="1" dirty="0" err="1" smtClean="0">
                <a:latin typeface="+mn-ea"/>
              </a:rPr>
              <a:t>clear:both</a:t>
            </a:r>
            <a:r>
              <a:rPr lang="zh-CN" altLang="en-US" sz="2400" b="1" dirty="0" smtClean="0">
                <a:latin typeface="+mn-ea"/>
              </a:rPr>
              <a:t>）</a:t>
            </a:r>
            <a:endParaRPr lang="zh-HK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68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1735</TotalTime>
  <Words>1029</Words>
  <Application>Microsoft Office PowerPoint</Application>
  <PresentationFormat>全屏显示(4:3)</PresentationFormat>
  <Paragraphs>127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Castellar</vt:lpstr>
      <vt:lpstr>华文中宋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A000120140530A99PPBG</vt:lpstr>
      <vt:lpstr>PowerPoint 演示文稿</vt:lpstr>
      <vt:lpstr>PowerPoint 演示文稿</vt:lpstr>
      <vt:lpstr> 概念</vt:lpstr>
      <vt:lpstr>PowerPoint 演示文稿</vt:lpstr>
      <vt:lpstr>CSS核心基础</vt:lpstr>
      <vt:lpstr>盒子模型</vt:lpstr>
      <vt:lpstr>标准文档流</vt:lpstr>
      <vt:lpstr>盒子在标准流中的定位原则</vt:lpstr>
      <vt:lpstr>盒子的浮动</vt:lpstr>
      <vt:lpstr>盒子的定位</vt:lpstr>
      <vt:lpstr>盒子的定位</vt:lpstr>
      <vt:lpstr>盒子的定位</vt:lpstr>
      <vt:lpstr>文字-1-字号、行高、字体</vt:lpstr>
      <vt:lpstr>文字-1-字号、行高、字体</vt:lpstr>
      <vt:lpstr>文字-2-字体颜色、背景色</vt:lpstr>
      <vt:lpstr>文字-3-加粗、倾斜、大小写、装饰、对齐</vt:lpstr>
      <vt:lpstr>文字-4-布局</vt:lpstr>
      <vt:lpstr>文字-4-布局</vt:lpstr>
      <vt:lpstr>文字-4-布局</vt:lpstr>
      <vt:lpstr>文字-4-布局-垂直居中</vt:lpstr>
      <vt:lpstr>文字-4-布局-垂直居中</vt:lpstr>
      <vt:lpstr>文字-4-布局-垂直居中</vt:lpstr>
      <vt:lpstr>文字-4-布局-垂直居中</vt:lpstr>
      <vt:lpstr>PowerPoint 演示文稿</vt:lpstr>
      <vt:lpstr>SpringMVC</vt:lpstr>
      <vt:lpstr>PowerPoint 演示文稿</vt:lpstr>
      <vt:lpstr>优化建议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USER-</cp:lastModifiedBy>
  <cp:revision>208</cp:revision>
  <dcterms:modified xsi:type="dcterms:W3CDTF">2015-08-30T15:11:54Z</dcterms:modified>
</cp:coreProperties>
</file>