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381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"/>
          <p:cNvSpPr txBox="1"/>
          <p:nvPr>
            <p:ph type="body" sz="quarter" idx="21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 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64013" y="9296400"/>
            <a:ext cx="1270001" cy="127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arxiv.org/search/quant-ph?searchtype=author&amp;query=Quintino%2C+M+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imulations of qubit communication in prepare-and-measure and Bell scenarios"/>
          <p:cNvSpPr txBox="1"/>
          <p:nvPr>
            <p:ph type="ctrTitle"/>
          </p:nvPr>
        </p:nvSpPr>
        <p:spPr>
          <a:xfrm>
            <a:off x="1269998" y="589703"/>
            <a:ext cx="10464804" cy="33020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Simulations of qubit communication in prepare-and-measure and Bell scenarios </a:t>
            </a:r>
          </a:p>
        </p:txBody>
      </p:sp>
      <p:sp>
        <p:nvSpPr>
          <p:cNvPr id="120" name="Aido Cortés Alcaraz…"/>
          <p:cNvSpPr txBox="1"/>
          <p:nvPr/>
        </p:nvSpPr>
        <p:spPr>
          <a:xfrm>
            <a:off x="5508742" y="5048868"/>
            <a:ext cx="272226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Aido Cortés Alcaraz</a:t>
            </a:r>
          </a:p>
          <a:p>
            <a:pPr defTabSz="457200">
              <a:spcBef>
                <a:spcPts val="1200"/>
              </a:spcBef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Iñaki Ortiz de Landaluce Sáiz</a:t>
            </a:r>
          </a:p>
        </p:txBody>
      </p:sp>
      <p:sp>
        <p:nvSpPr>
          <p:cNvPr id="121" name="Prof: Gael Sentís Herrera (UAB)"/>
          <p:cNvSpPr txBox="1"/>
          <p:nvPr/>
        </p:nvSpPr>
        <p:spPr>
          <a:xfrm>
            <a:off x="5475406" y="4243437"/>
            <a:ext cx="27889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Prof: Gael Sentís Herrera (UAB)</a:t>
            </a:r>
          </a:p>
        </p:txBody>
      </p:sp>
      <p:pic>
        <p:nvPicPr>
          <p:cNvPr id="12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5239" y="6248001"/>
            <a:ext cx="4154323" cy="233822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24" name="Postgraduate Degree in Quantum Engineering"/>
          <p:cNvSpPr txBox="1"/>
          <p:nvPr/>
        </p:nvSpPr>
        <p:spPr>
          <a:xfrm>
            <a:off x="5179343" y="7965663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7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8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8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8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8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8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85" name="PREPARE-AND-MEASURE CLASSICAL PROTOCOL: SIMULATIONS"/>
          <p:cNvSpPr txBox="1"/>
          <p:nvPr/>
        </p:nvSpPr>
        <p:spPr>
          <a:xfrm>
            <a:off x="2229523" y="1878497"/>
            <a:ext cx="10229472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286" name="The relative entropy distance, or Kullback-Leibler divergence, among the theoretical and classical simulation probability distributions:"/>
          <p:cNvSpPr txBox="1"/>
          <p:nvPr/>
        </p:nvSpPr>
        <p:spPr>
          <a:xfrm>
            <a:off x="2229523" y="2571839"/>
            <a:ext cx="97933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/>
            </a:pPr>
            <a:r>
              <a:t>The </a:t>
            </a:r>
            <a:r>
              <a:rPr b="1"/>
              <a:t>relative entropy distance</a:t>
            </a:r>
            <a:r>
              <a:t>, or Kullback-Leibler divergence, </a:t>
            </a:r>
            <a:r>
              <a:rPr b="1">
                <a:solidFill>
                  <a:srgbClr val="55C540"/>
                </a:solidFill>
              </a:rPr>
              <a:t>among </a:t>
            </a:r>
            <a:r>
              <a:t>the</a:t>
            </a:r>
            <a:r>
              <a:rPr b="1">
                <a:solidFill>
                  <a:srgbClr val="55C540"/>
                </a:solidFill>
              </a:rPr>
              <a:t> theoretical </a:t>
            </a:r>
            <a:r>
              <a:t>and</a:t>
            </a:r>
            <a:r>
              <a:rPr b="1">
                <a:solidFill>
                  <a:srgbClr val="55C540"/>
                </a:solidFill>
              </a:rPr>
              <a:t> classical </a:t>
            </a:r>
            <a:r>
              <a:t>simulation</a:t>
            </a:r>
            <a:r>
              <a:rPr b="1">
                <a:solidFill>
                  <a:srgbClr val="55C540"/>
                </a:solidFill>
              </a:rPr>
              <a:t> probability distributions</a:t>
            </a:r>
            <a:r>
              <a:t>:</a:t>
            </a:r>
          </a:p>
        </p:txBody>
      </p:sp>
      <p:pic>
        <p:nvPicPr>
          <p:cNvPr id="287" name="pm_povm_kl.png" descr="pm_povm_k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3916" y="3265639"/>
            <a:ext cx="4659065" cy="582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Screenshot 2023-05-10 at 13.00.29.png" descr="Screenshot 2023-05-10 at 13.00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2709" y="3475128"/>
            <a:ext cx="3860801" cy="939801"/>
          </a:xfrm>
          <a:prstGeom prst="rect">
            <a:avLst/>
          </a:prstGeom>
          <a:ln w="50800">
            <a:solidFill>
              <a:srgbClr val="FFCC00"/>
            </a:solidFill>
          </a:ln>
        </p:spPr>
      </p:pic>
      <p:pic>
        <p:nvPicPr>
          <p:cNvPr id="289" name="pm_povm_kl_bcq.png" descr="pm_povm_kl_bcq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3975" y="5067300"/>
            <a:ext cx="4488069" cy="3366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9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4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95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96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97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98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99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00" name="BELL SCENARIO"/>
          <p:cNvSpPr txBox="1"/>
          <p:nvPr/>
        </p:nvSpPr>
        <p:spPr>
          <a:xfrm>
            <a:off x="2229523" y="1878497"/>
            <a:ext cx="10229472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BELL SCENARIO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301" name="Bipartite quantum system  of two entangled and separated qubits:"/>
          <p:cNvSpPr txBox="1"/>
          <p:nvPr/>
        </p:nvSpPr>
        <p:spPr>
          <a:xfrm>
            <a:off x="3252743" y="2360358"/>
            <a:ext cx="6947367" cy="664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pPr/>
            <a:r>
              <a:t>Bipartite quantum system  of two entangled and separated qubits: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3381076" y="2752760"/>
            <a:ext cx="6475794" cy="3709478"/>
            <a:chOff x="0" y="0"/>
            <a:chExt cx="6475793" cy="3709477"/>
          </a:xfrm>
        </p:grpSpPr>
        <p:sp>
          <p:nvSpPr>
            <p:cNvPr id="302" name="ALICE             BOB"/>
            <p:cNvSpPr txBox="1"/>
            <p:nvPr/>
          </p:nvSpPr>
          <p:spPr>
            <a:xfrm>
              <a:off x="2206387" y="276740"/>
              <a:ext cx="1849629" cy="55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600"/>
              </a:lvl1pPr>
            </a:lstStyle>
            <a:p>
              <a:pPr/>
              <a:r>
                <a:t>ALICE             BOB</a:t>
              </a:r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3131201" y="98031"/>
              <a:ext cx="1" cy="3236049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Chooses a random local measurement Ax among two possible observables {A0, A1}"/>
            <p:cNvSpPr txBox="1"/>
            <p:nvPr/>
          </p:nvSpPr>
          <p:spPr>
            <a:xfrm>
              <a:off x="0" y="1293856"/>
              <a:ext cx="3001304" cy="8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/>
              </a:pPr>
              <a:r>
                <a:t>Chooses a </a:t>
              </a:r>
              <a:r>
                <a:rPr b="1"/>
                <a:t>random local measurement</a:t>
              </a:r>
              <a:r>
                <a:t> A</a:t>
              </a:r>
              <a:r>
                <a:rPr baseline="-15375"/>
                <a:t>x</a:t>
              </a:r>
              <a:r>
                <a:rPr baseline="-9375"/>
                <a:t> </a:t>
              </a:r>
              <a:r>
                <a:t>among two possible observables {A</a:t>
              </a:r>
              <a:r>
                <a:rPr baseline="-15375"/>
                <a:t>0</a:t>
              </a:r>
              <a:r>
                <a:t>, A</a:t>
              </a:r>
              <a:r>
                <a:rPr baseline="-15375"/>
                <a:t>1</a:t>
              </a:r>
              <a:r>
                <a:t>}</a:t>
              </a:r>
            </a:p>
          </p:txBody>
        </p:sp>
        <p:sp>
          <p:nvSpPr>
            <p:cNvPr id="305" name="Output ax"/>
            <p:cNvSpPr txBox="1"/>
            <p:nvPr/>
          </p:nvSpPr>
          <p:spPr>
            <a:xfrm>
              <a:off x="773874" y="2984916"/>
              <a:ext cx="1364996" cy="724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/>
              </a:pPr>
              <a:r>
                <a:t>Output a</a:t>
              </a:r>
              <a:r>
                <a:rPr baseline="-15375"/>
                <a:t>x</a:t>
              </a:r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1589813" y="624655"/>
              <a:ext cx="847396" cy="639138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Arrow"/>
            <p:cNvSpPr/>
            <p:nvPr/>
          </p:nvSpPr>
          <p:spPr>
            <a:xfrm rot="5400000">
              <a:off x="952080" y="2207113"/>
              <a:ext cx="680111" cy="627924"/>
            </a:xfrm>
            <a:prstGeom prst="rightArrow">
              <a:avLst>
                <a:gd name="adj1" fmla="val 30914"/>
                <a:gd name="adj2" fmla="val 68487"/>
              </a:avLst>
            </a:prstGeom>
            <a:solidFill>
              <a:srgbClr val="B3D7FF"/>
            </a:solidFill>
            <a:ln w="25400" cap="flat">
              <a:solidFill>
                <a:srgbClr val="007A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8" name="Chooses a random local measurement By among two possible observables {B0, B1}"/>
            <p:cNvSpPr txBox="1"/>
            <p:nvPr/>
          </p:nvSpPr>
          <p:spPr>
            <a:xfrm>
              <a:off x="3624317" y="1293856"/>
              <a:ext cx="2851477" cy="8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/>
              </a:pPr>
              <a:r>
                <a:t>Chooses a </a:t>
              </a:r>
              <a:r>
                <a:rPr b="1"/>
                <a:t>random local measurement</a:t>
              </a:r>
              <a:r>
                <a:t> B</a:t>
              </a:r>
              <a:r>
                <a:rPr baseline="-5999"/>
                <a:t>y</a:t>
              </a:r>
              <a:r>
                <a:rPr baseline="-9375"/>
                <a:t> </a:t>
              </a:r>
              <a:r>
                <a:t>among two possible observables {B</a:t>
              </a:r>
              <a:r>
                <a:rPr baseline="-15375"/>
                <a:t>0</a:t>
              </a:r>
              <a:r>
                <a:t>, B</a:t>
              </a:r>
              <a:r>
                <a:rPr baseline="-15375"/>
                <a:t>1</a:t>
              </a:r>
              <a:r>
                <a:t>}</a:t>
              </a:r>
            </a:p>
          </p:txBody>
        </p:sp>
        <p:sp>
          <p:nvSpPr>
            <p:cNvPr id="309" name="Output by"/>
            <p:cNvSpPr txBox="1"/>
            <p:nvPr/>
          </p:nvSpPr>
          <p:spPr>
            <a:xfrm>
              <a:off x="4295110" y="2994441"/>
              <a:ext cx="1364996" cy="705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/>
              </a:pPr>
              <a:r>
                <a:t>Output b</a:t>
              </a:r>
              <a:r>
                <a:rPr baseline="-5999"/>
                <a:t>y</a:t>
              </a:r>
            </a:p>
          </p:txBody>
        </p:sp>
        <p:sp>
          <p:nvSpPr>
            <p:cNvPr id="310" name="Arrow"/>
            <p:cNvSpPr/>
            <p:nvPr/>
          </p:nvSpPr>
          <p:spPr>
            <a:xfrm rot="5400000">
              <a:off x="4426120" y="2207113"/>
              <a:ext cx="680112" cy="627924"/>
            </a:xfrm>
            <a:prstGeom prst="rightArrow">
              <a:avLst>
                <a:gd name="adj1" fmla="val 30914"/>
                <a:gd name="adj2" fmla="val 68487"/>
              </a:avLst>
            </a:prstGeom>
            <a:solidFill>
              <a:srgbClr val="B3D7FF"/>
            </a:solidFill>
            <a:ln w="25400" cap="flat">
              <a:solidFill>
                <a:srgbClr val="007A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>
              <a:off x="3825932" y="638192"/>
              <a:ext cx="812110" cy="667220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Oval"/>
            <p:cNvSpPr/>
            <p:nvPr/>
          </p:nvSpPr>
          <p:spPr>
            <a:xfrm>
              <a:off x="1643249" y="0"/>
              <a:ext cx="2975905" cy="794411"/>
            </a:xfrm>
            <a:prstGeom prst="ellipse">
              <a:avLst/>
            </a:prstGeom>
            <a:noFill/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14" name="BELL CORRELATIONS"/>
          <p:cNvSpPr/>
          <p:nvPr/>
        </p:nvSpPr>
        <p:spPr>
          <a:xfrm>
            <a:off x="9966288" y="5721610"/>
            <a:ext cx="2924970" cy="1371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1" y="0"/>
                </a:moveTo>
                <a:cubicBezTo>
                  <a:pt x="2112" y="0"/>
                  <a:pt x="1902" y="448"/>
                  <a:pt x="1902" y="1000"/>
                </a:cubicBezTo>
                <a:lnTo>
                  <a:pt x="1902" y="9271"/>
                </a:lnTo>
                <a:lnTo>
                  <a:pt x="0" y="11272"/>
                </a:lnTo>
                <a:lnTo>
                  <a:pt x="1902" y="13273"/>
                </a:lnTo>
                <a:lnTo>
                  <a:pt x="1902" y="20600"/>
                </a:lnTo>
                <a:cubicBezTo>
                  <a:pt x="1902" y="21152"/>
                  <a:pt x="2112" y="21600"/>
                  <a:pt x="2371" y="21600"/>
                </a:cubicBezTo>
                <a:lnTo>
                  <a:pt x="21131" y="21600"/>
                </a:lnTo>
                <a:cubicBezTo>
                  <a:pt x="21390" y="21600"/>
                  <a:pt x="21600" y="21152"/>
                  <a:pt x="21600" y="20600"/>
                </a:cubicBezTo>
                <a:lnTo>
                  <a:pt x="21600" y="1000"/>
                </a:lnTo>
                <a:cubicBezTo>
                  <a:pt x="21600" y="448"/>
                  <a:pt x="21390" y="0"/>
                  <a:pt x="21131" y="0"/>
                </a:cubicBezTo>
                <a:lnTo>
                  <a:pt x="2371" y="0"/>
                </a:lnTo>
                <a:close/>
              </a:path>
            </a:pathLst>
          </a:custGeom>
          <a:ln w="50800">
            <a:solidFill>
              <a:srgbClr val="FACB4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700">
                <a:solidFill>
                  <a:srgbClr val="FACB40"/>
                </a:solidFill>
              </a:defRPr>
            </a:lvl1pPr>
          </a:lstStyle>
          <a:p>
            <a:pPr/>
            <a:r>
              <a:t>BELL CORRELATIONS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3148870" y="6067156"/>
            <a:ext cx="6707060" cy="680112"/>
            <a:chOff x="0" y="0"/>
            <a:chExt cx="6707058" cy="680110"/>
          </a:xfrm>
        </p:grpSpPr>
        <p:sp>
          <p:nvSpPr>
            <p:cNvPr id="315" name="Rectangle"/>
            <p:cNvSpPr/>
            <p:nvPr/>
          </p:nvSpPr>
          <p:spPr>
            <a:xfrm>
              <a:off x="0" y="0"/>
              <a:ext cx="6707059" cy="680111"/>
            </a:xfrm>
            <a:prstGeom prst="rect">
              <a:avLst/>
            </a:prstGeom>
            <a:noFill/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16" name="Screenshot 2023-05-10 at 13.31.12.png" descr="Screenshot 2023-05-10 at 13.31.1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0047" r="0" b="22053"/>
            <a:stretch>
              <a:fillRect/>
            </a:stretch>
          </p:blipFill>
          <p:spPr>
            <a:xfrm>
              <a:off x="725802" y="52252"/>
              <a:ext cx="5549901" cy="586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8" name="Screenshot 2023-05-10 at 13.31.18.png" descr="Screenshot 2023-05-10 at 13.31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7999" y="7057696"/>
            <a:ext cx="6616701" cy="977901"/>
          </a:xfrm>
          <a:prstGeom prst="rect">
            <a:avLst/>
          </a:prstGeom>
          <a:ln w="50800">
            <a:solidFill>
              <a:srgbClr val="FACB40"/>
            </a:solidFill>
          </a:ln>
        </p:spPr>
      </p:pic>
      <p:pic>
        <p:nvPicPr>
          <p:cNvPr id="319" name="Screenshot 2023-05-10 at 13.31.23.png" descr="Screenshot 2023-05-10 at 13.31.2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4099" y="8374967"/>
            <a:ext cx="5524501" cy="965201"/>
          </a:xfrm>
          <a:prstGeom prst="rect">
            <a:avLst/>
          </a:prstGeom>
          <a:ln w="50800">
            <a:solidFill>
              <a:srgbClr val="55C540"/>
            </a:solidFill>
          </a:ln>
        </p:spPr>
      </p:pic>
      <p:sp>
        <p:nvSpPr>
          <p:cNvPr id="320" name="Success criteria"/>
          <p:cNvSpPr txBox="1"/>
          <p:nvPr/>
        </p:nvSpPr>
        <p:spPr>
          <a:xfrm>
            <a:off x="9249968" y="8664033"/>
            <a:ext cx="187086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55C540"/>
                </a:solidFill>
              </a:defRPr>
            </a:lvl1pPr>
          </a:lstStyle>
          <a:p>
            <a:pPr/>
            <a:r>
              <a:t>Success criteria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9202389" y="7626476"/>
            <a:ext cx="2577129" cy="442605"/>
            <a:chOff x="0" y="0"/>
            <a:chExt cx="2577127" cy="442603"/>
          </a:xfrm>
        </p:grpSpPr>
        <p:sp>
          <p:nvSpPr>
            <p:cNvPr id="321" name="Line"/>
            <p:cNvSpPr/>
            <p:nvPr/>
          </p:nvSpPr>
          <p:spPr>
            <a:xfrm flipH="1" flipV="1">
              <a:off x="-1" y="-1"/>
              <a:ext cx="838401" cy="252614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Shared randomness"/>
            <p:cNvSpPr txBox="1"/>
            <p:nvPr/>
          </p:nvSpPr>
          <p:spPr>
            <a:xfrm>
              <a:off x="836694" y="117382"/>
              <a:ext cx="1740434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Shared randomness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9027759" y="7626476"/>
            <a:ext cx="3052545" cy="1041646"/>
            <a:chOff x="0" y="0"/>
            <a:chExt cx="3052544" cy="1041645"/>
          </a:xfrm>
        </p:grpSpPr>
        <p:sp>
          <p:nvSpPr>
            <p:cNvPr id="324" name="Line"/>
            <p:cNvSpPr/>
            <p:nvPr/>
          </p:nvSpPr>
          <p:spPr>
            <a:xfrm flipH="1" flipV="1">
              <a:off x="-1" y="0"/>
              <a:ext cx="1358598" cy="792003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Classical information"/>
            <p:cNvSpPr txBox="1"/>
            <p:nvPr/>
          </p:nvSpPr>
          <p:spPr>
            <a:xfrm>
              <a:off x="1256637" y="716423"/>
              <a:ext cx="1795908" cy="325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Classical information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2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1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32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33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34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35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36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37" name="BELL CLASSICAL PROTOCOL"/>
          <p:cNvSpPr txBox="1"/>
          <p:nvPr/>
        </p:nvSpPr>
        <p:spPr>
          <a:xfrm>
            <a:off x="2229523" y="1878497"/>
            <a:ext cx="10505297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 u="sng"/>
            </a:pPr>
            <a:r>
              <a:rPr u="none"/>
              <a:t>BELL CLASSICAL PROTOCOL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pic>
        <p:nvPicPr>
          <p:cNvPr id="338" name="Captura de pantalla 2023-05-05 a las 20.05.42.png" descr="Captura de pantalla 2023-05-05 a las 20.05.42.png"/>
          <p:cNvPicPr>
            <a:picLocks noChangeAspect="1"/>
          </p:cNvPicPr>
          <p:nvPr/>
        </p:nvPicPr>
        <p:blipFill>
          <a:blip r:embed="rId3">
            <a:extLst/>
          </a:blip>
          <a:srcRect l="0" t="0" r="34835" b="0"/>
          <a:stretch>
            <a:fillRect/>
          </a:stretch>
        </p:blipFill>
        <p:spPr>
          <a:xfrm>
            <a:off x="8348443" y="5267713"/>
            <a:ext cx="2716985" cy="996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2456040" y="2548890"/>
            <a:ext cx="4320811" cy="5227423"/>
            <a:chOff x="0" y="0"/>
            <a:chExt cx="4320809" cy="5227422"/>
          </a:xfrm>
        </p:grpSpPr>
        <p:sp>
          <p:nvSpPr>
            <p:cNvPr id="339" name="Rectangle"/>
            <p:cNvSpPr/>
            <p:nvPr/>
          </p:nvSpPr>
          <p:spPr>
            <a:xfrm>
              <a:off x="0" y="0"/>
              <a:ext cx="4320810" cy="5227423"/>
            </a:xfrm>
            <a:prstGeom prst="rect">
              <a:avLst/>
            </a:prstGeom>
            <a:noFill/>
            <a:ln w="635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340" name="Screenshot 2023-05-10 at 13.40.01.png" descr="Screenshot 2023-05-10 at 13.40.0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206" t="0" r="2206" b="0"/>
            <a:stretch>
              <a:fillRect/>
            </a:stretch>
          </p:blipFill>
          <p:spPr>
            <a:xfrm>
              <a:off x="103882" y="192777"/>
              <a:ext cx="4113046" cy="4841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Group"/>
          <p:cNvGrpSpPr/>
          <p:nvPr/>
        </p:nvGrpSpPr>
        <p:grpSpPr>
          <a:xfrm>
            <a:off x="7039947" y="2565400"/>
            <a:ext cx="5627866" cy="2728844"/>
            <a:chOff x="0" y="0"/>
            <a:chExt cx="5627865" cy="2728843"/>
          </a:xfrm>
        </p:grpSpPr>
        <p:pic>
          <p:nvPicPr>
            <p:cNvPr id="342" name="Screenshot 2023-05-10 at 13.41.48.png" descr="Screenshot 2023-05-10 at 13.41.48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17325"/>
            <a:stretch>
              <a:fillRect/>
            </a:stretch>
          </p:blipFill>
          <p:spPr>
            <a:xfrm>
              <a:off x="26899" y="0"/>
              <a:ext cx="5600967" cy="8595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Screenshot 2023-05-10 at 13.41.58.png" descr="Screenshot 2023-05-10 at 13.41.58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6752" r="0" b="0"/>
            <a:stretch>
              <a:fillRect/>
            </a:stretch>
          </p:blipFill>
          <p:spPr>
            <a:xfrm>
              <a:off x="0" y="884328"/>
              <a:ext cx="5483976" cy="18445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4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5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5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5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5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5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55" name="BELL CLASSICAL PROTOCOL: SIMULATIONS"/>
          <p:cNvSpPr txBox="1"/>
          <p:nvPr/>
        </p:nvSpPr>
        <p:spPr>
          <a:xfrm>
            <a:off x="2229523" y="1878497"/>
            <a:ext cx="10229472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BELL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356" name="Simulations run using Bell singlet state and local projective measurements, reproducing joint probabilities with extraordinary accuracy."/>
          <p:cNvSpPr txBox="1"/>
          <p:nvPr/>
        </p:nvSpPr>
        <p:spPr>
          <a:xfrm>
            <a:off x="2229523" y="2546439"/>
            <a:ext cx="1022947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/>
            </a:pPr>
            <a:r>
              <a:t>Simulations run using </a:t>
            </a:r>
            <a:r>
              <a:rPr b="1"/>
              <a:t>Bell singlet state</a:t>
            </a:r>
            <a:r>
              <a:t> and </a:t>
            </a:r>
            <a:r>
              <a:rPr b="1"/>
              <a:t>local projective measurements</a:t>
            </a:r>
            <a:r>
              <a:t>,</a:t>
            </a:r>
            <a:r>
              <a:rPr b="1"/>
              <a:t> reproducing</a:t>
            </a:r>
            <a:r>
              <a:t> </a:t>
            </a:r>
            <a:r>
              <a:rPr b="1"/>
              <a:t>joint</a:t>
            </a:r>
            <a:r>
              <a:t> </a:t>
            </a:r>
            <a:r>
              <a:rPr b="1"/>
              <a:t>probabilities</a:t>
            </a:r>
            <a:r>
              <a:t> with </a:t>
            </a:r>
            <a:r>
              <a:rPr b="1">
                <a:solidFill>
                  <a:srgbClr val="28CD41"/>
                </a:solidFill>
              </a:rPr>
              <a:t>extraordinary accuracy</a:t>
            </a:r>
            <a:r>
              <a:t>. </a:t>
            </a:r>
          </a:p>
        </p:txBody>
      </p:sp>
      <p:pic>
        <p:nvPicPr>
          <p:cNvPr id="357" name="Screenshot 2023-05-10 at 14.12.29.png" descr="Screenshot 2023-05-10 at 14.12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950" y="3194050"/>
            <a:ext cx="9944100" cy="598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63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64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65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66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67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368" name="bell_heatmap_classical.png" descr="bell_heatmap_classical.png"/>
          <p:cNvPicPr>
            <a:picLocks noChangeAspect="1"/>
          </p:cNvPicPr>
          <p:nvPr/>
        </p:nvPicPr>
        <p:blipFill>
          <a:blip r:embed="rId3">
            <a:extLst/>
          </a:blip>
          <a:srcRect l="4103" t="0" r="0" b="0"/>
          <a:stretch>
            <a:fillRect/>
          </a:stretch>
        </p:blipFill>
        <p:spPr>
          <a:xfrm>
            <a:off x="1767780" y="2288229"/>
            <a:ext cx="7049963" cy="7351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1" name="Group"/>
          <p:cNvGrpSpPr/>
          <p:nvPr/>
        </p:nvGrpSpPr>
        <p:grpSpPr>
          <a:xfrm>
            <a:off x="8894187" y="2451822"/>
            <a:ext cx="4004508" cy="7024527"/>
            <a:chOff x="0" y="0"/>
            <a:chExt cx="4004507" cy="7024526"/>
          </a:xfrm>
        </p:grpSpPr>
        <p:pic>
          <p:nvPicPr>
            <p:cNvPr id="369" name="bell_heatmap_classical_theoretical.png" descr="bell_heatmap_classical_theoretical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52217" b="0"/>
            <a:stretch>
              <a:fillRect/>
            </a:stretch>
          </p:blipFill>
          <p:spPr>
            <a:xfrm>
              <a:off x="32494" y="0"/>
              <a:ext cx="3615273" cy="3570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bell_heatmap_classical_theoretical.png" descr="bell_heatmap_classical_theoretical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47073" t="0" r="0" b="0"/>
            <a:stretch>
              <a:fillRect/>
            </a:stretch>
          </p:blipFill>
          <p:spPr>
            <a:xfrm>
              <a:off x="0" y="3454400"/>
              <a:ext cx="4004508" cy="3570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2" name="Rectangle"/>
          <p:cNvSpPr/>
          <p:nvPr/>
        </p:nvSpPr>
        <p:spPr>
          <a:xfrm>
            <a:off x="8906887" y="2334671"/>
            <a:ext cx="3979108" cy="725882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Rectangle"/>
          <p:cNvSpPr/>
          <p:nvPr/>
        </p:nvSpPr>
        <p:spPr>
          <a:xfrm>
            <a:off x="1783500" y="2334671"/>
            <a:ext cx="7018649" cy="725882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BELL CLASSICAL PROTOCOL: SIMULATIONS"/>
          <p:cNvSpPr txBox="1"/>
          <p:nvPr/>
        </p:nvSpPr>
        <p:spPr>
          <a:xfrm>
            <a:off x="2229523" y="1878497"/>
            <a:ext cx="10229472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BELL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3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8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8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8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8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8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85" name="https://quantum-computing.ibm.com"/>
          <p:cNvSpPr txBox="1"/>
          <p:nvPr/>
        </p:nvSpPr>
        <p:spPr>
          <a:xfrm>
            <a:off x="6524015" y="2201080"/>
            <a:ext cx="4737253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007AFF"/>
                </a:solidFill>
              </a:defRPr>
            </a:lvl1pPr>
          </a:lstStyle>
          <a:p>
            <a:pPr/>
            <a:r>
              <a:t>https://quantum-computing.ibm.com</a:t>
            </a:r>
          </a:p>
        </p:txBody>
      </p:sp>
      <p:sp>
        <p:nvSpPr>
          <p:cNvPr id="386" name="We worked with QISKIT (IBM):"/>
          <p:cNvSpPr txBox="1"/>
          <p:nvPr/>
        </p:nvSpPr>
        <p:spPr>
          <a:xfrm>
            <a:off x="2464049" y="2201080"/>
            <a:ext cx="3875304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We worked with QISKIT (IBM):</a:t>
            </a:r>
          </a:p>
        </p:txBody>
      </p:sp>
      <p:pic>
        <p:nvPicPr>
          <p:cNvPr id="387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140561" y="3686550"/>
            <a:ext cx="5898807" cy="3909269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2 PROGRAMING PATHS:…"/>
          <p:cNvSpPr/>
          <p:nvPr/>
        </p:nvSpPr>
        <p:spPr>
          <a:xfrm>
            <a:off x="9248519" y="4922530"/>
            <a:ext cx="2823369" cy="2530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03" y="0"/>
                </a:moveTo>
                <a:cubicBezTo>
                  <a:pt x="2935" y="0"/>
                  <a:pt x="2717" y="243"/>
                  <a:pt x="2717" y="542"/>
                </a:cubicBezTo>
                <a:lnTo>
                  <a:pt x="2717" y="16522"/>
                </a:lnTo>
                <a:lnTo>
                  <a:pt x="0" y="17603"/>
                </a:lnTo>
                <a:lnTo>
                  <a:pt x="2717" y="18687"/>
                </a:lnTo>
                <a:lnTo>
                  <a:pt x="2717" y="21058"/>
                </a:lnTo>
                <a:cubicBezTo>
                  <a:pt x="2717" y="21357"/>
                  <a:pt x="2935" y="21600"/>
                  <a:pt x="3203" y="21600"/>
                </a:cubicBezTo>
                <a:lnTo>
                  <a:pt x="21114" y="21600"/>
                </a:lnTo>
                <a:cubicBezTo>
                  <a:pt x="21383" y="21600"/>
                  <a:pt x="21600" y="21357"/>
                  <a:pt x="21600" y="21058"/>
                </a:cubicBezTo>
                <a:lnTo>
                  <a:pt x="21600" y="542"/>
                </a:lnTo>
                <a:cubicBezTo>
                  <a:pt x="21600" y="243"/>
                  <a:pt x="21383" y="0"/>
                  <a:pt x="21114" y="0"/>
                </a:cubicBezTo>
                <a:lnTo>
                  <a:pt x="3203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3B30"/>
                </a:solidFill>
              </a:defRPr>
            </a:pPr>
            <a:r>
              <a:t>2 PROGRAMING PATHS: </a:t>
            </a:r>
          </a:p>
          <a:p>
            <a:pPr>
              <a:defRPr>
                <a:solidFill>
                  <a:srgbClr val="007AFF"/>
                </a:solidFill>
              </a:defRPr>
            </a:pPr>
            <a:r>
              <a:t>CIRCUIT OR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39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9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94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95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96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97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98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99" name="Circuit example in IBM Quantum Composer (not project code):"/>
          <p:cNvSpPr txBox="1"/>
          <p:nvPr/>
        </p:nvSpPr>
        <p:spPr>
          <a:xfrm>
            <a:off x="2256475" y="1983429"/>
            <a:ext cx="7908722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Circuit example in IBM Quantum Composer (not project code):</a:t>
            </a:r>
          </a:p>
        </p:txBody>
      </p:sp>
      <p:pic>
        <p:nvPicPr>
          <p:cNvPr id="400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rcRect l="0" t="36233" r="51833" b="5117"/>
          <a:stretch>
            <a:fillRect/>
          </a:stretch>
        </p:blipFill>
        <p:spPr>
          <a:xfrm>
            <a:off x="10400420" y="917143"/>
            <a:ext cx="2139798" cy="172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Captura de pantalla 2023-04-27 a las 18.31.45.png" descr="Captura de pantalla 2023-04-27 a las 18.31.4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9696" y="2688993"/>
            <a:ext cx="6451776" cy="5215803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EASY TO USE.…"/>
          <p:cNvSpPr/>
          <p:nvPr/>
        </p:nvSpPr>
        <p:spPr>
          <a:xfrm>
            <a:off x="9359318" y="3169222"/>
            <a:ext cx="3452417" cy="187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6" y="0"/>
                </a:moveTo>
                <a:cubicBezTo>
                  <a:pt x="1767" y="0"/>
                  <a:pt x="1589" y="328"/>
                  <a:pt x="1589" y="733"/>
                </a:cubicBezTo>
                <a:lnTo>
                  <a:pt x="1589" y="5865"/>
                </a:lnTo>
                <a:lnTo>
                  <a:pt x="0" y="7331"/>
                </a:lnTo>
                <a:lnTo>
                  <a:pt x="1589" y="8798"/>
                </a:lnTo>
                <a:lnTo>
                  <a:pt x="1589" y="20867"/>
                </a:lnTo>
                <a:cubicBezTo>
                  <a:pt x="1589" y="21272"/>
                  <a:pt x="1767" y="21600"/>
                  <a:pt x="1986" y="21600"/>
                </a:cubicBezTo>
                <a:lnTo>
                  <a:pt x="21203" y="21600"/>
                </a:lnTo>
                <a:cubicBezTo>
                  <a:pt x="21422" y="21600"/>
                  <a:pt x="21600" y="21272"/>
                  <a:pt x="21600" y="20867"/>
                </a:cubicBezTo>
                <a:lnTo>
                  <a:pt x="21600" y="733"/>
                </a:lnTo>
                <a:cubicBezTo>
                  <a:pt x="21600" y="328"/>
                  <a:pt x="21422" y="0"/>
                  <a:pt x="21203" y="0"/>
                </a:cubicBezTo>
                <a:lnTo>
                  <a:pt x="1986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EASY TO USE.</a:t>
            </a: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SIMPLE.</a:t>
            </a:r>
          </a:p>
          <a:p>
            <a:pPr algn="l">
              <a:defRPr sz="1700">
                <a:solidFill>
                  <a:srgbClr val="28CD41"/>
                </a:solidFill>
              </a:defRPr>
            </a:pPr>
            <a:r>
              <a:t>- VISUAL.</a:t>
            </a: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EASY SIMULATION IN LOCAL COMPUTER.</a:t>
            </a: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EASY EXECUTION IN QC.</a:t>
            </a:r>
          </a:p>
        </p:txBody>
      </p:sp>
      <p:sp>
        <p:nvSpPr>
          <p:cNvPr id="403" name="LIMITED USES: IN OUR CASE CIRCUIT IS NOT PREPARED TO CREATE A UNITARY MATRIX OR POVM MEASUREMENTS.…"/>
          <p:cNvSpPr/>
          <p:nvPr/>
        </p:nvSpPr>
        <p:spPr>
          <a:xfrm>
            <a:off x="9359318" y="5684859"/>
            <a:ext cx="3452417" cy="2530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6" y="0"/>
                </a:moveTo>
                <a:cubicBezTo>
                  <a:pt x="1767" y="0"/>
                  <a:pt x="1589" y="243"/>
                  <a:pt x="1589" y="542"/>
                </a:cubicBezTo>
                <a:lnTo>
                  <a:pt x="1589" y="4336"/>
                </a:lnTo>
                <a:lnTo>
                  <a:pt x="0" y="5420"/>
                </a:lnTo>
                <a:lnTo>
                  <a:pt x="1589" y="6504"/>
                </a:lnTo>
                <a:lnTo>
                  <a:pt x="1589" y="21058"/>
                </a:lnTo>
                <a:cubicBezTo>
                  <a:pt x="1589" y="21357"/>
                  <a:pt x="1767" y="21600"/>
                  <a:pt x="1986" y="21600"/>
                </a:cubicBezTo>
                <a:lnTo>
                  <a:pt x="21203" y="21600"/>
                </a:lnTo>
                <a:cubicBezTo>
                  <a:pt x="21422" y="21600"/>
                  <a:pt x="21600" y="21357"/>
                  <a:pt x="21600" y="21058"/>
                </a:cubicBezTo>
                <a:lnTo>
                  <a:pt x="21600" y="542"/>
                </a:lnTo>
                <a:cubicBezTo>
                  <a:pt x="21600" y="243"/>
                  <a:pt x="21422" y="0"/>
                  <a:pt x="21203" y="0"/>
                </a:cubicBezTo>
                <a:lnTo>
                  <a:pt x="1986" y="0"/>
                </a:lnTo>
                <a:close/>
              </a:path>
            </a:pathLst>
          </a:custGeom>
          <a:ln w="25400">
            <a:solidFill>
              <a:srgbClr val="FF3B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600">
                <a:solidFill>
                  <a:srgbClr val="FF3B30"/>
                </a:solidFill>
              </a:defRPr>
            </a:pPr>
            <a:r>
              <a:t>LIMITED USES: IN OUR CASE CIRCUIT IS NOT PREPARED TO CREATE A UNITARY MATRIX OR POVM MEASUREMENTS.</a:t>
            </a:r>
          </a:p>
          <a:p>
            <a:pPr algn="l">
              <a:defRPr sz="1600">
                <a:solidFill>
                  <a:srgbClr val="FF3B30"/>
                </a:solidFill>
              </a:defRPr>
            </a:pPr>
          </a:p>
          <a:p>
            <a:pPr marL="200526" indent="-200526" algn="l">
              <a:buSzPct val="100000"/>
              <a:buChar char="-"/>
              <a:defRPr sz="1600">
                <a:solidFill>
                  <a:srgbClr val="FF3B30"/>
                </a:solidFill>
              </a:defRPr>
            </a:pPr>
            <a:r>
              <a:t>ALL COMPLEX QUANTUM PROGRAMS DEVELOPED BY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0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08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09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10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11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12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13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14" name="Project program in IBM Quantum Lab:"/>
          <p:cNvSpPr txBox="1"/>
          <p:nvPr/>
        </p:nvSpPr>
        <p:spPr>
          <a:xfrm>
            <a:off x="2279207" y="1983429"/>
            <a:ext cx="4866057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Project program in IBM Quantum Lab:</a:t>
            </a:r>
          </a:p>
        </p:txBody>
      </p:sp>
      <p:sp>
        <p:nvSpPr>
          <p:cNvPr id="415" name="PYTHON: high level programming language.…"/>
          <p:cNvSpPr/>
          <p:nvPr/>
        </p:nvSpPr>
        <p:spPr>
          <a:xfrm>
            <a:off x="9335903" y="3450652"/>
            <a:ext cx="3358754" cy="3529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0" y="0"/>
                </a:moveTo>
                <a:cubicBezTo>
                  <a:pt x="1841" y="0"/>
                  <a:pt x="1656" y="176"/>
                  <a:pt x="1656" y="393"/>
                </a:cubicBezTo>
                <a:lnTo>
                  <a:pt x="1656" y="3153"/>
                </a:lnTo>
                <a:lnTo>
                  <a:pt x="0" y="3940"/>
                </a:lnTo>
                <a:lnTo>
                  <a:pt x="1656" y="4729"/>
                </a:lnTo>
                <a:lnTo>
                  <a:pt x="1656" y="21207"/>
                </a:lnTo>
                <a:cubicBezTo>
                  <a:pt x="1656" y="21424"/>
                  <a:pt x="1841" y="21600"/>
                  <a:pt x="2070" y="21600"/>
                </a:cubicBezTo>
                <a:lnTo>
                  <a:pt x="21184" y="21600"/>
                </a:lnTo>
                <a:cubicBezTo>
                  <a:pt x="21413" y="21600"/>
                  <a:pt x="21600" y="21424"/>
                  <a:pt x="21600" y="21207"/>
                </a:cubicBezTo>
                <a:lnTo>
                  <a:pt x="21600" y="393"/>
                </a:lnTo>
                <a:cubicBezTo>
                  <a:pt x="21600" y="176"/>
                  <a:pt x="21413" y="0"/>
                  <a:pt x="21184" y="0"/>
                </a:cubicBezTo>
                <a:lnTo>
                  <a:pt x="2070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rPr>
                <a:solidFill>
                  <a:srgbClr val="007AFF"/>
                </a:solidFill>
              </a:rPr>
              <a:t>PYTHON: </a:t>
            </a:r>
            <a:r>
              <a:t>high level programming language.</a:t>
            </a: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With the relevant packages the program can be </a:t>
            </a:r>
            <a:r>
              <a:rPr b="1" u="sng">
                <a:solidFill>
                  <a:srgbClr val="007AFF"/>
                </a:solidFill>
              </a:rPr>
              <a:t>simulated locally</a:t>
            </a:r>
            <a:r>
              <a:rPr>
                <a:solidFill>
                  <a:srgbClr val="007AFF"/>
                </a:solidFill>
              </a:rPr>
              <a:t>,</a:t>
            </a:r>
            <a:r>
              <a:t> or even </a:t>
            </a:r>
            <a:r>
              <a:rPr b="1" u="sng">
                <a:solidFill>
                  <a:srgbClr val="007AFF"/>
                </a:solidFill>
              </a:rPr>
              <a:t>launched</a:t>
            </a:r>
            <a:r>
              <a:rPr u="sng">
                <a:solidFill>
                  <a:srgbClr val="007AFF"/>
                </a:solidFill>
              </a:rPr>
              <a:t> </a:t>
            </a:r>
            <a:r>
              <a:t>on IBM </a:t>
            </a:r>
            <a:r>
              <a:rPr b="1">
                <a:solidFill>
                  <a:srgbClr val="007AFF"/>
                </a:solidFill>
              </a:rPr>
              <a:t>quantum computers.</a:t>
            </a:r>
            <a:br>
              <a:rPr b="1">
                <a:solidFill>
                  <a:srgbClr val="007AFF"/>
                </a:solidFill>
              </a:rPr>
            </a:b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Programming option used in the project.</a:t>
            </a:r>
          </a:p>
        </p:txBody>
      </p:sp>
      <p:pic>
        <p:nvPicPr>
          <p:cNvPr id="416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rcRect l="48999" t="35894" r="0" b="5274"/>
          <a:stretch>
            <a:fillRect/>
          </a:stretch>
        </p:blipFill>
        <p:spPr>
          <a:xfrm>
            <a:off x="7415129" y="1418931"/>
            <a:ext cx="2047934" cy="1565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Captura de pantalla 2023-04-29 a las 18.36.25.png" descr="Captura de pantalla 2023-04-29 a las 18.36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77596" y="7114382"/>
            <a:ext cx="1800163" cy="1984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Captura de pantalla 2023-04-29 a las 18.37.17.png" descr="Captura de pantalla 2023-04-29 a las 18.3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4570" y="3229480"/>
            <a:ext cx="7000780" cy="558085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o simulate the quantum program locally we use…"/>
          <p:cNvSpPr txBox="1"/>
          <p:nvPr/>
        </p:nvSpPr>
        <p:spPr>
          <a:xfrm>
            <a:off x="2739333" y="8950672"/>
            <a:ext cx="5595621" cy="76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007AFF"/>
                </a:solidFill>
              </a:defRPr>
            </a:pPr>
            <a:r>
              <a:t>To simulate the quantum program locally we use</a:t>
            </a:r>
          </a:p>
          <a:p>
            <a:pPr>
              <a:defRPr>
                <a:solidFill>
                  <a:srgbClr val="007AFF"/>
                </a:solidFill>
              </a:defRPr>
            </a:pPr>
            <a:r>
              <a:t>AER SIMULATION.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2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24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25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26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27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28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29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30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  <p:sp>
        <p:nvSpPr>
          <p:cNvPr id="431" name="In order to compare the quantum simulation program with the classical program. We must fix a state and unitary matrix with characterized POVM (Naimark extension)."/>
          <p:cNvSpPr/>
          <p:nvPr/>
        </p:nvSpPr>
        <p:spPr>
          <a:xfrm>
            <a:off x="9011520" y="3207283"/>
            <a:ext cx="3358754" cy="231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0" y="0"/>
                </a:moveTo>
                <a:cubicBezTo>
                  <a:pt x="1841" y="0"/>
                  <a:pt x="1656" y="268"/>
                  <a:pt x="1656" y="601"/>
                </a:cubicBezTo>
                <a:lnTo>
                  <a:pt x="1656" y="4812"/>
                </a:lnTo>
                <a:lnTo>
                  <a:pt x="0" y="6013"/>
                </a:lnTo>
                <a:lnTo>
                  <a:pt x="1656" y="7217"/>
                </a:lnTo>
                <a:lnTo>
                  <a:pt x="1656" y="20999"/>
                </a:lnTo>
                <a:cubicBezTo>
                  <a:pt x="1656" y="21332"/>
                  <a:pt x="1841" y="21600"/>
                  <a:pt x="2070" y="21600"/>
                </a:cubicBezTo>
                <a:lnTo>
                  <a:pt x="21184" y="21600"/>
                </a:lnTo>
                <a:cubicBezTo>
                  <a:pt x="21413" y="21600"/>
                  <a:pt x="21600" y="21332"/>
                  <a:pt x="21600" y="20999"/>
                </a:cubicBezTo>
                <a:lnTo>
                  <a:pt x="21600" y="601"/>
                </a:lnTo>
                <a:cubicBezTo>
                  <a:pt x="21600" y="268"/>
                  <a:pt x="21413" y="0"/>
                  <a:pt x="21184" y="0"/>
                </a:cubicBezTo>
                <a:lnTo>
                  <a:pt x="2070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In order to compare the quantum simulation program with the classical program. We must fix a state and unitary matrix with characterized POVM (Naimark extension).</a:t>
            </a:r>
          </a:p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</a:p>
        </p:txBody>
      </p:sp>
      <p:sp>
        <p:nvSpPr>
          <p:cNvPr id="432" name="QISKIT libraries are not prepared to POVMs, the only measurements allow are PVMs."/>
          <p:cNvSpPr/>
          <p:nvPr/>
        </p:nvSpPr>
        <p:spPr>
          <a:xfrm>
            <a:off x="8964858" y="6319750"/>
            <a:ext cx="3358754" cy="1154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2" y="0"/>
                </a:moveTo>
                <a:cubicBezTo>
                  <a:pt x="1816" y="0"/>
                  <a:pt x="1633" y="532"/>
                  <a:pt x="1633" y="1188"/>
                </a:cubicBezTo>
                <a:lnTo>
                  <a:pt x="1633" y="9504"/>
                </a:lnTo>
                <a:lnTo>
                  <a:pt x="0" y="11880"/>
                </a:lnTo>
                <a:lnTo>
                  <a:pt x="1633" y="14256"/>
                </a:lnTo>
                <a:lnTo>
                  <a:pt x="1633" y="20412"/>
                </a:lnTo>
                <a:cubicBezTo>
                  <a:pt x="1633" y="21068"/>
                  <a:pt x="1816" y="21600"/>
                  <a:pt x="2042" y="21600"/>
                </a:cubicBezTo>
                <a:lnTo>
                  <a:pt x="21192" y="21600"/>
                </a:lnTo>
                <a:cubicBezTo>
                  <a:pt x="21417" y="21600"/>
                  <a:pt x="21600" y="21068"/>
                  <a:pt x="21600" y="20412"/>
                </a:cubicBezTo>
                <a:lnTo>
                  <a:pt x="21600" y="1188"/>
                </a:lnTo>
                <a:cubicBezTo>
                  <a:pt x="21600" y="532"/>
                  <a:pt x="21417" y="0"/>
                  <a:pt x="21192" y="0"/>
                </a:cubicBezTo>
                <a:lnTo>
                  <a:pt x="2042" y="0"/>
                </a:lnTo>
                <a:close/>
              </a:path>
            </a:pathLst>
          </a:custGeom>
          <a:ln w="25400">
            <a:solidFill>
              <a:srgbClr val="FF3B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600">
                <a:solidFill>
                  <a:srgbClr val="FF3B30"/>
                </a:solidFill>
              </a:defRPr>
            </a:lvl1pPr>
          </a:lstStyle>
          <a:p>
            <a:pPr/>
            <a:r>
              <a:t>QISKIT libraries are not prepared to POVMs, the only measurements allow are PVMs.</a:t>
            </a:r>
          </a:p>
        </p:txBody>
      </p:sp>
      <p:pic>
        <p:nvPicPr>
          <p:cNvPr id="433" name="Captura de pantalla 2023-04-25 a las 20.18.16.png" descr="Captura de pantalla 2023-04-25 a las 20.1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9443" y="5868305"/>
            <a:ext cx="6375401" cy="20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Captura de pantalla 2023-04-25 a las 20.17.52.png" descr="Captura de pantalla 2023-04-25 a las 20.17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2392" y="2764505"/>
            <a:ext cx="5969800" cy="2543754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Above: Quantum program drawing"/>
          <p:cNvSpPr txBox="1"/>
          <p:nvPr/>
        </p:nvSpPr>
        <p:spPr>
          <a:xfrm>
            <a:off x="3612422" y="5169313"/>
            <a:ext cx="344974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Above: Quantum program drawing</a:t>
            </a:r>
          </a:p>
        </p:txBody>
      </p:sp>
      <p:pic>
        <p:nvPicPr>
          <p:cNvPr id="436" name="Captura de pantalla 2023-05-03 a las 19.11.38.png" descr="Captura de pantalla 2023-05-03 a las 19.11.38.png"/>
          <p:cNvPicPr>
            <a:picLocks noChangeAspect="1"/>
          </p:cNvPicPr>
          <p:nvPr/>
        </p:nvPicPr>
        <p:blipFill>
          <a:blip r:embed="rId5">
            <a:extLst/>
          </a:blip>
          <a:srcRect l="2311" t="2311" r="2311" b="2311"/>
          <a:stretch>
            <a:fillRect/>
          </a:stretch>
        </p:blipFill>
        <p:spPr>
          <a:xfrm>
            <a:off x="3130493" y="7865940"/>
            <a:ext cx="4813301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3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41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42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43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44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45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46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47" name="To decompose the unitary matrix in standard gates, we have the theoretical option in the book Quantum Information by Nielsen and Chuang, or Qiskit Transpile (Quantum process rewriting)."/>
          <p:cNvSpPr/>
          <p:nvPr/>
        </p:nvSpPr>
        <p:spPr>
          <a:xfrm>
            <a:off x="8931123" y="2709502"/>
            <a:ext cx="3359945" cy="2312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5" y="0"/>
                </a:moveTo>
                <a:cubicBezTo>
                  <a:pt x="2267" y="0"/>
                  <a:pt x="2082" y="268"/>
                  <a:pt x="2082" y="601"/>
                </a:cubicBezTo>
                <a:lnTo>
                  <a:pt x="2082" y="11929"/>
                </a:lnTo>
                <a:lnTo>
                  <a:pt x="0" y="13130"/>
                </a:lnTo>
                <a:lnTo>
                  <a:pt x="2082" y="14331"/>
                </a:lnTo>
                <a:lnTo>
                  <a:pt x="2082" y="20999"/>
                </a:lnTo>
                <a:cubicBezTo>
                  <a:pt x="2082" y="21332"/>
                  <a:pt x="2267" y="21600"/>
                  <a:pt x="2495" y="21600"/>
                </a:cubicBezTo>
                <a:lnTo>
                  <a:pt x="21187" y="21600"/>
                </a:lnTo>
                <a:cubicBezTo>
                  <a:pt x="21415" y="21600"/>
                  <a:pt x="21600" y="21332"/>
                  <a:pt x="21600" y="20999"/>
                </a:cubicBezTo>
                <a:lnTo>
                  <a:pt x="21600" y="601"/>
                </a:lnTo>
                <a:cubicBezTo>
                  <a:pt x="21600" y="268"/>
                  <a:pt x="21415" y="0"/>
                  <a:pt x="21187" y="0"/>
                </a:cubicBezTo>
                <a:lnTo>
                  <a:pt x="2495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lvl1pPr>
          </a:lstStyle>
          <a:p>
            <a:pPr/>
            <a:r>
              <a:t>To decompose the unitary matrix in standard gates, we have the theoretical option in the book Quantum Information by Nielsen and Chuang, or Qiskit Transpile (Quantum process rewriting).</a:t>
            </a:r>
          </a:p>
        </p:txBody>
      </p:sp>
      <p:sp>
        <p:nvSpPr>
          <p:cNvPr id="448" name="Transpile is not efficient at 100%. For descomposing a toffoli gate uses 16cnot when theoretically the minimum would be 6.…"/>
          <p:cNvSpPr/>
          <p:nvPr/>
        </p:nvSpPr>
        <p:spPr>
          <a:xfrm>
            <a:off x="8976183" y="5911369"/>
            <a:ext cx="3308351" cy="2942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" y="0"/>
                </a:moveTo>
                <a:cubicBezTo>
                  <a:pt x="1515" y="0"/>
                  <a:pt x="1329" y="209"/>
                  <a:pt x="1329" y="466"/>
                </a:cubicBezTo>
                <a:lnTo>
                  <a:pt x="1329" y="16655"/>
                </a:lnTo>
                <a:lnTo>
                  <a:pt x="0" y="17701"/>
                </a:lnTo>
                <a:lnTo>
                  <a:pt x="1329" y="18750"/>
                </a:lnTo>
                <a:lnTo>
                  <a:pt x="1329" y="21134"/>
                </a:lnTo>
                <a:cubicBezTo>
                  <a:pt x="1329" y="21391"/>
                  <a:pt x="1515" y="21600"/>
                  <a:pt x="1744" y="21600"/>
                </a:cubicBezTo>
                <a:lnTo>
                  <a:pt x="21185" y="21600"/>
                </a:lnTo>
                <a:cubicBezTo>
                  <a:pt x="21414" y="21600"/>
                  <a:pt x="21600" y="21391"/>
                  <a:pt x="21600" y="21134"/>
                </a:cubicBezTo>
                <a:lnTo>
                  <a:pt x="21600" y="466"/>
                </a:lnTo>
                <a:cubicBezTo>
                  <a:pt x="21600" y="209"/>
                  <a:pt x="21414" y="0"/>
                  <a:pt x="21185" y="0"/>
                </a:cubicBezTo>
                <a:lnTo>
                  <a:pt x="1744" y="0"/>
                </a:lnTo>
                <a:close/>
              </a:path>
            </a:pathLst>
          </a:custGeom>
          <a:ln w="25400">
            <a:solidFill>
              <a:srgbClr val="FF3B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600">
                <a:solidFill>
                  <a:srgbClr val="FF3B30"/>
                </a:solidFill>
              </a:defRPr>
            </a:pPr>
            <a:r>
              <a:t>Transpile is not efficient at 100%. For descomposing a toffoli gate uses 16cnot when theoretically the minimum would be 6. </a:t>
            </a:r>
          </a:p>
          <a:p>
            <a:pPr algn="l">
              <a:defRPr sz="1600">
                <a:solidFill>
                  <a:srgbClr val="FF3B30"/>
                </a:solidFill>
              </a:defRPr>
            </a:pPr>
          </a:p>
          <a:p>
            <a:pPr marL="200526" indent="-200526" algn="l">
              <a:buSzPct val="100000"/>
              <a:buChar char="-"/>
              <a:defRPr sz="1600">
                <a:solidFill>
                  <a:srgbClr val="FF3B30"/>
                </a:solidFill>
              </a:defRPr>
            </a:pPr>
            <a:r>
              <a:t>But for our program is good enough. One CNOT in transpile and in Nielsen and Chuang unitary decomposition.</a:t>
            </a:r>
          </a:p>
        </p:txBody>
      </p:sp>
      <p:pic>
        <p:nvPicPr>
          <p:cNvPr id="449" name="Captura de pantalla 2023-04-29 a las 19.06.39.png" descr="Captura de pantalla 2023-04-29 a las 19.06.39.png"/>
          <p:cNvPicPr>
            <a:picLocks noChangeAspect="1"/>
          </p:cNvPicPr>
          <p:nvPr/>
        </p:nvPicPr>
        <p:blipFill>
          <a:blip r:embed="rId3">
            <a:extLst/>
          </a:blip>
          <a:srcRect l="0" t="19303" r="30772" b="19303"/>
          <a:stretch>
            <a:fillRect/>
          </a:stretch>
        </p:blipFill>
        <p:spPr>
          <a:xfrm>
            <a:off x="2404212" y="4642330"/>
            <a:ext cx="6265818" cy="969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Captura de pantalla 2023-04-25 a las 20.17.52.png" descr="Captura de pantalla 2023-04-25 a las 20.17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68398" y="2462982"/>
            <a:ext cx="5013972" cy="2136472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o simulate the quantum program locally we use…"/>
          <p:cNvSpPr txBox="1"/>
          <p:nvPr/>
        </p:nvSpPr>
        <p:spPr>
          <a:xfrm>
            <a:off x="2739333" y="5763043"/>
            <a:ext cx="5595621" cy="76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007AFF"/>
                </a:solidFill>
              </a:defRPr>
            </a:pPr>
            <a:r>
              <a:t>To simulate the quantum program locally we use</a:t>
            </a:r>
          </a:p>
          <a:p>
            <a:pPr>
              <a:defRPr>
                <a:solidFill>
                  <a:srgbClr val="007AFF"/>
                </a:solidFill>
              </a:defRPr>
            </a:pPr>
            <a:r>
              <a:t>AER SIMULATION.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2801"/>
          <a:stretch>
            <a:fillRect/>
          </a:stretch>
        </p:blipFill>
        <p:spPr>
          <a:xfrm>
            <a:off x="1905833" y="6680753"/>
            <a:ext cx="7052966" cy="2654431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Circle"/>
          <p:cNvSpPr/>
          <p:nvPr/>
        </p:nvSpPr>
        <p:spPr>
          <a:xfrm>
            <a:off x="5144911" y="2681931"/>
            <a:ext cx="1270001" cy="1270001"/>
          </a:xfrm>
          <a:prstGeom prst="ellipse">
            <a:avLst/>
          </a:prstGeom>
          <a:ln w="254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" name="Line"/>
          <p:cNvSpPr/>
          <p:nvPr/>
        </p:nvSpPr>
        <p:spPr>
          <a:xfrm flipH="1">
            <a:off x="2094722" y="4360242"/>
            <a:ext cx="346726" cy="2652797"/>
          </a:xfrm>
          <a:prstGeom prst="line">
            <a:avLst/>
          </a:prstGeom>
          <a:ln w="25400">
            <a:solidFill>
              <a:srgbClr val="FF3B3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5" name="Line"/>
          <p:cNvSpPr/>
          <p:nvPr/>
        </p:nvSpPr>
        <p:spPr>
          <a:xfrm flipV="1">
            <a:off x="2446636" y="3431265"/>
            <a:ext cx="2674470" cy="945196"/>
          </a:xfrm>
          <a:prstGeom prst="line">
            <a:avLst/>
          </a:prstGeom>
          <a:ln w="25400">
            <a:solidFill>
              <a:srgbClr val="FF3B30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6" name="Line"/>
          <p:cNvSpPr/>
          <p:nvPr/>
        </p:nvSpPr>
        <p:spPr>
          <a:xfrm>
            <a:off x="2134396" y="6557042"/>
            <a:ext cx="554570" cy="934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8" h="21600" fill="norm" stroke="1" extrusionOk="0">
                <a:moveTo>
                  <a:pt x="13266" y="21600"/>
                </a:moveTo>
                <a:cubicBezTo>
                  <a:pt x="-5362" y="14916"/>
                  <a:pt x="-4371" y="7716"/>
                  <a:pt x="16238" y="0"/>
                </a:cubicBezTo>
              </a:path>
            </a:pathLst>
          </a:custGeom>
          <a:ln w="254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7" name="Above: Quantum circuit after transpile"/>
          <p:cNvSpPr txBox="1"/>
          <p:nvPr/>
        </p:nvSpPr>
        <p:spPr>
          <a:xfrm>
            <a:off x="3422271" y="9215478"/>
            <a:ext cx="376560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Above: Quantum circuit after transpile</a:t>
            </a:r>
          </a:p>
        </p:txBody>
      </p:sp>
      <p:sp>
        <p:nvSpPr>
          <p:cNvPr id="458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UTLINE:"/>
          <p:cNvSpPr txBox="1"/>
          <p:nvPr/>
        </p:nvSpPr>
        <p:spPr>
          <a:xfrm>
            <a:off x="1094972" y="1166453"/>
            <a:ext cx="143626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OUTLINE:</a:t>
            </a:r>
          </a:p>
        </p:txBody>
      </p:sp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2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30" name="INTRODUCTION…"/>
          <p:cNvSpPr txBox="1"/>
          <p:nvPr/>
        </p:nvSpPr>
        <p:spPr>
          <a:xfrm>
            <a:off x="2485392" y="2225696"/>
            <a:ext cx="5813029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INTRODUCTION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OBJECTIVES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CLASSICAL SIMULATIONS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QUANTUM SIMULATIONS WITH QUANTUM COMPUTERS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CONCLUSION AND </a:t>
            </a:r>
            <a:r>
              <a:t>FURTHER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6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6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64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65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66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67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68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469" name="Captura de pantalla 2023-04-29 a las 19.24.45.png" descr="Captura de pantalla 2023-04-29 a las 19.24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4506" y="4685586"/>
            <a:ext cx="4383000" cy="3085578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AME RESULTS IN QUANTUM AND CLASSICAL PROTOCOL:…"/>
          <p:cNvSpPr txBox="1"/>
          <p:nvPr/>
        </p:nvSpPr>
        <p:spPr>
          <a:xfrm>
            <a:off x="2598064" y="3212638"/>
            <a:ext cx="7808672" cy="1034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000">
                <a:solidFill>
                  <a:srgbClr val="FF3B30"/>
                </a:solidFill>
              </a:defRPr>
            </a:pPr>
            <a:r>
              <a:t>SAME RESULTS IN QUANTUM AND CLASSICAL PROTOCOL:</a:t>
            </a:r>
          </a:p>
          <a:p>
            <a:pPr>
              <a:defRPr b="1" sz="2000">
                <a:solidFill>
                  <a:srgbClr val="FF3B30"/>
                </a:solidFill>
              </a:defRPr>
            </a:pPr>
          </a:p>
          <a:p>
            <a:pPr>
              <a:defRPr sz="2000"/>
            </a:pPr>
            <a:r>
              <a:t>LOVE IS IN THE “AER”</a:t>
            </a:r>
          </a:p>
        </p:txBody>
      </p:sp>
      <p:pic>
        <p:nvPicPr>
          <p:cNvPr id="471" name="tick-33848.png" descr="tick-338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6204" y="3678423"/>
            <a:ext cx="1054052" cy="1034289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Arrow"/>
          <p:cNvSpPr/>
          <p:nvPr/>
        </p:nvSpPr>
        <p:spPr>
          <a:xfrm rot="5400000">
            <a:off x="6121834" y="7959242"/>
            <a:ext cx="761133" cy="627925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" name="NEXT STEP: EXECUTE QUANTUM PROGRAM IN QC"/>
          <p:cNvSpPr txBox="1"/>
          <p:nvPr/>
        </p:nvSpPr>
        <p:spPr>
          <a:xfrm>
            <a:off x="2598064" y="8767317"/>
            <a:ext cx="7808672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000"/>
            </a:pPr>
            <a:r>
              <a:t>NEXT STEP: </a:t>
            </a:r>
            <a:r>
              <a:rPr b="0"/>
              <a:t>EXECUTE QUANTUM PROGRAM IN QC</a:t>
            </a:r>
          </a:p>
        </p:txBody>
      </p:sp>
      <p:sp>
        <p:nvSpPr>
          <p:cNvPr id="474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7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8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8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8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8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8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485" name="Captura de pantalla 2023-04-25 a las 20.14.43.png" descr="Captura de pantalla 2023-04-25 a las 20.1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1202" y="2659482"/>
            <a:ext cx="3407059" cy="31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For understanding Real Quantum Computation, tools and error, we run 68 programs in 5 Quantum Computers."/>
          <p:cNvSpPr/>
          <p:nvPr/>
        </p:nvSpPr>
        <p:spPr>
          <a:xfrm>
            <a:off x="8606635" y="3076218"/>
            <a:ext cx="3429795" cy="2312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84" y="0"/>
                </a:moveTo>
                <a:cubicBezTo>
                  <a:pt x="2660" y="0"/>
                  <a:pt x="2479" y="268"/>
                  <a:pt x="2479" y="601"/>
                </a:cubicBezTo>
                <a:lnTo>
                  <a:pt x="2479" y="8874"/>
                </a:lnTo>
                <a:lnTo>
                  <a:pt x="0" y="10075"/>
                </a:lnTo>
                <a:lnTo>
                  <a:pt x="2479" y="11276"/>
                </a:lnTo>
                <a:lnTo>
                  <a:pt x="2479" y="20999"/>
                </a:lnTo>
                <a:cubicBezTo>
                  <a:pt x="2479" y="21332"/>
                  <a:pt x="2660" y="21600"/>
                  <a:pt x="2884" y="21600"/>
                </a:cubicBezTo>
                <a:lnTo>
                  <a:pt x="21195" y="21600"/>
                </a:lnTo>
                <a:cubicBezTo>
                  <a:pt x="21419" y="21600"/>
                  <a:pt x="21600" y="21332"/>
                  <a:pt x="21600" y="20999"/>
                </a:cubicBezTo>
                <a:lnTo>
                  <a:pt x="21600" y="601"/>
                </a:lnTo>
                <a:cubicBezTo>
                  <a:pt x="21600" y="268"/>
                  <a:pt x="21419" y="0"/>
                  <a:pt x="21195" y="0"/>
                </a:cubicBezTo>
                <a:lnTo>
                  <a:pt x="2884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lvl1pPr>
          </a:lstStyle>
          <a:p>
            <a:pPr/>
            <a:r>
              <a:t>For understanding Real Quantum Computation, tools and error, we run 68 programs in 5 Quantum Computers.</a:t>
            </a:r>
          </a:p>
        </p:txBody>
      </p:sp>
      <p:pic>
        <p:nvPicPr>
          <p:cNvPr id="487" name="Captura de pantalla 2023-04-25 a las 20.20.57.png" descr="Captura de pantalla 2023-04-25 a las 20.20.57.png"/>
          <p:cNvPicPr>
            <a:picLocks noChangeAspect="1"/>
          </p:cNvPicPr>
          <p:nvPr/>
        </p:nvPicPr>
        <p:blipFill>
          <a:blip r:embed="rId4">
            <a:extLst/>
          </a:blip>
          <a:srcRect l="0" t="0" r="35903" b="0"/>
          <a:stretch>
            <a:fillRect/>
          </a:stretch>
        </p:blipFill>
        <p:spPr>
          <a:xfrm>
            <a:off x="2886125" y="5738947"/>
            <a:ext cx="5637162" cy="3750832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"/>
          <p:cNvSpPr/>
          <p:nvPr/>
        </p:nvSpPr>
        <p:spPr>
          <a:xfrm>
            <a:off x="2889184" y="6230695"/>
            <a:ext cx="3558304" cy="1743089"/>
          </a:xfrm>
          <a:prstGeom prst="rect">
            <a:avLst/>
          </a:prstGeom>
          <a:ln w="762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" name="We choose the 5 QC (free available) with best relation QV, CLOPS, median CNOT error and median Readout error."/>
          <p:cNvSpPr/>
          <p:nvPr/>
        </p:nvSpPr>
        <p:spPr>
          <a:xfrm>
            <a:off x="8606635" y="6039784"/>
            <a:ext cx="3429795" cy="2312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84" y="0"/>
                </a:moveTo>
                <a:cubicBezTo>
                  <a:pt x="2660" y="0"/>
                  <a:pt x="2479" y="268"/>
                  <a:pt x="2479" y="601"/>
                </a:cubicBezTo>
                <a:lnTo>
                  <a:pt x="2479" y="8874"/>
                </a:lnTo>
                <a:lnTo>
                  <a:pt x="0" y="10075"/>
                </a:lnTo>
                <a:lnTo>
                  <a:pt x="2479" y="11276"/>
                </a:lnTo>
                <a:lnTo>
                  <a:pt x="2479" y="20999"/>
                </a:lnTo>
                <a:cubicBezTo>
                  <a:pt x="2479" y="21332"/>
                  <a:pt x="2660" y="21600"/>
                  <a:pt x="2884" y="21600"/>
                </a:cubicBezTo>
                <a:lnTo>
                  <a:pt x="21195" y="21600"/>
                </a:lnTo>
                <a:cubicBezTo>
                  <a:pt x="21419" y="21600"/>
                  <a:pt x="21600" y="21332"/>
                  <a:pt x="21600" y="20999"/>
                </a:cubicBezTo>
                <a:lnTo>
                  <a:pt x="21600" y="601"/>
                </a:lnTo>
                <a:cubicBezTo>
                  <a:pt x="21600" y="268"/>
                  <a:pt x="21419" y="0"/>
                  <a:pt x="21195" y="0"/>
                </a:cubicBezTo>
                <a:lnTo>
                  <a:pt x="2884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lvl1pPr>
          </a:lstStyle>
          <a:p>
            <a:pPr/>
            <a:r>
              <a:t>We choose the 5 QC (free available) with best relation QV, CLOPS, median CNOT error and median Readout error.</a:t>
            </a:r>
          </a:p>
        </p:txBody>
      </p:sp>
      <p:sp>
        <p:nvSpPr>
          <p:cNvPr id="490" name="Project program in IBM Quantum Lab ( QUANTUM COMPUTER ):"/>
          <p:cNvSpPr txBox="1"/>
          <p:nvPr/>
        </p:nvSpPr>
        <p:spPr>
          <a:xfrm>
            <a:off x="2278399" y="1995901"/>
            <a:ext cx="764692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COMPUTER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9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9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96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97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98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99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00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graphicFrame>
        <p:nvGraphicFramePr>
          <p:cNvPr id="501" name="Tabla 1"/>
          <p:cNvGraphicFramePr/>
          <p:nvPr/>
        </p:nvGraphicFramePr>
        <p:xfrm>
          <a:off x="2291861" y="6791654"/>
          <a:ext cx="7620001" cy="1625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55600"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7AFF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QUBITS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QV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CIRCUIT LAYER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Median CNOT ERROR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Median ReadOut Error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7AFF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NAIROBI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2.6K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0,01357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0,0227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PERTH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2.9K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0,01733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0,0188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OSLO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2.6K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0,01667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JAKARTA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2.4K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0,00773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0,0258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LAGOS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2.7K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0,007243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0,0145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502" name="Captura de pantalla 2023-04-29 a las 19.46.19.png" descr="Captura de pantalla 2023-04-29 a las 19.46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1583" y="2821674"/>
            <a:ext cx="6763190" cy="990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Captura de pantalla 2023-04-29 a las 19.46.28.png" descr="Captura de pantalla 2023-04-29 a las 19.46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0837" y="3851083"/>
            <a:ext cx="6824682" cy="1745568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Above: Quantum program execution in QC perth with 1000 shots"/>
          <p:cNvSpPr txBox="1"/>
          <p:nvPr/>
        </p:nvSpPr>
        <p:spPr>
          <a:xfrm>
            <a:off x="2514398" y="5632523"/>
            <a:ext cx="637756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Above: Quantum program execution in QC perth with 1000 shots</a:t>
            </a:r>
          </a:p>
        </p:txBody>
      </p:sp>
      <p:sp>
        <p:nvSpPr>
          <p:cNvPr id="505" name="In theory LAGOS is the best quantum computer, let’s check the results."/>
          <p:cNvSpPr/>
          <p:nvPr/>
        </p:nvSpPr>
        <p:spPr>
          <a:xfrm>
            <a:off x="10066991" y="7486239"/>
            <a:ext cx="2605089" cy="1355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51" y="0"/>
                </a:moveTo>
                <a:cubicBezTo>
                  <a:pt x="3256" y="0"/>
                  <a:pt x="3018" y="458"/>
                  <a:pt x="3018" y="1024"/>
                </a:cubicBezTo>
                <a:lnTo>
                  <a:pt x="3018" y="11609"/>
                </a:lnTo>
                <a:lnTo>
                  <a:pt x="0" y="13658"/>
                </a:lnTo>
                <a:lnTo>
                  <a:pt x="3018" y="15707"/>
                </a:lnTo>
                <a:lnTo>
                  <a:pt x="3018" y="20576"/>
                </a:lnTo>
                <a:cubicBezTo>
                  <a:pt x="3018" y="21142"/>
                  <a:pt x="3256" y="21600"/>
                  <a:pt x="3551" y="21600"/>
                </a:cubicBezTo>
                <a:lnTo>
                  <a:pt x="21067" y="21600"/>
                </a:lnTo>
                <a:cubicBezTo>
                  <a:pt x="21362" y="21600"/>
                  <a:pt x="21600" y="21142"/>
                  <a:pt x="21600" y="20576"/>
                </a:cubicBezTo>
                <a:lnTo>
                  <a:pt x="21600" y="1024"/>
                </a:lnTo>
                <a:cubicBezTo>
                  <a:pt x="21600" y="458"/>
                  <a:pt x="21362" y="0"/>
                  <a:pt x="21067" y="0"/>
                </a:cubicBezTo>
                <a:lnTo>
                  <a:pt x="3551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pPr>
            <a:r>
              <a:t>In theory LAGOS is the best quantum computer, </a:t>
            </a:r>
            <a:r>
              <a:rPr>
                <a:solidFill>
                  <a:srgbClr val="FF3B30"/>
                </a:solidFill>
              </a:rPr>
              <a:t>let’s check the results.</a:t>
            </a:r>
          </a:p>
        </p:txBody>
      </p:sp>
      <p:sp>
        <p:nvSpPr>
          <p:cNvPr id="506" name="Rectangle"/>
          <p:cNvSpPr/>
          <p:nvPr/>
        </p:nvSpPr>
        <p:spPr>
          <a:xfrm>
            <a:off x="2141932" y="8154525"/>
            <a:ext cx="7830424" cy="311456"/>
          </a:xfrm>
          <a:prstGeom prst="rect">
            <a:avLst/>
          </a:prstGeom>
          <a:ln w="381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7" name="Project program in IBM Quantum Lab ( QUANTUM COMPUTER ):"/>
          <p:cNvSpPr txBox="1"/>
          <p:nvPr/>
        </p:nvSpPr>
        <p:spPr>
          <a:xfrm>
            <a:off x="2278399" y="1995901"/>
            <a:ext cx="764692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COMPUTER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1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1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13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14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15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16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17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18" name="Quantum compilation Results:"/>
          <p:cNvSpPr txBox="1"/>
          <p:nvPr/>
        </p:nvSpPr>
        <p:spPr>
          <a:xfrm>
            <a:off x="2432044" y="1964135"/>
            <a:ext cx="353999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Quantum compilation Results:</a:t>
            </a:r>
          </a:p>
        </p:txBody>
      </p:sp>
      <p:sp>
        <p:nvSpPr>
          <p:cNvPr id="519" name="Why we run program in 5 QC?…"/>
          <p:cNvSpPr txBox="1"/>
          <p:nvPr/>
        </p:nvSpPr>
        <p:spPr>
          <a:xfrm>
            <a:off x="2322449" y="3105302"/>
            <a:ext cx="9623833" cy="2152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FF3B30"/>
                </a:solidFill>
              </a:defRPr>
            </a:pPr>
            <a:r>
              <a:t>Why we run program in 5 QC?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Qiskit works automatically with </a:t>
            </a:r>
            <a:r>
              <a:rPr b="1">
                <a:solidFill>
                  <a:srgbClr val="FF3B30"/>
                </a:solidFill>
              </a:rPr>
              <a:t>4000</a:t>
            </a:r>
            <a:r>
              <a:t> shots.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Initially, We launched two QC programs in Nairobi, with </a:t>
            </a:r>
            <a:r>
              <a:rPr b="1">
                <a:solidFill>
                  <a:srgbClr val="FF3B30"/>
                </a:solidFill>
              </a:rPr>
              <a:t>4000</a:t>
            </a:r>
            <a:r>
              <a:t> shots and </a:t>
            </a:r>
            <a:r>
              <a:rPr b="1">
                <a:solidFill>
                  <a:srgbClr val="FF3B30"/>
                </a:solidFill>
              </a:rPr>
              <a:t>10000</a:t>
            </a:r>
            <a:r>
              <a:t> shots, 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rPr b="1"/>
              <a:t>Contrary</a:t>
            </a:r>
            <a:r>
              <a:t> to what theory told us, the </a:t>
            </a:r>
            <a:r>
              <a:rPr b="1"/>
              <a:t>more</a:t>
            </a:r>
            <a:r>
              <a:t> </a:t>
            </a:r>
            <a:r>
              <a:rPr b="1"/>
              <a:t>shots</a:t>
            </a:r>
            <a:r>
              <a:t> we implement, the </a:t>
            </a:r>
            <a:r>
              <a:rPr b="1"/>
              <a:t>worse</a:t>
            </a:r>
            <a:r>
              <a:t> results we got ….</a:t>
            </a:r>
          </a:p>
        </p:txBody>
      </p:sp>
      <p:sp>
        <p:nvSpPr>
          <p:cNvPr id="520" name="Arrow"/>
          <p:cNvSpPr/>
          <p:nvPr/>
        </p:nvSpPr>
        <p:spPr>
          <a:xfrm rot="5400000">
            <a:off x="6343004" y="5586115"/>
            <a:ext cx="761133" cy="627924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" name="It was not logical at all, that's why:…"/>
          <p:cNvSpPr txBox="1"/>
          <p:nvPr/>
        </p:nvSpPr>
        <p:spPr>
          <a:xfrm>
            <a:off x="2347769" y="6574231"/>
            <a:ext cx="9355235" cy="13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It was not logical at all, that's why: </a:t>
            </a:r>
          </a:p>
          <a:p>
            <a:pPr algn="l"/>
          </a:p>
          <a:p>
            <a:pPr algn="l">
              <a:defRPr sz="1800"/>
            </a:pPr>
            <a:r>
              <a:t>We studied the behavior of 5QC with the same number of Qubits, for different number of shots: </a:t>
            </a:r>
            <a:r>
              <a:rPr>
                <a:solidFill>
                  <a:srgbClr val="28CD41"/>
                </a:solidFill>
              </a:rPr>
              <a:t>100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500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1.000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4.000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10.000</a:t>
            </a:r>
            <a:r>
              <a:t> and </a:t>
            </a:r>
            <a:r>
              <a:rPr>
                <a:solidFill>
                  <a:srgbClr val="28CD41"/>
                </a:solidFill>
              </a:rPr>
              <a:t>20.000</a:t>
            </a:r>
            <a:r>
              <a:t> </a:t>
            </a:r>
            <a:r>
              <a:rPr sz="1100"/>
              <a:t>(20.000 is the maximum that can be launched in a QC for free).</a:t>
            </a:r>
          </a:p>
        </p:txBody>
      </p:sp>
      <p:sp>
        <p:nvSpPr>
          <p:cNvPr id="522" name="Rectangle"/>
          <p:cNvSpPr/>
          <p:nvPr/>
        </p:nvSpPr>
        <p:spPr>
          <a:xfrm>
            <a:off x="2328886" y="7303058"/>
            <a:ext cx="9610958" cy="748434"/>
          </a:xfrm>
          <a:prstGeom prst="rect">
            <a:avLst/>
          </a:prstGeom>
          <a:ln w="381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2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28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29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30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31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32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33" name="Quantum compilation Results ( Quantum Simulation vs Quantum Computation ):"/>
          <p:cNvSpPr txBox="1"/>
          <p:nvPr/>
        </p:nvSpPr>
        <p:spPr>
          <a:xfrm>
            <a:off x="2142432" y="1957914"/>
            <a:ext cx="95224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Quantum Simulation vs Quantum Computation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pic>
        <p:nvPicPr>
          <p:cNvPr id="534" name="Captura de pantalla 2023-04-30 a las 12.09.44.png" descr="Captura de pantalla 2023-04-30 a las 12.09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259" y="2856420"/>
            <a:ext cx="11091941" cy="133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6788" y="4398101"/>
            <a:ext cx="3450653" cy="23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5563604" y="4406967"/>
            <a:ext cx="3593251" cy="2320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64311" y="7005921"/>
            <a:ext cx="3591837" cy="2428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45266" y="7051261"/>
            <a:ext cx="3464824" cy="23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57380" y="7005921"/>
            <a:ext cx="3809469" cy="2428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51754" y="4398101"/>
            <a:ext cx="3051847" cy="2320529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We can appreciate the GAP between QS and QC"/>
          <p:cNvSpPr/>
          <p:nvPr/>
        </p:nvSpPr>
        <p:spPr>
          <a:xfrm>
            <a:off x="137047" y="5777843"/>
            <a:ext cx="1551385" cy="1402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cubicBezTo>
                  <a:pt x="241" y="0"/>
                  <a:pt x="0" y="267"/>
                  <a:pt x="0" y="599"/>
                </a:cubicBezTo>
                <a:lnTo>
                  <a:pt x="0" y="20995"/>
                </a:lnTo>
                <a:cubicBezTo>
                  <a:pt x="0" y="21327"/>
                  <a:pt x="241" y="21600"/>
                  <a:pt x="542" y="21600"/>
                </a:cubicBezTo>
                <a:lnTo>
                  <a:pt x="16621" y="21600"/>
                </a:lnTo>
                <a:cubicBezTo>
                  <a:pt x="16922" y="21600"/>
                  <a:pt x="17168" y="21327"/>
                  <a:pt x="17168" y="20995"/>
                </a:cubicBezTo>
                <a:lnTo>
                  <a:pt x="17168" y="7785"/>
                </a:lnTo>
                <a:lnTo>
                  <a:pt x="21600" y="6581"/>
                </a:lnTo>
                <a:lnTo>
                  <a:pt x="17168" y="5383"/>
                </a:lnTo>
                <a:lnTo>
                  <a:pt x="17168" y="599"/>
                </a:lnTo>
                <a:cubicBezTo>
                  <a:pt x="17168" y="267"/>
                  <a:pt x="16922" y="0"/>
                  <a:pt x="16621" y="0"/>
                </a:cubicBezTo>
                <a:lnTo>
                  <a:pt x="542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300">
                <a:solidFill>
                  <a:srgbClr val="28CD41"/>
                </a:solidFill>
              </a:defRPr>
            </a:lvl1pPr>
          </a:lstStyle>
          <a:p>
            <a:pPr/>
            <a:r>
              <a:t>We can appreciate the GAP between QS and QC</a:t>
            </a:r>
          </a:p>
        </p:txBody>
      </p:sp>
      <p:sp>
        <p:nvSpPr>
          <p:cNvPr id="542" name="We can NOT obtain any conclusion."/>
          <p:cNvSpPr/>
          <p:nvPr/>
        </p:nvSpPr>
        <p:spPr>
          <a:xfrm>
            <a:off x="137047" y="7823833"/>
            <a:ext cx="1551385" cy="1112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cubicBezTo>
                  <a:pt x="241" y="0"/>
                  <a:pt x="0" y="336"/>
                  <a:pt x="0" y="755"/>
                </a:cubicBezTo>
                <a:lnTo>
                  <a:pt x="0" y="20837"/>
                </a:lnTo>
                <a:cubicBezTo>
                  <a:pt x="0" y="21256"/>
                  <a:pt x="241" y="21600"/>
                  <a:pt x="542" y="21600"/>
                </a:cubicBezTo>
                <a:lnTo>
                  <a:pt x="16621" y="21600"/>
                </a:lnTo>
                <a:cubicBezTo>
                  <a:pt x="16922" y="21600"/>
                  <a:pt x="17168" y="21256"/>
                  <a:pt x="17168" y="20837"/>
                </a:cubicBezTo>
                <a:lnTo>
                  <a:pt x="17168" y="9817"/>
                </a:lnTo>
                <a:lnTo>
                  <a:pt x="21600" y="8299"/>
                </a:lnTo>
                <a:lnTo>
                  <a:pt x="17168" y="6789"/>
                </a:lnTo>
                <a:lnTo>
                  <a:pt x="17168" y="755"/>
                </a:lnTo>
                <a:cubicBezTo>
                  <a:pt x="17168" y="336"/>
                  <a:pt x="16922" y="0"/>
                  <a:pt x="16621" y="0"/>
                </a:cubicBezTo>
                <a:lnTo>
                  <a:pt x="542" y="0"/>
                </a:lnTo>
                <a:close/>
              </a:path>
            </a:pathLst>
          </a:custGeom>
          <a:ln w="25400">
            <a:solidFill>
              <a:srgbClr val="FF3B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300">
                <a:solidFill>
                  <a:srgbClr val="FF3B30"/>
                </a:solidFill>
              </a:defRPr>
            </a:lvl1pPr>
          </a:lstStyle>
          <a:p>
            <a:pPr/>
            <a:r>
              <a:t>We can NOT obtain any conclusion.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4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4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48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49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50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51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52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53" name="Quantum compilation Results ( Error comparison ):"/>
          <p:cNvSpPr txBox="1"/>
          <p:nvPr/>
        </p:nvSpPr>
        <p:spPr>
          <a:xfrm>
            <a:off x="2184141" y="1995901"/>
            <a:ext cx="60043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Error comparison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sp>
        <p:nvSpPr>
          <p:cNvPr id="554" name="We can easily see that PERTH, has more error than the other QC options."/>
          <p:cNvSpPr/>
          <p:nvPr/>
        </p:nvSpPr>
        <p:spPr>
          <a:xfrm>
            <a:off x="137047" y="5777843"/>
            <a:ext cx="1981201" cy="1402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" y="0"/>
                </a:moveTo>
                <a:cubicBezTo>
                  <a:pt x="189" y="0"/>
                  <a:pt x="0" y="267"/>
                  <a:pt x="0" y="599"/>
                </a:cubicBezTo>
                <a:lnTo>
                  <a:pt x="0" y="20995"/>
                </a:lnTo>
                <a:cubicBezTo>
                  <a:pt x="0" y="21327"/>
                  <a:pt x="189" y="21600"/>
                  <a:pt x="424" y="21600"/>
                </a:cubicBezTo>
                <a:lnTo>
                  <a:pt x="17706" y="21600"/>
                </a:lnTo>
                <a:cubicBezTo>
                  <a:pt x="17941" y="21600"/>
                  <a:pt x="18130" y="21327"/>
                  <a:pt x="18130" y="20995"/>
                </a:cubicBezTo>
                <a:lnTo>
                  <a:pt x="18130" y="7785"/>
                </a:lnTo>
                <a:lnTo>
                  <a:pt x="21600" y="6581"/>
                </a:lnTo>
                <a:lnTo>
                  <a:pt x="18130" y="5383"/>
                </a:lnTo>
                <a:lnTo>
                  <a:pt x="18130" y="599"/>
                </a:lnTo>
                <a:cubicBezTo>
                  <a:pt x="18130" y="267"/>
                  <a:pt x="17941" y="0"/>
                  <a:pt x="17706" y="0"/>
                </a:cubicBezTo>
                <a:lnTo>
                  <a:pt x="424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300">
                <a:solidFill>
                  <a:srgbClr val="28CD41"/>
                </a:solidFill>
              </a:defRPr>
            </a:lvl1pPr>
          </a:lstStyle>
          <a:p>
            <a:pPr/>
            <a:r>
              <a:t>We can easily see that PERTH, has more error than the other QC options. </a:t>
            </a:r>
          </a:p>
        </p:txBody>
      </p:sp>
      <p:sp>
        <p:nvSpPr>
          <p:cNvPr id="555" name="We still can NOT obtain any conclusion."/>
          <p:cNvSpPr/>
          <p:nvPr/>
        </p:nvSpPr>
        <p:spPr>
          <a:xfrm>
            <a:off x="137047" y="7823833"/>
            <a:ext cx="1981201" cy="97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" y="0"/>
                </a:moveTo>
                <a:cubicBezTo>
                  <a:pt x="189" y="0"/>
                  <a:pt x="0" y="383"/>
                  <a:pt x="0" y="860"/>
                </a:cubicBezTo>
                <a:lnTo>
                  <a:pt x="0" y="20740"/>
                </a:lnTo>
                <a:cubicBezTo>
                  <a:pt x="0" y="21217"/>
                  <a:pt x="189" y="21600"/>
                  <a:pt x="424" y="21600"/>
                </a:cubicBezTo>
                <a:lnTo>
                  <a:pt x="17706" y="21600"/>
                </a:lnTo>
                <a:cubicBezTo>
                  <a:pt x="17941" y="21600"/>
                  <a:pt x="18130" y="21217"/>
                  <a:pt x="18130" y="20740"/>
                </a:cubicBezTo>
                <a:lnTo>
                  <a:pt x="18130" y="11186"/>
                </a:lnTo>
                <a:lnTo>
                  <a:pt x="21600" y="9457"/>
                </a:lnTo>
                <a:lnTo>
                  <a:pt x="18130" y="7736"/>
                </a:lnTo>
                <a:lnTo>
                  <a:pt x="18130" y="860"/>
                </a:lnTo>
                <a:cubicBezTo>
                  <a:pt x="18130" y="383"/>
                  <a:pt x="17941" y="0"/>
                  <a:pt x="17706" y="0"/>
                </a:cubicBezTo>
                <a:lnTo>
                  <a:pt x="424" y="0"/>
                </a:lnTo>
                <a:close/>
              </a:path>
            </a:pathLst>
          </a:custGeom>
          <a:ln w="25400">
            <a:solidFill>
              <a:srgbClr val="FF3B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300">
                <a:solidFill>
                  <a:srgbClr val="FF3B30"/>
                </a:solidFill>
              </a:defRPr>
            </a:lvl1pPr>
          </a:lstStyle>
          <a:p>
            <a:pPr/>
            <a:r>
              <a:t>We still can NOT obtain any conclusion.</a:t>
            </a:r>
          </a:p>
        </p:txBody>
      </p:sp>
      <p:pic>
        <p:nvPicPr>
          <p:cNvPr id="556" name="Captura de pantalla 2023-04-30 a las 12.20.52.png" descr="Captura de pantalla 2023-04-30 a las 12.20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6407" y="2707331"/>
            <a:ext cx="108077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8180" y="4083608"/>
            <a:ext cx="3441936" cy="243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0642" y="4083608"/>
            <a:ext cx="3456042" cy="243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57209" y="4087486"/>
            <a:ext cx="3440937" cy="242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54653" y="6843537"/>
            <a:ext cx="3448990" cy="243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56150" y="6847416"/>
            <a:ext cx="3445025" cy="2425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357209" y="6843537"/>
            <a:ext cx="3470149" cy="2433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66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67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68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69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70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71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572" name="Captura de pantalla 2023-04-30 a las 12.31.59.png" descr="Captura de pantalla 2023-04-30 a las 12.31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685" y="2782502"/>
            <a:ext cx="7683501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Arrow"/>
          <p:cNvSpPr/>
          <p:nvPr/>
        </p:nvSpPr>
        <p:spPr>
          <a:xfrm rot="5400000">
            <a:off x="6187255" y="4417769"/>
            <a:ext cx="630290" cy="520908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74" name="Captura de pantalla 2023-04-30 a las 12.34.02.png" descr="Captura de pantalla 2023-04-30 a las 12.34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8561" y="5121227"/>
            <a:ext cx="8787678" cy="4073560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sp>
        <p:nvSpPr>
          <p:cNvPr id="576" name="Quantum compilation Results ( Error comparison ):"/>
          <p:cNvSpPr txBox="1"/>
          <p:nvPr/>
        </p:nvSpPr>
        <p:spPr>
          <a:xfrm>
            <a:off x="2184141" y="1995901"/>
            <a:ext cx="60043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Error comparison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80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81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82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83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84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85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86" name="Quantum compilation Results ( Best Option for prepare and measure scenario ):"/>
          <p:cNvSpPr txBox="1"/>
          <p:nvPr/>
        </p:nvSpPr>
        <p:spPr>
          <a:xfrm>
            <a:off x="2289657" y="1995901"/>
            <a:ext cx="949020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Best Option for prepare and measure scenario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pic>
        <p:nvPicPr>
          <p:cNvPr id="5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154" y="3201552"/>
            <a:ext cx="7422843" cy="4703584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We confirm that lagos is the best option, followed closely by Oslo."/>
          <p:cNvSpPr/>
          <p:nvPr/>
        </p:nvSpPr>
        <p:spPr>
          <a:xfrm>
            <a:off x="9912841" y="5685044"/>
            <a:ext cx="2616598" cy="1920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20" y="0"/>
                </a:moveTo>
                <a:cubicBezTo>
                  <a:pt x="3527" y="0"/>
                  <a:pt x="3289" y="323"/>
                  <a:pt x="3289" y="723"/>
                </a:cubicBezTo>
                <a:lnTo>
                  <a:pt x="3289" y="15439"/>
                </a:lnTo>
                <a:lnTo>
                  <a:pt x="0" y="16885"/>
                </a:lnTo>
                <a:lnTo>
                  <a:pt x="3289" y="18332"/>
                </a:lnTo>
                <a:lnTo>
                  <a:pt x="3289" y="20877"/>
                </a:lnTo>
                <a:cubicBezTo>
                  <a:pt x="3289" y="21277"/>
                  <a:pt x="3527" y="21600"/>
                  <a:pt x="3820" y="21600"/>
                </a:cubicBezTo>
                <a:lnTo>
                  <a:pt x="21069" y="21600"/>
                </a:lnTo>
                <a:cubicBezTo>
                  <a:pt x="21363" y="21600"/>
                  <a:pt x="21600" y="21277"/>
                  <a:pt x="21600" y="20877"/>
                </a:cubicBezTo>
                <a:lnTo>
                  <a:pt x="21600" y="723"/>
                </a:lnTo>
                <a:cubicBezTo>
                  <a:pt x="21600" y="323"/>
                  <a:pt x="21363" y="0"/>
                  <a:pt x="21069" y="0"/>
                </a:cubicBezTo>
                <a:lnTo>
                  <a:pt x="3820" y="0"/>
                </a:lnTo>
                <a:close/>
              </a:path>
            </a:pathLst>
          </a:custGeom>
          <a:ln w="25400">
            <a:solidFill>
              <a:srgbClr val="28CD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00526" indent="-200526" algn="l">
              <a:buSzPct val="100000"/>
              <a:buChar char="-"/>
              <a:defRPr sz="1700">
                <a:solidFill>
                  <a:srgbClr val="28CD41"/>
                </a:solidFill>
              </a:defRPr>
            </a:lvl1pPr>
          </a:lstStyle>
          <a:p>
            <a:pPr/>
            <a:r>
              <a:t>We confirm that lagos is the best option, followed closely by Oslo. </a:t>
            </a:r>
          </a:p>
        </p:txBody>
      </p:sp>
      <p:sp>
        <p:nvSpPr>
          <p:cNvPr id="589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9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94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95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96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97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98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99" name="Quantum compilation Results:"/>
          <p:cNvSpPr txBox="1"/>
          <p:nvPr/>
        </p:nvSpPr>
        <p:spPr>
          <a:xfrm>
            <a:off x="2184989" y="1939416"/>
            <a:ext cx="4321125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 u="sng"/>
            </a:lvl1pPr>
          </a:lstStyle>
          <a:p>
            <a:pPr/>
            <a:r>
              <a:t>Quantum compilation Results:</a:t>
            </a:r>
          </a:p>
        </p:txBody>
      </p:sp>
      <p:sp>
        <p:nvSpPr>
          <p:cNvPr id="600" name="1) Quantum computer statistics are different from Quantum Simulation, it is noted that      the less noise the QC has, the closer statistics are to Quantum Simulation.…"/>
          <p:cNvSpPr txBox="1"/>
          <p:nvPr/>
        </p:nvSpPr>
        <p:spPr>
          <a:xfrm>
            <a:off x="2348380" y="2812731"/>
            <a:ext cx="9365794" cy="407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/>
            </a:pPr>
            <a:r>
              <a:t>1) Quantum computer statistics are different from Quantum Simulation, it is noted that </a:t>
            </a:r>
            <a:br/>
            <a:r>
              <a:t>    the less noise the QC has, the </a:t>
            </a:r>
            <a:r>
              <a:rPr b="1">
                <a:solidFill>
                  <a:srgbClr val="28CD41"/>
                </a:solidFill>
              </a:rPr>
              <a:t>closer</a:t>
            </a:r>
            <a:r>
              <a:t> statistics are to Quantum Simulation.</a:t>
            </a:r>
            <a:br/>
          </a:p>
          <a:p>
            <a:pPr algn="l" defTabSz="457200">
              <a:defRPr sz="1600"/>
            </a:pPr>
            <a:r>
              <a:t>2) </a:t>
            </a:r>
            <a:r>
              <a:rPr b="1">
                <a:solidFill>
                  <a:srgbClr val="28CD41"/>
                </a:solidFill>
              </a:rPr>
              <a:t>All</a:t>
            </a:r>
            <a:r>
              <a:t> five QC have better performance from </a:t>
            </a:r>
            <a:r>
              <a:rPr b="1">
                <a:solidFill>
                  <a:srgbClr val="28CD41"/>
                </a:solidFill>
              </a:rPr>
              <a:t>1.000</a:t>
            </a:r>
            <a:r>
              <a:t> shots.</a:t>
            </a:r>
            <a:br/>
          </a:p>
          <a:p>
            <a:pPr algn="l" defTabSz="457200">
              <a:defRPr sz="1600"/>
            </a:pPr>
            <a:r>
              <a:t>3) </a:t>
            </a:r>
            <a:r>
              <a:rPr b="1">
                <a:solidFill>
                  <a:srgbClr val="28CD41"/>
                </a:solidFill>
              </a:rPr>
              <a:t>Lagos</a:t>
            </a:r>
            <a:r>
              <a:t> is the </a:t>
            </a:r>
            <a:r>
              <a:rPr>
                <a:solidFill>
                  <a:srgbClr val="28CD41"/>
                </a:solidFill>
              </a:rPr>
              <a:t>best</a:t>
            </a:r>
            <a:r>
              <a:t> QC option for prepare and measurement scenario, is the QC with lowest median</a:t>
            </a:r>
          </a:p>
          <a:p>
            <a:pPr algn="l" defTabSz="457200">
              <a:defRPr sz="1600"/>
            </a:pPr>
            <a:r>
              <a:t>    CNOT error and median Readout error.</a:t>
            </a:r>
            <a:br/>
          </a:p>
          <a:p>
            <a:pPr algn="l" defTabSz="457200">
              <a:defRPr sz="1600"/>
            </a:pPr>
            <a:r>
              <a:t>4) </a:t>
            </a:r>
            <a:r>
              <a:rPr b="1">
                <a:solidFill>
                  <a:srgbClr val="FF3B30"/>
                </a:solidFill>
              </a:rPr>
              <a:t>Perth</a:t>
            </a:r>
            <a:r>
              <a:t> is the </a:t>
            </a:r>
            <a:r>
              <a:rPr>
                <a:solidFill>
                  <a:srgbClr val="FF3B30"/>
                </a:solidFill>
              </a:rPr>
              <a:t>worst</a:t>
            </a:r>
            <a:r>
              <a:t> QC option for prepare and measurement scenario by far.</a:t>
            </a:r>
            <a:br/>
          </a:p>
          <a:p>
            <a:pPr algn="l" defTabSz="457200">
              <a:defRPr sz="1600"/>
            </a:pPr>
            <a:r>
              <a:t>5) </a:t>
            </a:r>
            <a:r>
              <a:rPr b="1">
                <a:solidFill>
                  <a:srgbClr val="28CD41"/>
                </a:solidFill>
              </a:rPr>
              <a:t>Oslo</a:t>
            </a:r>
            <a:r>
              <a:t> has the </a:t>
            </a:r>
            <a:r>
              <a:rPr>
                <a:solidFill>
                  <a:srgbClr val="28CD41"/>
                </a:solidFill>
              </a:rPr>
              <a:t>closest</a:t>
            </a:r>
            <a:r>
              <a:t> approximation to Quantum Simulation (</a:t>
            </a:r>
            <a:r>
              <a:rPr>
                <a:solidFill>
                  <a:srgbClr val="28CD41"/>
                </a:solidFill>
              </a:rPr>
              <a:t>20.000</a:t>
            </a:r>
            <a:r>
              <a:t> shots), for further work it will be</a:t>
            </a:r>
          </a:p>
          <a:p>
            <a:pPr algn="l" defTabSz="457200">
              <a:defRPr sz="1600"/>
            </a:pPr>
            <a:r>
              <a:t>    interesting increasing the number of shots and check if it matches completely to simulation.</a:t>
            </a:r>
            <a:br/>
          </a:p>
          <a:p>
            <a:pPr algn="l" defTabSz="457200">
              <a:defRPr sz="1600"/>
            </a:pPr>
            <a:r>
              <a:t>6) </a:t>
            </a:r>
            <a:r>
              <a:rPr b="1">
                <a:solidFill>
                  <a:srgbClr val="28CD41"/>
                </a:solidFill>
              </a:rPr>
              <a:t>Jakarta</a:t>
            </a:r>
            <a:r>
              <a:t>, with </a:t>
            </a:r>
            <a:r>
              <a:rPr>
                <a:solidFill>
                  <a:srgbClr val="FF3B30"/>
                </a:solidFill>
              </a:rPr>
              <a:t>worst</a:t>
            </a:r>
            <a:r>
              <a:t> QUANTUM VOLUME values, has given </a:t>
            </a:r>
            <a:r>
              <a:rPr>
                <a:solidFill>
                  <a:srgbClr val="28CD41"/>
                </a:solidFill>
              </a:rPr>
              <a:t>optimal</a:t>
            </a:r>
            <a:r>
              <a:t> results.</a:t>
            </a:r>
          </a:p>
          <a:p>
            <a:pPr algn="l" defTabSz="457200">
              <a:defRPr sz="1600"/>
            </a:pPr>
          </a:p>
          <a:p>
            <a:pPr algn="l" defTabSz="457200">
              <a:defRPr sz="1600"/>
            </a:pPr>
            <a:r>
              <a:t>7) Running with 20.000 shots, </a:t>
            </a:r>
            <a:r>
              <a:rPr b="1">
                <a:solidFill>
                  <a:srgbClr val="28CD41"/>
                </a:solidFill>
              </a:rPr>
              <a:t>4/5 </a:t>
            </a:r>
            <a:r>
              <a:t>worked with </a:t>
            </a:r>
            <a:r>
              <a:rPr>
                <a:solidFill>
                  <a:srgbClr val="28CD41"/>
                </a:solidFill>
              </a:rPr>
              <a:t>less noise </a:t>
            </a:r>
            <a:r>
              <a:t>than in previous programs. Those who have </a:t>
            </a:r>
          </a:p>
          <a:p>
            <a:pPr algn="l" defTabSz="457200">
              <a:defRPr sz="1600"/>
            </a:pPr>
            <a:r>
              <a:t>    given these values have the highest QUANTUM VOLUME (</a:t>
            </a:r>
            <a:r>
              <a:rPr>
                <a:solidFill>
                  <a:srgbClr val="28CD41"/>
                </a:solidFill>
              </a:rPr>
              <a:t>32</a:t>
            </a:r>
            <a:r>
              <a:t>).</a:t>
            </a:r>
          </a:p>
        </p:txBody>
      </p:sp>
      <p:sp>
        <p:nvSpPr>
          <p:cNvPr id="601" name="4. QUANTUM SIMULATION WITH QUANTUM COMPUTERS"/>
          <p:cNvSpPr txBox="1"/>
          <p:nvPr/>
        </p:nvSpPr>
        <p:spPr>
          <a:xfrm>
            <a:off x="1893111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 QUANTUM SIMULATION WITH QUANTUM COMPUTERS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0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06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07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08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09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10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11" name="5. CONCLUSIONS AND FURTHER WORK"/>
          <p:cNvSpPr txBox="1"/>
          <p:nvPr/>
        </p:nvSpPr>
        <p:spPr>
          <a:xfrm>
            <a:off x="1893111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12" name="We have executed and confirmed the work of Martin J. Renner, Armin Tavakoli, Marco Túlio Quintino, 2022 , The classical cost of transmitting a qubit: two bits of communication are enough to classicaly simulate a qubit in a prepare-and-measure scenario.…"/>
          <p:cNvSpPr txBox="1"/>
          <p:nvPr/>
        </p:nvSpPr>
        <p:spPr>
          <a:xfrm>
            <a:off x="2232793" y="2856419"/>
            <a:ext cx="9853045" cy="4855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We have </a:t>
            </a:r>
            <a:r>
              <a:rPr b="1">
                <a:solidFill>
                  <a:srgbClr val="28CD41"/>
                </a:solidFill>
              </a:rPr>
              <a:t>executed and confirmed</a:t>
            </a:r>
            <a:r>
              <a:t> the work of Martin J. Renner, Armin Tavakoli, Marco Túlio Quintino, 2022 , The classical cost of transmitting a qubit: two bits of communication are enough to classicaly simulate a qubit in a prepare-and-measure scenario.</a:t>
            </a: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We also </a:t>
            </a:r>
            <a:r>
              <a:rPr b="1">
                <a:solidFill>
                  <a:srgbClr val="28CD41"/>
                </a:solidFill>
              </a:rPr>
              <a:t>executed and confirmed</a:t>
            </a:r>
            <a:r>
              <a:t> the work of  B.F. Toner and D.Bacon, 2004, Communication Cost of Simulating Bell Scenarios.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We </a:t>
            </a:r>
            <a:r>
              <a:rPr b="1">
                <a:solidFill>
                  <a:srgbClr val="28CD41"/>
                </a:solidFill>
              </a:rPr>
              <a:t>simulated and executed </a:t>
            </a:r>
            <a:r>
              <a:t>the prepare-and-measure protocol (POVM) in real quantum computers.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The </a:t>
            </a:r>
            <a:r>
              <a:rPr b="1">
                <a:solidFill>
                  <a:srgbClr val="28CD41"/>
                </a:solidFill>
              </a:rPr>
              <a:t>running computing</a:t>
            </a:r>
            <a:r>
              <a:rPr b="1"/>
              <a:t> </a:t>
            </a:r>
            <a:r>
              <a:t>time has been the same for the classical and quantum prepare-and-measure protocol.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We </a:t>
            </a:r>
            <a:r>
              <a:rPr b="1">
                <a:solidFill>
                  <a:srgbClr val="28CD41"/>
                </a:solidFill>
              </a:rPr>
              <a:t>have obtained</a:t>
            </a:r>
            <a:r>
              <a:t> very concrete data on the quantum computers performance: most relevant conclusion is: noise is actually being reduced in quantum computing by IBM.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We can </a:t>
            </a:r>
            <a:r>
              <a:rPr b="1">
                <a:solidFill>
                  <a:srgbClr val="28CD41"/>
                </a:solidFill>
              </a:rPr>
              <a:t>easily identify </a:t>
            </a:r>
            <a:r>
              <a:rPr>
                <a:solidFill>
                  <a:srgbClr val="000000"/>
                </a:solidFill>
              </a:rPr>
              <a:t>quantum computers</a:t>
            </a:r>
            <a:r>
              <a:rPr b="1">
                <a:solidFill>
                  <a:srgbClr val="28CD41"/>
                </a:solidFill>
              </a:rPr>
              <a:t> accuracy</a:t>
            </a:r>
            <a:r>
              <a:t> by the theoretical values of each Quantum    Computer, we also confirm statistically that the manufacturer values links to the results in a correct way.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613" name="CONCLUSIONS:"/>
          <p:cNvSpPr txBox="1"/>
          <p:nvPr/>
        </p:nvSpPr>
        <p:spPr>
          <a:xfrm>
            <a:off x="2107231" y="1883555"/>
            <a:ext cx="30575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 u="sng"/>
            </a:lvl1pPr>
          </a:lstStyle>
          <a:p>
            <a:pPr/>
            <a:r>
              <a:t>CONCLUSIONS: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1. INTRODUCTION"/>
          <p:cNvSpPr txBox="1"/>
          <p:nvPr/>
        </p:nvSpPr>
        <p:spPr>
          <a:xfrm>
            <a:off x="1893111" y="1064739"/>
            <a:ext cx="240055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1. INTRODUCTION</a:t>
            </a:r>
          </a:p>
        </p:txBody>
      </p:sp>
      <p:pic>
        <p:nvPicPr>
          <p:cNvPr id="13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36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37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38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39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40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2569496" y="3461202"/>
            <a:ext cx="1743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3" invalidUrl="" action="" tgtFrame="" tooltip="" history="1" highlightClick="0" endSnd="0"/>
              </a:rPr>
              <a:t> </a:t>
            </a:r>
          </a:p>
        </p:txBody>
      </p:sp>
      <p:sp>
        <p:nvSpPr>
          <p:cNvPr id="142" name="Considering a general prepare-and-measure scenario in which Alice can transmit qubit states to Bob, who can perform general measurements in the form of positive operator-valued measures……"/>
          <p:cNvSpPr txBox="1"/>
          <p:nvPr/>
        </p:nvSpPr>
        <p:spPr>
          <a:xfrm>
            <a:off x="2237081" y="2497811"/>
            <a:ext cx="5871119" cy="412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1600"/>
            </a:pPr>
            <a:r>
              <a:t>Considering a </a:t>
            </a:r>
            <a:r>
              <a:rPr b="1">
                <a:solidFill>
                  <a:srgbClr val="28CD41"/>
                </a:solidFill>
              </a:rPr>
              <a:t>general prepare-and-measure scenario</a:t>
            </a:r>
            <a:r>
              <a:t> in which Alice can transmit qubit states to Bob, who can perform general measurements in the form of </a:t>
            </a:r>
            <a:r>
              <a:rPr b="1">
                <a:solidFill>
                  <a:srgbClr val="55C540"/>
                </a:solidFill>
              </a:rPr>
              <a:t>positive operator-valued measures</a:t>
            </a:r>
            <a:r>
              <a:t>… </a:t>
            </a:r>
          </a:p>
          <a:p>
            <a:pPr algn="just" defTabSz="457200">
              <a:defRPr sz="1600"/>
            </a:pPr>
          </a:p>
          <a:p>
            <a:pPr algn="just" defTabSz="457200">
              <a:defRPr sz="1600"/>
            </a:pPr>
            <a:r>
              <a:t>… the </a:t>
            </a:r>
            <a:r>
              <a:rPr b="1">
                <a:solidFill>
                  <a:srgbClr val="28CD41"/>
                </a:solidFill>
              </a:rPr>
              <a:t>statistics </a:t>
            </a:r>
            <a:r>
              <a:t>obtained in such scenario </a:t>
            </a:r>
            <a:r>
              <a:rPr b="1">
                <a:solidFill>
                  <a:srgbClr val="28CD41"/>
                </a:solidFill>
              </a:rPr>
              <a:t>can be reproduced by </a:t>
            </a:r>
            <a:r>
              <a:t>purely classical means of </a:t>
            </a:r>
            <a:r>
              <a:rPr b="1">
                <a:solidFill>
                  <a:srgbClr val="55C540"/>
                </a:solidFill>
              </a:rPr>
              <a:t>shared randomness</a:t>
            </a:r>
            <a:r>
              <a:t> and </a:t>
            </a:r>
            <a:r>
              <a:rPr b="1">
                <a:solidFill>
                  <a:srgbClr val="28CD41"/>
                </a:solidFill>
              </a:rPr>
              <a:t>two bits</a:t>
            </a:r>
            <a:r>
              <a:t> of communication. </a:t>
            </a:r>
          </a:p>
          <a:p>
            <a:pPr algn="l" defTabSz="457200">
              <a:defRPr sz="1600"/>
            </a:pPr>
          </a:p>
          <a:p>
            <a:pPr algn="just" defTabSz="457200">
              <a:defRPr sz="1600"/>
            </a:pPr>
            <a:r>
              <a:t>Furthermore, it is proved that two bits of communication is the minimal cost of a perfect classical simulation. </a:t>
            </a:r>
          </a:p>
          <a:p>
            <a:pPr algn="l" defTabSz="457200">
              <a:defRPr sz="1600"/>
            </a:pPr>
          </a:p>
          <a:p>
            <a:pPr algn="just" defTabSz="457200">
              <a:defRPr sz="1600"/>
            </a:pPr>
            <a:r>
              <a:t>In addition, the protocol can be adapted to </a:t>
            </a:r>
            <a:r>
              <a:rPr b="1">
                <a:solidFill>
                  <a:srgbClr val="28CD41"/>
                </a:solidFill>
              </a:rPr>
              <a:t>Bell scenarios</a:t>
            </a:r>
            <a:r>
              <a:t>, extending Toner and Bacon results. In particular, </a:t>
            </a:r>
            <a:r>
              <a:rPr b="1">
                <a:solidFill>
                  <a:srgbClr val="28CD41"/>
                </a:solidFill>
              </a:rPr>
              <a:t>one bit of communication </a:t>
            </a:r>
            <a:r>
              <a:t>is</a:t>
            </a:r>
            <a:r>
              <a:rPr b="1">
                <a:solidFill>
                  <a:srgbClr val="28CD41"/>
                </a:solidFill>
              </a:rPr>
              <a:t> </a:t>
            </a:r>
            <a:r>
              <a:t>enough to</a:t>
            </a:r>
            <a:r>
              <a:rPr b="1">
                <a:solidFill>
                  <a:srgbClr val="28CD41"/>
                </a:solidFill>
              </a:rPr>
              <a:t> reproduce all quantum correlations </a:t>
            </a:r>
            <a:r>
              <a:t>associated to arbitrary local measurements applied to a </a:t>
            </a:r>
            <a:r>
              <a:rPr b="1">
                <a:solidFill>
                  <a:srgbClr val="55C540"/>
                </a:solidFill>
              </a:rPr>
              <a:t>Bell singlet state</a:t>
            </a:r>
            <a:r>
              <a:t>.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8368070" y="1934304"/>
            <a:ext cx="4116220" cy="5411382"/>
            <a:chOff x="0" y="0"/>
            <a:chExt cx="4116218" cy="5411380"/>
          </a:xfrm>
        </p:grpSpPr>
        <p:pic>
          <p:nvPicPr>
            <p:cNvPr id="143" name="Captura de pantalla 2023-04-30 a las 19.39.00.png" descr="Captura de pantalla 2023-04-30 a las 19.39.0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092" y="46005"/>
              <a:ext cx="4004036" cy="5319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Rectangle"/>
            <p:cNvSpPr/>
            <p:nvPr/>
          </p:nvSpPr>
          <p:spPr>
            <a:xfrm>
              <a:off x="0" y="0"/>
              <a:ext cx="4116219" cy="5411381"/>
            </a:xfrm>
            <a:prstGeom prst="rect">
              <a:avLst/>
            </a:prstGeom>
            <a:noFill/>
            <a:ln w="381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46" name="Arrow"/>
          <p:cNvSpPr/>
          <p:nvPr/>
        </p:nvSpPr>
        <p:spPr>
          <a:xfrm rot="5400000">
            <a:off x="4792074" y="6738886"/>
            <a:ext cx="761134" cy="627924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Can we simulate and verify this?…"/>
          <p:cNvSpPr txBox="1"/>
          <p:nvPr/>
        </p:nvSpPr>
        <p:spPr>
          <a:xfrm>
            <a:off x="2669947" y="7567144"/>
            <a:ext cx="5005388" cy="1006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solidFill>
                  <a:srgbClr val="FF3B30"/>
                </a:solidFill>
              </a:defRPr>
            </a:pPr>
            <a:r>
              <a:t>Can we simulate and verify this?</a:t>
            </a:r>
          </a:p>
          <a:p>
            <a:pPr>
              <a:defRPr b="1" sz="1000">
                <a:solidFill>
                  <a:srgbClr val="FF3B30"/>
                </a:solidFill>
              </a:defRPr>
            </a:pPr>
          </a:p>
          <a:p>
            <a:pPr>
              <a:defRPr b="1" sz="2500"/>
            </a:pPr>
            <a:r>
              <a:t>LET´S CHECK…</a:t>
            </a:r>
          </a:p>
        </p:txBody>
      </p:sp>
      <p:sp>
        <p:nvSpPr>
          <p:cNvPr id="148" name="M. J. Renner, A. Tavakoli, M. T. Quintino, 2022,…"/>
          <p:cNvSpPr txBox="1"/>
          <p:nvPr/>
        </p:nvSpPr>
        <p:spPr>
          <a:xfrm>
            <a:off x="2843467" y="1801748"/>
            <a:ext cx="4658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M. J. Renner, A. Tavakoli, M. T. Quintino, 2022, </a:t>
            </a:r>
          </a:p>
          <a:p>
            <a:pPr>
              <a:defRPr b="1" i="1" sz="1700"/>
            </a:pPr>
            <a:r>
              <a:t>The classical cost of transmitting a qubit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360309" y="7647898"/>
            <a:ext cx="4154319" cy="845285"/>
            <a:chOff x="0" y="0"/>
            <a:chExt cx="4154318" cy="845284"/>
          </a:xfrm>
        </p:grpSpPr>
        <p:pic>
          <p:nvPicPr>
            <p:cNvPr id="149" name="Captura de pantalla 2023-04-30 a las 20.25.12.png" descr="Captura de pantalla 2023-04-30 a las 20.25.1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542" t="16242" r="2542" b="5085"/>
            <a:stretch>
              <a:fillRect/>
            </a:stretch>
          </p:blipFill>
          <p:spPr>
            <a:xfrm>
              <a:off x="239337" y="193826"/>
              <a:ext cx="3675696" cy="457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Rectangle"/>
            <p:cNvSpPr/>
            <p:nvPr/>
          </p:nvSpPr>
          <p:spPr>
            <a:xfrm>
              <a:off x="0" y="0"/>
              <a:ext cx="4154319" cy="845285"/>
            </a:xfrm>
            <a:prstGeom prst="rect">
              <a:avLst/>
            </a:prstGeom>
            <a:noFill/>
            <a:ln w="381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1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18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19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20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21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22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23" name="5. CONCLUSIONS AND FURTHER WORK"/>
          <p:cNvSpPr txBox="1"/>
          <p:nvPr/>
        </p:nvSpPr>
        <p:spPr>
          <a:xfrm>
            <a:off x="1893111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24" name="Study classical communication applied to higher dimensional scenarios (QUTRIT), giving special attention to the new block sphere shape.…"/>
          <p:cNvSpPr txBox="1"/>
          <p:nvPr/>
        </p:nvSpPr>
        <p:spPr>
          <a:xfrm>
            <a:off x="2203304" y="2856419"/>
            <a:ext cx="9853045" cy="4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Study classical communication applied to higher dimensional scenarios (</a:t>
            </a:r>
            <a:r>
              <a:rPr b="1">
                <a:solidFill>
                  <a:srgbClr val="FF3B30"/>
                </a:solidFill>
              </a:rPr>
              <a:t>QUTRIT</a:t>
            </a:r>
            <a:r>
              <a:t>), giving special attention to the new block sphere shape.</a:t>
            </a:r>
            <a:br/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Simulate and execute </a:t>
            </a:r>
            <a:r>
              <a:rPr b="1">
                <a:solidFill>
                  <a:srgbClr val="FF3B30"/>
                </a:solidFill>
              </a:rPr>
              <a:t>Bell scenarios </a:t>
            </a:r>
            <a:r>
              <a:t>protocol in quantum computers.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Implement again the quantum protocol when the </a:t>
            </a:r>
            <a:r>
              <a:rPr b="1">
                <a:solidFill>
                  <a:srgbClr val="FF3B30"/>
                </a:solidFill>
              </a:rPr>
              <a:t>transpile</a:t>
            </a:r>
            <a:r>
              <a:t> function is more accurate (It depends on IBM Software improvements). 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  <a:r>
              <a:t>Execute the quantum protocol over </a:t>
            </a:r>
            <a:r>
              <a:rPr b="1">
                <a:solidFill>
                  <a:srgbClr val="FF3B30"/>
                </a:solidFill>
              </a:rPr>
              <a:t>20.000 shots</a:t>
            </a:r>
            <a:r>
              <a:t> in the future.</a:t>
            </a: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  <a:r>
              <a:t>-  It would be really interesting </a:t>
            </a:r>
            <a:r>
              <a:rPr b="1">
                <a:solidFill>
                  <a:srgbClr val="FF3B30"/>
                </a:solidFill>
              </a:rPr>
              <a:t>execute</a:t>
            </a:r>
            <a:r>
              <a:t> this protocols in quantum computers from other </a:t>
            </a:r>
            <a:r>
              <a:rPr>
                <a:solidFill>
                  <a:srgbClr val="FF3B30"/>
                </a:solidFill>
              </a:rPr>
              <a:t>manufactures</a:t>
            </a:r>
            <a:r>
              <a:t> (Qilimanjaro, Cirq, Dwave…), conclusions can be reached as to which technology is closest to theoretical simulation.</a:t>
            </a: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</a:p>
          <a:p>
            <a:pPr marL="200526" indent="-200526" algn="l" defTabSz="457200">
              <a:buSzPct val="100000"/>
              <a:buChar char="-"/>
              <a:defRPr sz="16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625" name="FURTHER WORK:"/>
          <p:cNvSpPr txBox="1"/>
          <p:nvPr/>
        </p:nvSpPr>
        <p:spPr>
          <a:xfrm>
            <a:off x="2125000" y="1896071"/>
            <a:ext cx="3238222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 u="sng"/>
            </a:lvl1pPr>
          </a:lstStyle>
          <a:p>
            <a:pPr/>
            <a:r>
              <a:t>FURTHER WORK: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2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3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3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3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3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3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35" name="5. CONCLUSIONS AND FURTHER WORK"/>
          <p:cNvSpPr txBox="1"/>
          <p:nvPr/>
        </p:nvSpPr>
        <p:spPr>
          <a:xfrm>
            <a:off x="1893111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36" name="WHAT WE HAVE LEARNED AS STUDENTS?…"/>
          <p:cNvSpPr txBox="1"/>
          <p:nvPr/>
        </p:nvSpPr>
        <p:spPr>
          <a:xfrm>
            <a:off x="2080412" y="1865472"/>
            <a:ext cx="9425917" cy="68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700" u="sng">
                <a:solidFill>
                  <a:srgbClr val="FF3B30"/>
                </a:solidFill>
              </a:defRPr>
            </a:pPr>
            <a:r>
              <a:t>WHAT WE HAVE LEARNED AS STUDENTS? </a:t>
            </a:r>
          </a:p>
          <a:p>
            <a:pPr algn="l" defTabSz="457200">
              <a:defRPr b="1" sz="2000" u="sng">
                <a:solidFill>
                  <a:srgbClr val="FF3B30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rPr b="1"/>
              <a:t>Lose the fear </a:t>
            </a:r>
            <a:r>
              <a:t>with highly theoretical papers: We studied and understood more than </a:t>
            </a:r>
            <a:r>
              <a:rPr b="1"/>
              <a:t>five papers</a:t>
            </a:r>
            <a:r>
              <a:t> and </a:t>
            </a:r>
            <a:r>
              <a:rPr b="1"/>
              <a:t>two books</a:t>
            </a:r>
            <a:r>
              <a:t> in order to achieve the goals.</a:t>
            </a:r>
          </a:p>
          <a:p>
            <a:pPr algn="l" defTabSz="457200">
              <a:defRPr sz="18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rPr b="1"/>
              <a:t>Perform</a:t>
            </a:r>
            <a:r>
              <a:t> a Study Case, covering different quantum theoretical topics: </a:t>
            </a:r>
            <a:r>
              <a:rPr b="1">
                <a:solidFill>
                  <a:srgbClr val="28CD41"/>
                </a:solidFill>
              </a:rPr>
              <a:t>PREPARE- AND-MEASURE SCENARIOS with PVMs, POVMs and BELL SCENARIOS.</a:t>
            </a:r>
            <a:br>
              <a:rPr b="1">
                <a:solidFill>
                  <a:srgbClr val="28CD41"/>
                </a:solidFill>
              </a:rPr>
            </a:br>
            <a:r>
              <a:t>When we achieved a goal, we always had the feeling that we were starting at point zero, in order to learn and solve the new scenario.</a:t>
            </a:r>
            <a:endParaRPr b="1"/>
          </a:p>
          <a:p>
            <a:pPr algn="l" defTabSz="457200">
              <a:defRPr sz="1800">
                <a:solidFill>
                  <a:srgbClr val="1F2328"/>
                </a:solidFill>
              </a:defRPr>
            </a:pPr>
            <a:endParaRPr b="1"/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t>Implementation and simulation with a “</a:t>
            </a:r>
            <a:r>
              <a:rPr b="1"/>
              <a:t>classic</a:t>
            </a:r>
            <a:r>
              <a:t>” programming language (python)</a:t>
            </a:r>
          </a:p>
          <a:p>
            <a:pPr algn="l" defTabSz="457200">
              <a:defRPr sz="18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t>Implementation and simulation in </a:t>
            </a:r>
            <a:r>
              <a:rPr b="1">
                <a:solidFill>
                  <a:srgbClr val="28CD41"/>
                </a:solidFill>
              </a:rPr>
              <a:t>QISKIT</a:t>
            </a:r>
            <a:r>
              <a:t>.</a:t>
            </a:r>
          </a:p>
          <a:p>
            <a:pPr algn="l" defTabSz="457200">
              <a:defRPr sz="18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t>Execute programs in </a:t>
            </a:r>
            <a:r>
              <a:rPr b="1"/>
              <a:t>real</a:t>
            </a:r>
            <a:r>
              <a:t> Quantum Computers.</a:t>
            </a:r>
          </a:p>
          <a:p>
            <a:pPr algn="l" defTabSz="457200">
              <a:defRPr sz="1800">
                <a:solidFill>
                  <a:srgbClr val="1F2328"/>
                </a:solidFill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</a:defRPr>
            </a:pPr>
            <a:r>
              <a:t>Hours and Hours of </a:t>
            </a:r>
            <a:r>
              <a:rPr b="1">
                <a:solidFill>
                  <a:srgbClr val="28CD41"/>
                </a:solidFill>
              </a:rPr>
              <a:t>learning</a:t>
            </a:r>
            <a:r>
              <a:t>, </a:t>
            </a:r>
            <a:br/>
            <a:r>
              <a:t>Hours and Hours if </a:t>
            </a:r>
            <a:r>
              <a:rPr b="1"/>
              <a:t>talks</a:t>
            </a:r>
            <a:r>
              <a:t> with colleagues and professors, </a:t>
            </a:r>
            <a:br/>
            <a:r>
              <a:t>Hours and hours of </a:t>
            </a:r>
            <a:r>
              <a:rPr b="1">
                <a:solidFill>
                  <a:srgbClr val="28CD41"/>
                </a:solidFill>
              </a:rPr>
              <a:t>rethinking everything</a:t>
            </a:r>
            <a:r>
              <a:t>, starting over and moving forward. </a:t>
            </a:r>
            <a:br/>
            <a:r>
              <a:rPr b="1"/>
              <a:t>Hours and hours of fun !!!!</a:t>
            </a:r>
            <a:endParaRPr b="1"/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quantum-computing.png.jpeg" descr="quantum-computing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2322" y="-33456"/>
            <a:ext cx="16977065" cy="9820512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HANK YOU FOR YOUR ATTENTION…"/>
          <p:cNvSpPr txBox="1"/>
          <p:nvPr/>
        </p:nvSpPr>
        <p:spPr>
          <a:xfrm>
            <a:off x="5598786" y="2745431"/>
            <a:ext cx="664946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1" sz="2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THANK YOU FOR YOUR ATTENTION</a:t>
            </a:r>
          </a:p>
          <a:p>
            <a:pPr algn="l" defTabSz="457200">
              <a:spcBef>
                <a:spcPts val="1200"/>
              </a:spcBef>
              <a:defRPr b="1" sz="2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QUESTIONS….</a:t>
            </a:r>
          </a:p>
        </p:txBody>
      </p:sp>
      <p:pic>
        <p:nvPicPr>
          <p:cNvPr id="640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4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43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44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45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46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47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2. OBJECTIVES"/>
          <p:cNvSpPr txBox="1"/>
          <p:nvPr/>
        </p:nvSpPr>
        <p:spPr>
          <a:xfrm>
            <a:off x="1893111" y="1064740"/>
            <a:ext cx="19775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 OBJECTIVES</a:t>
            </a:r>
          </a:p>
        </p:txBody>
      </p:sp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6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57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8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59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60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61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62" name="MAIN OBJECTIVE:…"/>
          <p:cNvSpPr txBox="1"/>
          <p:nvPr/>
        </p:nvSpPr>
        <p:spPr>
          <a:xfrm>
            <a:off x="2352002" y="1693483"/>
            <a:ext cx="9764749" cy="199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 u="sng">
                <a:solidFill>
                  <a:srgbClr val="FF3B30"/>
                </a:solidFill>
              </a:defRPr>
            </a:pPr>
            <a:r>
              <a:t>MAIN OBJECTIVE: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just" defTabSz="457200">
              <a:defRPr sz="1600">
                <a:solidFill>
                  <a:srgbClr val="1F2328"/>
                </a:solidFill>
              </a:defRPr>
            </a:pPr>
            <a:r>
              <a:t>Prove by </a:t>
            </a:r>
            <a:r>
              <a:rPr b="1"/>
              <a:t>computer-based experiments</a:t>
            </a:r>
            <a:r>
              <a:t> that a </a:t>
            </a:r>
            <a:r>
              <a:rPr b="1"/>
              <a:t>qubit communication</a:t>
            </a:r>
            <a:r>
              <a:t> can be simulated classically with a total cost of</a:t>
            </a:r>
            <a:r>
              <a:rPr b="1"/>
              <a:t> 2 classical bits for any POVM</a:t>
            </a:r>
            <a:r>
              <a:t> in a </a:t>
            </a:r>
            <a:r>
              <a:rPr b="1"/>
              <a:t>prepare-and-measure scenario</a:t>
            </a:r>
            <a:r>
              <a:t>, or </a:t>
            </a:r>
            <a:r>
              <a:rPr b="1">
                <a:solidFill>
                  <a:srgbClr val="000000"/>
                </a:solidFill>
              </a:rPr>
              <a:t>1 classical bit</a:t>
            </a:r>
            <a:r>
              <a:t> </a:t>
            </a:r>
            <a:r>
              <a:rPr b="1"/>
              <a:t>for any arbitrary local measurement in a Bell scenario.</a:t>
            </a:r>
            <a:endParaRPr b="1"/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  <a:p>
            <a:pPr algn="l" defTabSz="457200">
              <a:defRPr b="1" sz="2200">
                <a:solidFill>
                  <a:srgbClr val="1F2328"/>
                </a:solidFill>
              </a:defRPr>
            </a:pPr>
            <a:r>
              <a:t>PROJECT STEPS TO ACHIEVE IT: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578539" y="8356893"/>
            <a:ext cx="9847722" cy="478181"/>
            <a:chOff x="0" y="0"/>
            <a:chExt cx="9847720" cy="478179"/>
          </a:xfrm>
        </p:grpSpPr>
        <p:sp>
          <p:nvSpPr>
            <p:cNvPr id="163" name="https://github.com/inaki-ortizdelandaluce/qubit-communication-simulations"/>
            <p:cNvSpPr txBox="1"/>
            <p:nvPr/>
          </p:nvSpPr>
          <p:spPr>
            <a:xfrm>
              <a:off x="513220" y="33223"/>
              <a:ext cx="9334501" cy="41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/>
              </a:lvl1pPr>
            </a:lstStyle>
            <a:p>
              <a:pPr/>
              <a:r>
                <a:t>https://github.com/inaki-ortizdelandaluce/qubit-communication-simulations</a:t>
              </a:r>
            </a:p>
          </p:txBody>
        </p:sp>
        <p:pic>
          <p:nvPicPr>
            <p:cNvPr id="164" name="kisspng-github-computer-icons-icon-design-github-5ab8a31e5b5395.6758034915220498223741.png" descr="kisspng-github-computer-icons-icon-design-github-5ab8a31e5b5395.675803491522049822374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8180" cy="478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" name="Group"/>
          <p:cNvGrpSpPr/>
          <p:nvPr/>
        </p:nvGrpSpPr>
        <p:grpSpPr>
          <a:xfrm>
            <a:off x="3910924" y="3797291"/>
            <a:ext cx="5182953" cy="4359441"/>
            <a:chOff x="0" y="0"/>
            <a:chExt cx="5182952" cy="4359440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5182953" cy="4359441"/>
            </a:xfrm>
            <a:prstGeom prst="rect">
              <a:avLst/>
            </a:prstGeom>
            <a:noFill/>
            <a:ln w="1143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167" name="Screenshot 2023-05-09 at 21.43.59.png" descr="Screenshot 2023-05-09 at 21.43.5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2690" b="0"/>
            <a:stretch>
              <a:fillRect/>
            </a:stretch>
          </p:blipFill>
          <p:spPr>
            <a:xfrm>
              <a:off x="79309" y="291267"/>
              <a:ext cx="5037385" cy="3776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17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74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5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76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77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78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79" name="PREPARE-AND-MEASURE SCENARIO"/>
          <p:cNvSpPr txBox="1"/>
          <p:nvPr/>
        </p:nvSpPr>
        <p:spPr>
          <a:xfrm>
            <a:off x="2229523" y="1878497"/>
            <a:ext cx="10616559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PREPARE-AND-MEASURE SCENARIO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pic>
        <p:nvPicPr>
          <p:cNvPr id="180" name="Screenshot 2023-05-10 at 12.14.14.png" descr="Screenshot 2023-05-10 at 12.1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0" y="5065419"/>
            <a:ext cx="6807200" cy="1168401"/>
          </a:xfrm>
          <a:prstGeom prst="rect">
            <a:avLst/>
          </a:prstGeom>
          <a:ln w="50800">
            <a:solidFill>
              <a:srgbClr val="FACB40"/>
            </a:solidFill>
            <a:miter lim="400000"/>
          </a:ln>
        </p:spPr>
      </p:pic>
      <p:pic>
        <p:nvPicPr>
          <p:cNvPr id="181" name="Screenshot 2023-05-10 at 12.14.20.png" descr="Screenshot 2023-05-10 at 12.14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0000" y="6533129"/>
            <a:ext cx="5118100" cy="863601"/>
          </a:xfrm>
          <a:prstGeom prst="rect">
            <a:avLst/>
          </a:prstGeom>
          <a:ln w="50800">
            <a:solidFill>
              <a:srgbClr val="55C540"/>
            </a:solidFill>
          </a:ln>
        </p:spPr>
      </p:pic>
      <p:pic>
        <p:nvPicPr>
          <p:cNvPr id="182" name="Screenshot 2023-05-10 at 12.14.29.png" descr="Screenshot 2023-05-10 at 12.14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2700" y="3927908"/>
            <a:ext cx="3352800" cy="838201"/>
          </a:xfrm>
          <a:prstGeom prst="rect">
            <a:avLst/>
          </a:prstGeom>
          <a:ln w="50800">
            <a:solidFill>
              <a:srgbClr val="FACB40"/>
            </a:solidFill>
            <a:miter lim="400000"/>
          </a:ln>
        </p:spPr>
      </p:pic>
      <p:grpSp>
        <p:nvGrpSpPr>
          <p:cNvPr id="185" name="Group"/>
          <p:cNvGrpSpPr/>
          <p:nvPr/>
        </p:nvGrpSpPr>
        <p:grpSpPr>
          <a:xfrm>
            <a:off x="2493070" y="2736573"/>
            <a:ext cx="6103295" cy="902918"/>
            <a:chOff x="0" y="1290"/>
            <a:chExt cx="6103294" cy="902916"/>
          </a:xfrm>
        </p:grpSpPr>
        <p:sp>
          <p:nvSpPr>
            <p:cNvPr id="183" name="Alice prepares qubit state ⍴ and sends"/>
            <p:cNvSpPr txBox="1"/>
            <p:nvPr/>
          </p:nvSpPr>
          <p:spPr>
            <a:xfrm>
              <a:off x="0" y="1290"/>
              <a:ext cx="4618241" cy="416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rPr b="1"/>
                <a:t>Alice</a:t>
              </a:r>
              <a:r>
                <a:t> prepares </a:t>
              </a:r>
              <a:r>
                <a:rPr b="1">
                  <a:solidFill>
                    <a:srgbClr val="55C540"/>
                  </a:solidFill>
                </a:rPr>
                <a:t>qubit state</a:t>
              </a:r>
              <a:r>
                <a:t> </a:t>
              </a:r>
              <a:r>
                <a:rPr b="1">
                  <a:solidFill>
                    <a:srgbClr val="55C540"/>
                  </a:solidFill>
                </a:rPr>
                <a:t>⍴</a:t>
              </a:r>
              <a:r>
                <a:t> and sends</a:t>
              </a:r>
            </a:p>
          </p:txBody>
        </p:sp>
        <p:sp>
          <p:nvSpPr>
            <p:cNvPr id="184" name="Bob receives state ⍴ and measures with POVM {Bk}"/>
            <p:cNvSpPr txBox="1"/>
            <p:nvPr/>
          </p:nvSpPr>
          <p:spPr>
            <a:xfrm>
              <a:off x="-1" y="487688"/>
              <a:ext cx="6103296" cy="416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rPr b="1"/>
                <a:t>Bob</a:t>
              </a:r>
              <a:r>
                <a:t> receives state ⍴ and </a:t>
              </a:r>
              <a:r>
                <a:rPr b="1">
                  <a:solidFill>
                    <a:srgbClr val="55C540"/>
                  </a:solidFill>
                </a:rPr>
                <a:t>measures</a:t>
              </a:r>
              <a:r>
                <a:t> with </a:t>
              </a:r>
              <a:r>
                <a:rPr b="1">
                  <a:solidFill>
                    <a:srgbClr val="55C540"/>
                  </a:solidFill>
                </a:rPr>
                <a:t>POVM</a:t>
              </a:r>
              <a:r>
                <a:t> </a:t>
              </a:r>
              <a:r>
                <a:rPr b="1">
                  <a:solidFill>
                    <a:srgbClr val="55C540"/>
                  </a:solidFill>
                </a:rPr>
                <a:t>{B</a:t>
              </a:r>
              <a:r>
                <a:rPr b="1" baseline="-5999">
                  <a:solidFill>
                    <a:srgbClr val="55C540"/>
                  </a:solidFill>
                </a:rPr>
                <a:t>k</a:t>
              </a:r>
              <a:r>
                <a:rPr b="1">
                  <a:solidFill>
                    <a:srgbClr val="55C540"/>
                  </a:solidFill>
                </a:rPr>
                <a:t>}</a:t>
              </a:r>
            </a:p>
          </p:txBody>
        </p:sp>
      </p:grpSp>
      <p:sp>
        <p:nvSpPr>
          <p:cNvPr id="186" name="Success criteria"/>
          <p:cNvSpPr txBox="1"/>
          <p:nvPr/>
        </p:nvSpPr>
        <p:spPr>
          <a:xfrm>
            <a:off x="7725968" y="6771395"/>
            <a:ext cx="187086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55C540"/>
                </a:solidFill>
              </a:defRPr>
            </a:lvl1pPr>
          </a:lstStyle>
          <a:p>
            <a:pPr/>
            <a:r>
              <a:t>Success criteria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8754020" y="4479138"/>
            <a:ext cx="2238097" cy="1188323"/>
            <a:chOff x="0" y="2489"/>
            <a:chExt cx="2238096" cy="1188321"/>
          </a:xfrm>
        </p:grpSpPr>
        <p:sp>
          <p:nvSpPr>
            <p:cNvPr id="187" name="Line"/>
            <p:cNvSpPr/>
            <p:nvPr/>
          </p:nvSpPr>
          <p:spPr>
            <a:xfrm flipH="1">
              <a:off x="0" y="343630"/>
              <a:ext cx="847181" cy="847182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Shared randomness"/>
            <p:cNvSpPr txBox="1"/>
            <p:nvPr/>
          </p:nvSpPr>
          <p:spPr>
            <a:xfrm>
              <a:off x="497663" y="2489"/>
              <a:ext cx="1740434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Shared randomness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8470204" y="3766070"/>
            <a:ext cx="2530600" cy="1861274"/>
            <a:chOff x="0" y="2489"/>
            <a:chExt cx="2530598" cy="1861273"/>
          </a:xfrm>
        </p:grpSpPr>
        <p:sp>
          <p:nvSpPr>
            <p:cNvPr id="190" name="Line"/>
            <p:cNvSpPr/>
            <p:nvPr/>
          </p:nvSpPr>
          <p:spPr>
            <a:xfrm flipH="1">
              <a:off x="0" y="316531"/>
              <a:ext cx="772667" cy="1547232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Classical information"/>
            <p:cNvSpPr txBox="1"/>
            <p:nvPr/>
          </p:nvSpPr>
          <p:spPr>
            <a:xfrm>
              <a:off x="734691" y="2489"/>
              <a:ext cx="1795908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Classical information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8241413" y="5853870"/>
            <a:ext cx="3250611" cy="525359"/>
            <a:chOff x="0" y="0"/>
            <a:chExt cx="3250610" cy="525358"/>
          </a:xfrm>
        </p:grpSpPr>
        <p:sp>
          <p:nvSpPr>
            <p:cNvPr id="193" name="Line"/>
            <p:cNvSpPr/>
            <p:nvPr/>
          </p:nvSpPr>
          <p:spPr>
            <a:xfrm flipH="1" flipV="1">
              <a:off x="-1" y="-1"/>
              <a:ext cx="1480892" cy="362112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POVM measurement"/>
            <p:cNvSpPr txBox="1"/>
            <p:nvPr/>
          </p:nvSpPr>
          <p:spPr>
            <a:xfrm>
              <a:off x="1463771" y="200136"/>
              <a:ext cx="1786840" cy="325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POVM measurement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6766738" y="4251674"/>
            <a:ext cx="1755671" cy="1342975"/>
            <a:chOff x="0" y="2489"/>
            <a:chExt cx="1755669" cy="1342974"/>
          </a:xfrm>
        </p:grpSpPr>
        <p:sp>
          <p:nvSpPr>
            <p:cNvPr id="196" name="Line"/>
            <p:cNvSpPr/>
            <p:nvPr/>
          </p:nvSpPr>
          <p:spPr>
            <a:xfrm flipH="1">
              <a:off x="-1" y="310319"/>
              <a:ext cx="741251" cy="1035145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Qubit state"/>
            <p:cNvSpPr txBox="1"/>
            <p:nvPr/>
          </p:nvSpPr>
          <p:spPr>
            <a:xfrm>
              <a:off x="739771" y="2489"/>
              <a:ext cx="1015899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>
                  <a:lumOff val="-13575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</a:defRPr>
              </a:lvl1pPr>
            </a:lstStyle>
            <a:p>
              <a:pPr/>
              <a:r>
                <a:t>Qubit state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0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04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05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06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07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08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09" name="PREPARE-AND-MEASURE CLASSICAL PROTOCOL"/>
          <p:cNvSpPr txBox="1"/>
          <p:nvPr/>
        </p:nvSpPr>
        <p:spPr>
          <a:xfrm>
            <a:off x="2229523" y="1878497"/>
            <a:ext cx="10505297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 u="sng"/>
            </a:pPr>
            <a:r>
              <a:rPr u="none"/>
              <a:t>PREPARE-AND-MEASURE CLASSICAL PROTOCOL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grpSp>
        <p:nvGrpSpPr>
          <p:cNvPr id="212" name="Group"/>
          <p:cNvGrpSpPr/>
          <p:nvPr/>
        </p:nvGrpSpPr>
        <p:grpSpPr>
          <a:xfrm>
            <a:off x="1826599" y="2548890"/>
            <a:ext cx="6040809" cy="5227423"/>
            <a:chOff x="0" y="0"/>
            <a:chExt cx="6040808" cy="5227422"/>
          </a:xfrm>
        </p:grpSpPr>
        <p:pic>
          <p:nvPicPr>
            <p:cNvPr id="210" name="Captura de pantalla 2023-05-05 a las 19.37.49.png" descr="Captura de pantalla 2023-05-05 a las 19.37.4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72" t="0" r="0" b="26237"/>
            <a:stretch>
              <a:fillRect/>
            </a:stretch>
          </p:blipFill>
          <p:spPr>
            <a:xfrm>
              <a:off x="0" y="188164"/>
              <a:ext cx="6040809" cy="4855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Rectangle"/>
            <p:cNvSpPr/>
            <p:nvPr/>
          </p:nvSpPr>
          <p:spPr>
            <a:xfrm>
              <a:off x="629441" y="0"/>
              <a:ext cx="4320811" cy="5227423"/>
            </a:xfrm>
            <a:prstGeom prst="rect">
              <a:avLst/>
            </a:prstGeom>
            <a:noFill/>
            <a:ln w="635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213" name="Captura de pantalla 2023-05-05 a las 20.01.38.png" descr="Captura de pantalla 2023-05-05 a las 20.01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8439" y="2771693"/>
            <a:ext cx="5701635" cy="2529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aptura de pantalla 2023-05-05 a las 20.05.42.png" descr="Captura de pantalla 2023-05-05 a las 20.05.42.png"/>
          <p:cNvPicPr>
            <a:picLocks noChangeAspect="1"/>
          </p:cNvPicPr>
          <p:nvPr/>
        </p:nvPicPr>
        <p:blipFill>
          <a:blip r:embed="rId5">
            <a:extLst/>
          </a:blip>
          <a:srcRect l="0" t="0" r="34835" b="0"/>
          <a:stretch>
            <a:fillRect/>
          </a:stretch>
        </p:blipFill>
        <p:spPr>
          <a:xfrm>
            <a:off x="8005543" y="5178813"/>
            <a:ext cx="2968754" cy="1088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20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21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22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23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24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25" name="PREPARE-AND-MEASURE CLASSICAL PROTOCOL: STATE PREPARATION"/>
          <p:cNvSpPr txBox="1"/>
          <p:nvPr/>
        </p:nvSpPr>
        <p:spPr>
          <a:xfrm>
            <a:off x="2229523" y="1878497"/>
            <a:ext cx="9764749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STATE PREPARATION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226" name="Text"/>
          <p:cNvSpPr txBox="1"/>
          <p:nvPr/>
        </p:nvSpPr>
        <p:spPr>
          <a:xfrm>
            <a:off x="2635187" y="5006205"/>
            <a:ext cx="85306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/>
            </a:pPr>
            <a:endParaRPr b="1" sz="1200">
              <a:solidFill>
                <a:srgbClr val="28CD41"/>
              </a:solidFill>
            </a:endParaRPr>
          </a:p>
        </p:txBody>
      </p:sp>
      <p:sp>
        <p:nvSpPr>
          <p:cNvPr id="227" name="Arrow"/>
          <p:cNvSpPr/>
          <p:nvPr/>
        </p:nvSpPr>
        <p:spPr>
          <a:xfrm rot="5400000">
            <a:off x="6181750" y="4562838"/>
            <a:ext cx="641300" cy="627924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To produce a random qubit pure state, we should obtain a random unitary matrix and then apply the unitary transformation to the zero qubit state, resembling the time evolution of a qubit from a zero initial state.…"/>
          <p:cNvSpPr txBox="1"/>
          <p:nvPr/>
        </p:nvSpPr>
        <p:spPr>
          <a:xfrm>
            <a:off x="2272182" y="2449578"/>
            <a:ext cx="9256649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/>
            </a:pPr>
            <a:r>
              <a:t>To produce a </a:t>
            </a:r>
            <a:r>
              <a:rPr b="1"/>
              <a:t>random qubit pure state</a:t>
            </a:r>
            <a:r>
              <a:t>, we should obtain a </a:t>
            </a:r>
            <a:r>
              <a:rPr b="1">
                <a:solidFill>
                  <a:srgbClr val="28CD41"/>
                </a:solidFill>
              </a:rPr>
              <a:t>random unitary matrix</a:t>
            </a:r>
            <a:r>
              <a:t> and then apply the </a:t>
            </a:r>
            <a:r>
              <a:rPr b="1">
                <a:solidFill>
                  <a:srgbClr val="28CD41"/>
                </a:solidFill>
              </a:rPr>
              <a:t>unitary transformation</a:t>
            </a:r>
            <a:r>
              <a:t> to the zero qubit state, resembling the time evolution of a qubit from a zero initial state. </a:t>
            </a:r>
          </a:p>
          <a:p>
            <a:pPr algn="just" defTabSz="457200">
              <a:spcBef>
                <a:spcPts val="1200"/>
              </a:spcBef>
              <a:defRPr sz="1600"/>
            </a:pPr>
            <a:r>
              <a:t>The random unitary matrix can be generated by just building a matrix of normally distributed complex numbers, and then apply the </a:t>
            </a:r>
            <a:r>
              <a:rPr b="1"/>
              <a:t>Gram-Schmidt QR decomposition to orthogonalize the matrix</a:t>
            </a:r>
            <a:r>
              <a:t>.</a:t>
            </a:r>
          </a:p>
          <a:p>
            <a:pPr algn="l" defTabSz="457200">
              <a:spcBef>
                <a:spcPts val="1200"/>
              </a:spcBef>
              <a:defRPr b="1" sz="1600">
                <a:solidFill>
                  <a:srgbClr val="FF3B30"/>
                </a:solidFill>
              </a:defRPr>
            </a:pPr>
            <a:r>
              <a:t>HOW WE VALIDATE THE RANDOM QUBIT STATE DISTRIBUTION?</a:t>
            </a:r>
          </a:p>
        </p:txBody>
      </p:sp>
      <p:pic>
        <p:nvPicPr>
          <p:cNvPr id="229" name="Captura de pantalla 2023-05-05 a las 20.15.22.png" descr="Captura de pantalla 2023-05-05 a las 20.15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0302" y="6213510"/>
            <a:ext cx="4600596" cy="272588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ctangle"/>
          <p:cNvSpPr/>
          <p:nvPr/>
        </p:nvSpPr>
        <p:spPr>
          <a:xfrm>
            <a:off x="3577841" y="5952879"/>
            <a:ext cx="3179094" cy="324714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Hierarchical Equal Area isoLatitude Pixelisation (HEALPix)…"/>
          <p:cNvSpPr txBox="1"/>
          <p:nvPr/>
        </p:nvSpPr>
        <p:spPr>
          <a:xfrm>
            <a:off x="2233192" y="5204142"/>
            <a:ext cx="6074817" cy="6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b="1"/>
              <a:t>H</a:t>
            </a:r>
            <a:r>
              <a:t>ierarchical </a:t>
            </a:r>
            <a:r>
              <a:rPr b="1"/>
              <a:t>E</a:t>
            </a:r>
            <a:r>
              <a:t>qual </a:t>
            </a:r>
            <a:r>
              <a:rPr b="1"/>
              <a:t>A</a:t>
            </a:r>
            <a:r>
              <a:t>rea iso</a:t>
            </a:r>
            <a:r>
              <a:rPr b="1"/>
              <a:t>L</a:t>
            </a:r>
            <a:r>
              <a:t>atitude </a:t>
            </a:r>
            <a:r>
              <a:rPr b="1"/>
              <a:t>Pix</a:t>
            </a:r>
            <a:r>
              <a:t>elisation (</a:t>
            </a:r>
            <a:r>
              <a:rPr b="1"/>
              <a:t>HEALPix</a:t>
            </a:r>
            <a:r>
              <a:t>)</a:t>
            </a:r>
          </a:p>
          <a:p>
            <a:pPr>
              <a:defRPr sz="1800"/>
            </a:pPr>
            <a:r>
              <a:t>of the Bloch sphere</a:t>
            </a:r>
          </a:p>
        </p:txBody>
      </p:sp>
      <p:pic>
        <p:nvPicPr>
          <p:cNvPr id="232" name="random_bloch_healpix.png" descr="random_bloch_healpi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43743" y="5747553"/>
            <a:ext cx="4877061" cy="3657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3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3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38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39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40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41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42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43" name="PREPARE-AND-MEASURE CLASSICAL PROTOCOL: RANK-1 POVM GENERATION"/>
          <p:cNvSpPr txBox="1"/>
          <p:nvPr/>
        </p:nvSpPr>
        <p:spPr>
          <a:xfrm>
            <a:off x="2229523" y="1548297"/>
            <a:ext cx="10229472" cy="193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</a:p>
          <a:p>
            <a:pPr algn="l" defTabSz="457200">
              <a:defRPr b="1" sz="2000"/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RANK-1 POVM GENERATION</a:t>
            </a:r>
          </a:p>
          <a:p>
            <a:pPr algn="l" defTabSz="457200">
              <a:defRPr b="1" sz="2200">
                <a:solidFill>
                  <a:srgbClr val="1F2328"/>
                </a:solidFill>
              </a:defRPr>
            </a:pP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244" name="Arrow"/>
          <p:cNvSpPr/>
          <p:nvPr/>
        </p:nvSpPr>
        <p:spPr>
          <a:xfrm rot="5400000">
            <a:off x="6672330" y="4283119"/>
            <a:ext cx="761133" cy="627925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Every POVM can be written as a coarse graining of rank 1 projectors, such that the protocol implementation can restrict without any loss in generality to POVMs proportional to rank-1 projectors.…"/>
          <p:cNvSpPr txBox="1"/>
          <p:nvPr/>
        </p:nvSpPr>
        <p:spPr>
          <a:xfrm>
            <a:off x="2213203" y="2598403"/>
            <a:ext cx="9690640" cy="1702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/>
            </a:pPr>
            <a:r>
              <a:t>Every </a:t>
            </a:r>
            <a:r>
              <a:rPr b="1"/>
              <a:t>POVM</a:t>
            </a:r>
            <a:r>
              <a:t> can be written as a </a:t>
            </a:r>
            <a:r>
              <a:rPr b="1">
                <a:solidFill>
                  <a:srgbClr val="28CD41"/>
                </a:solidFill>
              </a:rPr>
              <a:t>coarse graining of rank 1 projectors</a:t>
            </a:r>
            <a:r>
              <a:t>, such that the protocol implementation can restrict </a:t>
            </a:r>
            <a:r>
              <a:rPr b="1">
                <a:solidFill>
                  <a:srgbClr val="28CD41"/>
                </a:solidFill>
              </a:rPr>
              <a:t>without any loss</a:t>
            </a:r>
            <a:r>
              <a:t> in generality to POVMs proportional to rank-1 projectors.</a:t>
            </a:r>
          </a:p>
          <a:p>
            <a:pPr algn="just" defTabSz="457200">
              <a:spcBef>
                <a:spcPts val="1200"/>
              </a:spcBef>
              <a:defRPr sz="1600"/>
            </a:pPr>
            <a:r>
              <a:t>As described by </a:t>
            </a:r>
            <a:r>
              <a:rPr i="1"/>
              <a:t>Sentís et al.</a:t>
            </a:r>
            <a:r>
              <a:t> the conditions under which a set of N arbitrary rank-1 operators {B</a:t>
            </a:r>
            <a:r>
              <a:rPr baseline="-16072" sz="933"/>
              <a:t>k</a:t>
            </a:r>
            <a:r>
              <a:t>} comprises a qubit POVM, can be equivalently written in a system of </a:t>
            </a:r>
            <a:r>
              <a:rPr b="1"/>
              <a:t>four linear equations. </a:t>
            </a:r>
            <a:r>
              <a:t>The existence of the set {a</a:t>
            </a:r>
            <a:r>
              <a:rPr baseline="-9375"/>
              <a:t>k </a:t>
            </a:r>
            <a:r>
              <a:t>} has a direct translation into a </a:t>
            </a:r>
            <a:r>
              <a:rPr b="1">
                <a:solidFill>
                  <a:srgbClr val="55C540"/>
                </a:solidFill>
              </a:rPr>
              <a:t>linear programming feasibility problem</a:t>
            </a:r>
            <a:r>
              <a:t> we would have to solve </a:t>
            </a:r>
            <a:r>
              <a:rPr b="1"/>
              <a:t>computationally</a:t>
            </a:r>
            <a:r>
              <a:t>.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2913335" y="5161426"/>
            <a:ext cx="8290375" cy="3616684"/>
            <a:chOff x="0" y="0"/>
            <a:chExt cx="8290373" cy="3616682"/>
          </a:xfrm>
        </p:grpSpPr>
        <p:grpSp>
          <p:nvGrpSpPr>
            <p:cNvPr id="248" name="Group"/>
            <p:cNvGrpSpPr/>
            <p:nvPr/>
          </p:nvGrpSpPr>
          <p:grpSpPr>
            <a:xfrm>
              <a:off x="0" y="901350"/>
              <a:ext cx="1630564" cy="1814021"/>
              <a:chOff x="0" y="0"/>
              <a:chExt cx="1630563" cy="1814019"/>
            </a:xfrm>
          </p:grpSpPr>
          <p:sp>
            <p:nvSpPr>
              <p:cNvPr id="246" name="Rectangle"/>
              <p:cNvSpPr/>
              <p:nvPr/>
            </p:nvSpPr>
            <p:spPr>
              <a:xfrm>
                <a:off x="0" y="0"/>
                <a:ext cx="1630564" cy="1814020"/>
              </a:xfrm>
              <a:prstGeom prst="rect">
                <a:avLst/>
              </a:prstGeom>
              <a:noFill/>
              <a:ln w="50800" cap="flat">
                <a:solidFill>
                  <a:srgbClr val="FFCC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47" name="Captura de pantalla 2023-05-06 a las 12.37.32.png" descr="Captura de pantalla 2023-05-06 a las 12.37.3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3333" y="105726"/>
                <a:ext cx="1463896" cy="1463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9" name="Captura de pantalla 2023-05-06 a las 12.42.47.png" descr="Captura de pantalla 2023-05-06 a las 12.42.47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688" t="0" r="0" b="0"/>
            <a:stretch>
              <a:fillRect/>
            </a:stretch>
          </p:blipFill>
          <p:spPr>
            <a:xfrm>
              <a:off x="2267395" y="0"/>
              <a:ext cx="6022979" cy="3616683"/>
            </a:xfrm>
            <a:prstGeom prst="rect">
              <a:avLst/>
            </a:prstGeom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3. CLASSICAL SIMULATIONS"/>
          <p:cNvSpPr txBox="1"/>
          <p:nvPr/>
        </p:nvSpPr>
        <p:spPr>
          <a:xfrm>
            <a:off x="1893111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5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0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"/>
          <p:cNvSpPr txBox="1"/>
          <p:nvPr/>
        </p:nvSpPr>
        <p:spPr>
          <a:xfrm>
            <a:off x="-1631950" y="273048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56" name="INTRODUCTION"/>
          <p:cNvSpPr txBox="1"/>
          <p:nvPr/>
        </p:nvSpPr>
        <p:spPr>
          <a:xfrm>
            <a:off x="326465" y="2017729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57" name="OBJECTIVES"/>
          <p:cNvSpPr txBox="1"/>
          <p:nvPr/>
        </p:nvSpPr>
        <p:spPr>
          <a:xfrm>
            <a:off x="326465" y="2546680"/>
            <a:ext cx="1364996" cy="29210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58" name="CLASSICAL…"/>
          <p:cNvSpPr txBox="1"/>
          <p:nvPr/>
        </p:nvSpPr>
        <p:spPr>
          <a:xfrm>
            <a:off x="326467" y="3075631"/>
            <a:ext cx="1364992" cy="4826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59" name="QUANTUM SIMULATION…"/>
          <p:cNvSpPr txBox="1"/>
          <p:nvPr/>
        </p:nvSpPr>
        <p:spPr>
          <a:xfrm>
            <a:off x="326465" y="37379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60" name="CONCLUSIONS…"/>
          <p:cNvSpPr txBox="1"/>
          <p:nvPr/>
        </p:nvSpPr>
        <p:spPr>
          <a:xfrm>
            <a:off x="326465" y="4552631"/>
            <a:ext cx="1364996" cy="5969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61" name="PREPARE-AND-MEASURE CLASSICAL PROTOCOL: SIMULATIONS"/>
          <p:cNvSpPr txBox="1"/>
          <p:nvPr/>
        </p:nvSpPr>
        <p:spPr>
          <a:xfrm>
            <a:off x="2229523" y="1878497"/>
            <a:ext cx="10229472" cy="1274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/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  <a:p>
            <a:pPr algn="l" defTabSz="457200">
              <a:defRPr b="1" sz="1800">
                <a:solidFill>
                  <a:srgbClr val="1F2328"/>
                </a:solidFill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</a:defRPr>
            </a:pPr>
          </a:p>
        </p:txBody>
      </p:sp>
      <p:sp>
        <p:nvSpPr>
          <p:cNvPr id="262" name="Simulations run using random states and POVM measures, and also well-known POVMs (e.g. Cross, Trine, SIC-POVM), all reproducing the quantum probabilities with extraordinary accuracy."/>
          <p:cNvSpPr txBox="1"/>
          <p:nvPr/>
        </p:nvSpPr>
        <p:spPr>
          <a:xfrm>
            <a:off x="2229523" y="2571839"/>
            <a:ext cx="102294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/>
            </a:pPr>
            <a:r>
              <a:t>Simulations run using </a:t>
            </a:r>
            <a:r>
              <a:rPr b="1"/>
              <a:t>random states and POVM measures, </a:t>
            </a:r>
            <a:r>
              <a:t>and also</a:t>
            </a:r>
            <a:r>
              <a:rPr b="1"/>
              <a:t> well-known POVMs (e.g. Cross, Trine, SIC-POVM), all reproducing</a:t>
            </a:r>
            <a:r>
              <a:t> the quantum </a:t>
            </a:r>
            <a:r>
              <a:rPr b="1"/>
              <a:t>probabilities</a:t>
            </a:r>
            <a:r>
              <a:t> with </a:t>
            </a:r>
            <a:r>
              <a:rPr b="1">
                <a:solidFill>
                  <a:srgbClr val="28CD41"/>
                </a:solidFill>
              </a:rPr>
              <a:t>extraordinary accuracy</a:t>
            </a:r>
            <a:r>
              <a:t>. 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6992725" y="4146018"/>
            <a:ext cx="5140751" cy="2920944"/>
            <a:chOff x="0" y="0"/>
            <a:chExt cx="5140750" cy="2920942"/>
          </a:xfrm>
        </p:grpSpPr>
        <p:sp>
          <p:nvSpPr>
            <p:cNvPr id="263" name="Rectangle"/>
            <p:cNvSpPr/>
            <p:nvPr/>
          </p:nvSpPr>
          <p:spPr>
            <a:xfrm>
              <a:off x="0" y="0"/>
              <a:ext cx="5140751" cy="2920943"/>
            </a:xfrm>
            <a:prstGeom prst="rect">
              <a:avLst/>
            </a:prstGeom>
            <a:noFill/>
            <a:ln w="50800" cap="flat">
              <a:solidFill>
                <a:srgbClr val="28CD4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64" name="Screenshot 2023-05-10 at 12.49.24.png" descr="Screenshot 2023-05-10 at 12.49.2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499" t="0" r="8499" b="36805"/>
            <a:stretch>
              <a:fillRect/>
            </a:stretch>
          </p:blipFill>
          <p:spPr>
            <a:xfrm>
              <a:off x="72713" y="224205"/>
              <a:ext cx="4995324" cy="2472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"/>
          <p:cNvGrpSpPr/>
          <p:nvPr/>
        </p:nvGrpSpPr>
        <p:grpSpPr>
          <a:xfrm>
            <a:off x="2336952" y="3218902"/>
            <a:ext cx="4955007" cy="654811"/>
            <a:chOff x="0" y="0"/>
            <a:chExt cx="4955005" cy="654809"/>
          </a:xfrm>
        </p:grpSpPr>
        <p:pic>
          <p:nvPicPr>
            <p:cNvPr id="266" name="Screenshot 2023-05-10 at 13.58.27.png" descr="Screenshot 2023-05-10 at 13.58.2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247" y="0"/>
              <a:ext cx="3659759" cy="65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Cross-POVM"/>
            <p:cNvSpPr txBox="1"/>
            <p:nvPr/>
          </p:nvSpPr>
          <p:spPr>
            <a:xfrm>
              <a:off x="0" y="158901"/>
              <a:ext cx="1371296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Cross-POVM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2347839" y="4010575"/>
            <a:ext cx="4198414" cy="2925486"/>
            <a:chOff x="0" y="2947"/>
            <a:chExt cx="4198413" cy="2925485"/>
          </a:xfrm>
        </p:grpSpPr>
        <p:pic>
          <p:nvPicPr>
            <p:cNvPr id="269" name="Screenshot 2023-05-10 at 13.57.08.png" descr="Screenshot 2023-05-10 at 13.57.08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094" y="269289"/>
              <a:ext cx="4154320" cy="2659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SIC-POVM"/>
            <p:cNvSpPr txBox="1"/>
            <p:nvPr/>
          </p:nvSpPr>
          <p:spPr>
            <a:xfrm>
              <a:off x="0" y="2947"/>
              <a:ext cx="1145337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SIC-POVM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2236874" y="7072924"/>
            <a:ext cx="3859689" cy="2168600"/>
            <a:chOff x="0" y="2947"/>
            <a:chExt cx="3859688" cy="2168598"/>
          </a:xfrm>
        </p:grpSpPr>
        <p:pic>
          <p:nvPicPr>
            <p:cNvPr id="272" name="Screenshot 2023-05-10 at 13.58.18.png" descr="Screenshot 2023-05-10 at 13.58.18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12088" b="0"/>
            <a:stretch>
              <a:fillRect/>
            </a:stretch>
          </p:blipFill>
          <p:spPr>
            <a:xfrm>
              <a:off x="0" y="281989"/>
              <a:ext cx="3859689" cy="1889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Trine-POVM"/>
            <p:cNvSpPr txBox="1"/>
            <p:nvPr/>
          </p:nvSpPr>
          <p:spPr>
            <a:xfrm>
              <a:off x="32920" y="2947"/>
              <a:ext cx="1277011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Trine-POVM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>
              <a:lumOff val="-13575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-13575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>
              <a:lumOff val="-13575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-13575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