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381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76BA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76BA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76BA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n-lt"/>
        <a:ea typeface="+mn-ea"/>
        <a:cs typeface="+mn-cs"/>
        <a:sym typeface="Lucida Grande"/>
      </a:defRPr>
    </a:lvl1pPr>
    <a:lvl2pPr indent="228600" defTabSz="457200" latinLnBrk="0">
      <a:defRPr sz="2200">
        <a:latin typeface="+mn-lt"/>
        <a:ea typeface="+mn-ea"/>
        <a:cs typeface="+mn-cs"/>
        <a:sym typeface="Lucida Grande"/>
      </a:defRPr>
    </a:lvl2pPr>
    <a:lvl3pPr indent="457200" defTabSz="457200" latinLnBrk="0">
      <a:defRPr sz="2200">
        <a:latin typeface="+mn-lt"/>
        <a:ea typeface="+mn-ea"/>
        <a:cs typeface="+mn-cs"/>
        <a:sym typeface="Lucida Grande"/>
      </a:defRPr>
    </a:lvl3pPr>
    <a:lvl4pPr indent="685800" defTabSz="457200" latinLnBrk="0">
      <a:defRPr sz="2200">
        <a:latin typeface="+mn-lt"/>
        <a:ea typeface="+mn-ea"/>
        <a:cs typeface="+mn-cs"/>
        <a:sym typeface="Lucida Grande"/>
      </a:defRPr>
    </a:lvl4pPr>
    <a:lvl5pPr indent="914400" defTabSz="457200" latinLnBrk="0">
      <a:defRPr sz="2200">
        <a:latin typeface="+mn-lt"/>
        <a:ea typeface="+mn-ea"/>
        <a:cs typeface="+mn-cs"/>
        <a:sym typeface="Lucida Grande"/>
      </a:defRPr>
    </a:lvl5pPr>
    <a:lvl6pPr indent="1143000" defTabSz="457200" latinLnBrk="0">
      <a:defRPr sz="2200">
        <a:latin typeface="+mn-lt"/>
        <a:ea typeface="+mn-ea"/>
        <a:cs typeface="+mn-cs"/>
        <a:sym typeface="Lucida Grande"/>
      </a:defRPr>
    </a:lvl6pPr>
    <a:lvl7pPr indent="1371600" defTabSz="457200" latinLnBrk="0">
      <a:defRPr sz="2200">
        <a:latin typeface="+mn-lt"/>
        <a:ea typeface="+mn-ea"/>
        <a:cs typeface="+mn-cs"/>
        <a:sym typeface="Lucida Grande"/>
      </a:defRPr>
    </a:lvl7pPr>
    <a:lvl8pPr indent="1600200" defTabSz="457200" latinLnBrk="0">
      <a:defRPr sz="2200">
        <a:latin typeface="+mn-lt"/>
        <a:ea typeface="+mn-ea"/>
        <a:cs typeface="+mn-cs"/>
        <a:sym typeface="Lucida Grande"/>
      </a:defRPr>
    </a:lvl8pPr>
    <a:lvl9pPr indent="1828800" defTabSz="457200" latinLnBrk="0">
      <a:defRPr sz="2200">
        <a:latin typeface="+mn-lt"/>
        <a:ea typeface="+mn-ea"/>
        <a:cs typeface="+mn-cs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Nivel de texto 1…"/>
          <p:cNvSpPr txBox="1"/>
          <p:nvPr>
            <p:ph type="body" sz="quarter" idx="1"/>
          </p:nvPr>
        </p:nvSpPr>
        <p:spPr>
          <a:xfrm>
            <a:off x="1270000" y="4308599"/>
            <a:ext cx="10464800" cy="60978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Body Level One…"/>
          <p:cNvSpPr txBox="1"/>
          <p:nvPr>
            <p:ph type="body" sz="quarter" idx="13"/>
          </p:nvPr>
        </p:nvSpPr>
        <p:spPr>
          <a:xfrm>
            <a:off x="1270000" y="6362698"/>
            <a:ext cx="10464800" cy="461368"/>
          </a:xfrm>
          <a:prstGeom prst="rect">
            <a:avLst/>
          </a:prstGeom>
        </p:spPr>
        <p:txBody>
          <a:bodyPr anchor="t"/>
          <a:lstStyle/>
          <a:p>
            <a:pPr marL="324485" indent="-324485" defTabSz="426466">
              <a:spcBef>
                <a:spcPts val="3000"/>
              </a:spcBef>
              <a:defRPr sz="2336"/>
            </a:pP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el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2" name="Nivel de texto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7"/>
            <a:ext cx="5334002" cy="82169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el títul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Nivel de texto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9.png"/><Relationship Id="rId4" Type="http://schemas.openxmlformats.org/officeDocument/2006/relationships/image" Target="../media/image37.png"/><Relationship Id="rId5" Type="http://schemas.openxmlformats.org/officeDocument/2006/relationships/image" Target="../media/image4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arxiv.org/search/quant-ph?searchtype=author&amp;query=Quintino%2C+M+T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imulations of qubit communication in prepare-and-measure and Bell scenarios"/>
          <p:cNvSpPr txBox="1"/>
          <p:nvPr>
            <p:ph type="ctrTitle"/>
          </p:nvPr>
        </p:nvSpPr>
        <p:spPr>
          <a:xfrm>
            <a:off x="1269998" y="589703"/>
            <a:ext cx="10464804" cy="3302002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1200"/>
              </a:spcBef>
              <a:defRPr sz="43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Simulations of qubit communication in prepare-and-measure and Bell scenarios </a:t>
            </a:r>
          </a:p>
        </p:txBody>
      </p:sp>
      <p:sp>
        <p:nvSpPr>
          <p:cNvPr id="120" name="Aido Cortés Alcaraz…"/>
          <p:cNvSpPr txBox="1"/>
          <p:nvPr/>
        </p:nvSpPr>
        <p:spPr>
          <a:xfrm>
            <a:off x="5508742" y="5245718"/>
            <a:ext cx="272226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1200"/>
              </a:spcBef>
              <a:defRPr b="1" sz="1600">
                <a:latin typeface="Times"/>
                <a:ea typeface="Times"/>
                <a:cs typeface="Times"/>
                <a:sym typeface="Times"/>
              </a:defRPr>
            </a:pPr>
            <a:r>
              <a:t>Aido Cortés Alcaraz</a:t>
            </a:r>
          </a:p>
          <a:p>
            <a:pPr defTabSz="457200">
              <a:spcBef>
                <a:spcPts val="1200"/>
              </a:spcBef>
              <a:defRPr b="1" sz="1600">
                <a:latin typeface="Times"/>
                <a:ea typeface="Times"/>
                <a:cs typeface="Times"/>
                <a:sym typeface="Times"/>
              </a:defRPr>
            </a:pPr>
            <a:r>
              <a:t>Iñaki Ortiz de Landaluce Sáiz</a:t>
            </a:r>
          </a:p>
        </p:txBody>
      </p:sp>
      <p:sp>
        <p:nvSpPr>
          <p:cNvPr id="121" name="Prof: Gael Sentís Herrera (UAB)"/>
          <p:cNvSpPr txBox="1"/>
          <p:nvPr/>
        </p:nvSpPr>
        <p:spPr>
          <a:xfrm>
            <a:off x="5475406" y="4243437"/>
            <a:ext cx="278894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6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Prof: Gael Sentís Herrera (UAB)</a:t>
            </a:r>
          </a:p>
        </p:txBody>
      </p:sp>
      <p:pic>
        <p:nvPicPr>
          <p:cNvPr id="12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5239" y="6248001"/>
            <a:ext cx="4154325" cy="233822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24" name="Postgraduate Degree in Quantum Engineering"/>
          <p:cNvSpPr txBox="1"/>
          <p:nvPr/>
        </p:nvSpPr>
        <p:spPr>
          <a:xfrm>
            <a:off x="5179343" y="7965661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3. CLASSICAL SIMULATIONS"/>
          <p:cNvSpPr txBox="1"/>
          <p:nvPr/>
        </p:nvSpPr>
        <p:spPr>
          <a:xfrm>
            <a:off x="1893109" y="1064740"/>
            <a:ext cx="36597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3. CLASSICAL SIMULATIONS</a:t>
            </a:r>
          </a:p>
        </p:txBody>
      </p:sp>
      <p:pic>
        <p:nvPicPr>
          <p:cNvPr id="27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77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278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79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280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281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282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283" name="PREPARE-AND-MEASURE CLASSICAL PROTOCOL: SIMULATIONS"/>
          <p:cNvSpPr txBox="1"/>
          <p:nvPr/>
        </p:nvSpPr>
        <p:spPr>
          <a:xfrm>
            <a:off x="2229522" y="2151178"/>
            <a:ext cx="10229475" cy="7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PREPARE-AND-MEASURE CLASSICAL PROTOCOL: </a:t>
            </a:r>
            <a:r>
              <a:rPr>
                <a:solidFill>
                  <a:srgbClr val="007AFF"/>
                </a:solidFill>
              </a:rPr>
              <a:t>SIMULATIONS</a:t>
            </a:r>
          </a:p>
        </p:txBody>
      </p:sp>
      <p:sp>
        <p:nvSpPr>
          <p:cNvPr id="284" name="The relative entropy distance, or Kullback-Leibler divergence, among the theoretical and classical simulation probability distributions:"/>
          <p:cNvSpPr txBox="1"/>
          <p:nvPr/>
        </p:nvSpPr>
        <p:spPr>
          <a:xfrm>
            <a:off x="2229522" y="2574786"/>
            <a:ext cx="9793401" cy="57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spcBef>
                <a:spcPts val="120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</a:t>
            </a:r>
            <a:r>
              <a:rPr b="1"/>
              <a:t>relative entropy distance</a:t>
            </a:r>
            <a:r>
              <a:t>, or Kullback-Leibler divergence, </a:t>
            </a:r>
            <a:r>
              <a:rPr b="1">
                <a:solidFill>
                  <a:srgbClr val="55C540"/>
                </a:solidFill>
              </a:rPr>
              <a:t>among </a:t>
            </a:r>
            <a:r>
              <a:t>the</a:t>
            </a:r>
            <a:r>
              <a:rPr b="1">
                <a:solidFill>
                  <a:srgbClr val="55C540"/>
                </a:solidFill>
              </a:rPr>
              <a:t> theoretical </a:t>
            </a:r>
            <a:r>
              <a:t>and</a:t>
            </a:r>
            <a:r>
              <a:rPr b="1">
                <a:solidFill>
                  <a:srgbClr val="55C540"/>
                </a:solidFill>
              </a:rPr>
              <a:t> classical </a:t>
            </a:r>
            <a:r>
              <a:t>simulation</a:t>
            </a:r>
            <a:r>
              <a:rPr b="1">
                <a:solidFill>
                  <a:srgbClr val="55C540"/>
                </a:solidFill>
              </a:rPr>
              <a:t> probability distributions</a:t>
            </a:r>
            <a:r>
              <a:t>:</a:t>
            </a:r>
          </a:p>
        </p:txBody>
      </p:sp>
      <p:pic>
        <p:nvPicPr>
          <p:cNvPr id="285" name="pm_povm_kl.png" descr="pm_povm_k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3914" y="3265639"/>
            <a:ext cx="4659067" cy="5823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Screenshot 2023-05-10 at 13.00.29.png" descr="Screenshot 2023-05-10 at 13.00.2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82707" y="3475128"/>
            <a:ext cx="3860805" cy="939803"/>
          </a:xfrm>
          <a:prstGeom prst="rect">
            <a:avLst/>
          </a:prstGeom>
          <a:ln w="50800">
            <a:solidFill>
              <a:srgbClr val="FFCC00"/>
            </a:solidFill>
          </a:ln>
        </p:spPr>
      </p:pic>
      <p:pic>
        <p:nvPicPr>
          <p:cNvPr id="287" name="pm_povm_kl_bcq.png" descr="pm_povm_kl_bcq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03973" y="5067300"/>
            <a:ext cx="4488073" cy="3366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3. CLASSICAL SIMULATIONS"/>
          <p:cNvSpPr txBox="1"/>
          <p:nvPr/>
        </p:nvSpPr>
        <p:spPr>
          <a:xfrm>
            <a:off x="1893109" y="1064740"/>
            <a:ext cx="36597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3. CLASSICAL SIMULATIONS</a:t>
            </a:r>
          </a:p>
        </p:txBody>
      </p:sp>
      <p:pic>
        <p:nvPicPr>
          <p:cNvPr id="29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92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293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94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295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296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297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298" name="BELL SCENARIO"/>
          <p:cNvSpPr txBox="1"/>
          <p:nvPr/>
        </p:nvSpPr>
        <p:spPr>
          <a:xfrm>
            <a:off x="2229522" y="2151178"/>
            <a:ext cx="10229475" cy="7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BELL SCENARIO</a:t>
            </a:r>
          </a:p>
        </p:txBody>
      </p:sp>
      <p:sp>
        <p:nvSpPr>
          <p:cNvPr id="299" name="Bipartite quantum system  of two entangled and separated qubits:"/>
          <p:cNvSpPr txBox="1"/>
          <p:nvPr/>
        </p:nvSpPr>
        <p:spPr>
          <a:xfrm>
            <a:off x="3252742" y="2530475"/>
            <a:ext cx="6947367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Bipartite quantum system  of two entangled and separated qubits:</a:t>
            </a:r>
          </a:p>
        </p:txBody>
      </p:sp>
      <p:grpSp>
        <p:nvGrpSpPr>
          <p:cNvPr id="311" name="Group"/>
          <p:cNvGrpSpPr/>
          <p:nvPr/>
        </p:nvGrpSpPr>
        <p:grpSpPr>
          <a:xfrm>
            <a:off x="3381076" y="2752760"/>
            <a:ext cx="6475796" cy="3518979"/>
            <a:chOff x="0" y="0"/>
            <a:chExt cx="6475795" cy="3518978"/>
          </a:xfrm>
        </p:grpSpPr>
        <p:sp>
          <p:nvSpPr>
            <p:cNvPr id="300" name="ALICE             BOB"/>
            <p:cNvSpPr txBox="1"/>
            <p:nvPr/>
          </p:nvSpPr>
          <p:spPr>
            <a:xfrm>
              <a:off x="2206387" y="391040"/>
              <a:ext cx="1849629" cy="3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ALICE             BOB</a:t>
              </a:r>
            </a:p>
          </p:txBody>
        </p:sp>
        <p:sp>
          <p:nvSpPr>
            <p:cNvPr id="301" name="Line"/>
            <p:cNvSpPr/>
            <p:nvPr/>
          </p:nvSpPr>
          <p:spPr>
            <a:xfrm flipV="1">
              <a:off x="3131201" y="98031"/>
              <a:ext cx="3" cy="3236051"/>
            </a:xfrm>
            <a:prstGeom prst="line">
              <a:avLst/>
            </a:prstGeom>
            <a:noFill/>
            <a:ln w="25400" cap="flat">
              <a:solidFill>
                <a:srgbClr val="0076B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2" name="Chooses a random local measurement Ax among two possible observables {A0, A1}"/>
            <p:cNvSpPr txBox="1"/>
            <p:nvPr/>
          </p:nvSpPr>
          <p:spPr>
            <a:xfrm>
              <a:off x="-1" y="1293856"/>
              <a:ext cx="3001305" cy="8443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spcBef>
                  <a:spcPts val="1200"/>
                </a:spcBef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Chooses a </a:t>
              </a:r>
              <a:r>
                <a:rPr b="1"/>
                <a:t>random local measurement</a:t>
              </a:r>
              <a:r>
                <a:t> A</a:t>
              </a:r>
              <a:r>
                <a:rPr baseline="-15375"/>
                <a:t>x</a:t>
              </a:r>
              <a:r>
                <a:rPr baseline="-9375"/>
                <a:t> </a:t>
              </a:r>
              <a:r>
                <a:t>among two possible observables {A</a:t>
              </a:r>
              <a:r>
                <a:rPr baseline="-15375"/>
                <a:t>0</a:t>
              </a:r>
              <a:r>
                <a:t>, A</a:t>
              </a:r>
              <a:r>
                <a:rPr baseline="-15375"/>
                <a:t>1</a:t>
              </a:r>
              <a:r>
                <a:t>}</a:t>
              </a:r>
            </a:p>
          </p:txBody>
        </p:sp>
        <p:sp>
          <p:nvSpPr>
            <p:cNvPr id="303" name="Output ax"/>
            <p:cNvSpPr txBox="1"/>
            <p:nvPr/>
          </p:nvSpPr>
          <p:spPr>
            <a:xfrm>
              <a:off x="773874" y="3175417"/>
              <a:ext cx="1364998" cy="343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spcBef>
                  <a:spcPts val="1200"/>
                </a:spcBef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Output a</a:t>
              </a:r>
              <a:r>
                <a:rPr baseline="-15375"/>
                <a:t>x</a:t>
              </a:r>
            </a:p>
          </p:txBody>
        </p:sp>
        <p:sp>
          <p:nvSpPr>
            <p:cNvPr id="304" name="Line"/>
            <p:cNvSpPr/>
            <p:nvPr/>
          </p:nvSpPr>
          <p:spPr>
            <a:xfrm flipH="1">
              <a:off x="1589813" y="624655"/>
              <a:ext cx="847398" cy="639140"/>
            </a:xfrm>
            <a:prstGeom prst="line">
              <a:avLst/>
            </a:prstGeom>
            <a:noFill/>
            <a:ln w="25400" cap="flat">
              <a:solidFill>
                <a:srgbClr val="0076B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5" name="Arrow"/>
            <p:cNvSpPr/>
            <p:nvPr/>
          </p:nvSpPr>
          <p:spPr>
            <a:xfrm rot="5400000">
              <a:off x="952080" y="2207113"/>
              <a:ext cx="680113" cy="627926"/>
            </a:xfrm>
            <a:prstGeom prst="rightArrow">
              <a:avLst>
                <a:gd name="adj1" fmla="val 30914"/>
                <a:gd name="adj2" fmla="val 68487"/>
              </a:avLst>
            </a:prstGeom>
            <a:solidFill>
              <a:srgbClr val="B3D7FF"/>
            </a:solidFill>
            <a:ln w="25400" cap="flat">
              <a:solidFill>
                <a:srgbClr val="007A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306" name="Chooses a random local measurement By among two possible observables {B0, B1}"/>
            <p:cNvSpPr txBox="1"/>
            <p:nvPr/>
          </p:nvSpPr>
          <p:spPr>
            <a:xfrm>
              <a:off x="3624317" y="1299952"/>
              <a:ext cx="2851479" cy="832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spcBef>
                  <a:spcPts val="1200"/>
                </a:spcBef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Chooses a </a:t>
              </a:r>
              <a:r>
                <a:rPr b="1"/>
                <a:t>random local measurement</a:t>
              </a:r>
              <a:r>
                <a:t> B</a:t>
              </a:r>
              <a:r>
                <a:rPr baseline="-5998"/>
                <a:t>y</a:t>
              </a:r>
              <a:r>
                <a:rPr baseline="-9375"/>
                <a:t> </a:t>
              </a:r>
              <a:r>
                <a:t>among two possible observables {B</a:t>
              </a:r>
              <a:r>
                <a:rPr baseline="-15375"/>
                <a:t>0</a:t>
              </a:r>
              <a:r>
                <a:t>, B</a:t>
              </a:r>
              <a:r>
                <a:rPr baseline="-15375"/>
                <a:t>1</a:t>
              </a:r>
              <a:r>
                <a:t>}</a:t>
              </a:r>
            </a:p>
          </p:txBody>
        </p:sp>
        <p:sp>
          <p:nvSpPr>
            <p:cNvPr id="307" name="Output by"/>
            <p:cNvSpPr txBox="1"/>
            <p:nvPr/>
          </p:nvSpPr>
          <p:spPr>
            <a:xfrm>
              <a:off x="4295110" y="3184942"/>
              <a:ext cx="1364998" cy="3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spcBef>
                  <a:spcPts val="1200"/>
                </a:spcBef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Output b</a:t>
              </a:r>
              <a:r>
                <a:rPr baseline="-5998"/>
                <a:t>y</a:t>
              </a:r>
            </a:p>
          </p:txBody>
        </p:sp>
        <p:sp>
          <p:nvSpPr>
            <p:cNvPr id="308" name="Arrow"/>
            <p:cNvSpPr/>
            <p:nvPr/>
          </p:nvSpPr>
          <p:spPr>
            <a:xfrm rot="5400000">
              <a:off x="4426120" y="2207113"/>
              <a:ext cx="680114" cy="627926"/>
            </a:xfrm>
            <a:prstGeom prst="rightArrow">
              <a:avLst>
                <a:gd name="adj1" fmla="val 30914"/>
                <a:gd name="adj2" fmla="val 68487"/>
              </a:avLst>
            </a:prstGeom>
            <a:solidFill>
              <a:srgbClr val="B3D7FF"/>
            </a:solidFill>
            <a:ln w="25400" cap="flat">
              <a:solidFill>
                <a:srgbClr val="007A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>
              <a:off x="3825932" y="638192"/>
              <a:ext cx="812112" cy="667222"/>
            </a:xfrm>
            <a:prstGeom prst="line">
              <a:avLst/>
            </a:prstGeom>
            <a:noFill/>
            <a:ln w="25400" cap="flat">
              <a:solidFill>
                <a:srgbClr val="0076B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0" name="Oval"/>
            <p:cNvSpPr/>
            <p:nvPr/>
          </p:nvSpPr>
          <p:spPr>
            <a:xfrm>
              <a:off x="1643249" y="0"/>
              <a:ext cx="2975909" cy="794415"/>
            </a:xfrm>
            <a:prstGeom prst="ellipse">
              <a:avLst/>
            </a:prstGeom>
            <a:noFill/>
            <a:ln w="50800" cap="flat">
              <a:solidFill>
                <a:srgbClr val="FFCC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</p:grpSp>
      <p:grpSp>
        <p:nvGrpSpPr>
          <p:cNvPr id="314" name="BELL CORRELATIONS"/>
          <p:cNvGrpSpPr/>
          <p:nvPr/>
        </p:nvGrpSpPr>
        <p:grpSpPr>
          <a:xfrm>
            <a:off x="10004387" y="5721610"/>
            <a:ext cx="3204372" cy="1371207"/>
            <a:chOff x="0" y="0"/>
            <a:chExt cx="3204370" cy="1371206"/>
          </a:xfrm>
        </p:grpSpPr>
        <p:sp>
          <p:nvSpPr>
            <p:cNvPr id="312" name="Figura"/>
            <p:cNvSpPr/>
            <p:nvPr/>
          </p:nvSpPr>
          <p:spPr>
            <a:xfrm>
              <a:off x="0" y="0"/>
              <a:ext cx="2924971" cy="1371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71" y="0"/>
                  </a:moveTo>
                  <a:cubicBezTo>
                    <a:pt x="2112" y="0"/>
                    <a:pt x="1902" y="448"/>
                    <a:pt x="1902" y="1000"/>
                  </a:cubicBezTo>
                  <a:lnTo>
                    <a:pt x="1902" y="9271"/>
                  </a:lnTo>
                  <a:lnTo>
                    <a:pt x="0" y="11272"/>
                  </a:lnTo>
                  <a:lnTo>
                    <a:pt x="1902" y="13273"/>
                  </a:lnTo>
                  <a:lnTo>
                    <a:pt x="1902" y="20600"/>
                  </a:lnTo>
                  <a:cubicBezTo>
                    <a:pt x="1902" y="21152"/>
                    <a:pt x="2112" y="21600"/>
                    <a:pt x="2371" y="21600"/>
                  </a:cubicBezTo>
                  <a:lnTo>
                    <a:pt x="21131" y="21600"/>
                  </a:lnTo>
                  <a:cubicBezTo>
                    <a:pt x="21390" y="21600"/>
                    <a:pt x="21600" y="21152"/>
                    <a:pt x="21600" y="20600"/>
                  </a:cubicBezTo>
                  <a:lnTo>
                    <a:pt x="21600" y="1000"/>
                  </a:lnTo>
                  <a:cubicBezTo>
                    <a:pt x="21600" y="448"/>
                    <a:pt x="21390" y="0"/>
                    <a:pt x="21131" y="0"/>
                  </a:cubicBezTo>
                  <a:lnTo>
                    <a:pt x="2371" y="0"/>
                  </a:lnTo>
                  <a:close/>
                </a:path>
              </a:pathLst>
            </a:custGeom>
            <a:noFill/>
            <a:ln w="50800" cap="flat">
              <a:solidFill>
                <a:srgbClr val="FACB4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700">
                  <a:solidFill>
                    <a:srgbClr val="FACB4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313" name="BELL CORRELATIONS"/>
            <p:cNvSpPr txBox="1"/>
            <p:nvPr/>
          </p:nvSpPr>
          <p:spPr>
            <a:xfrm>
              <a:off x="279399" y="510824"/>
              <a:ext cx="2924973" cy="349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marL="200525" indent="-200525" algn="l">
                <a:buSzPct val="100000"/>
                <a:buChar char="-"/>
                <a:defRPr sz="1700">
                  <a:solidFill>
                    <a:srgbClr val="FACB4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BELL CORRELATIONS</a:t>
              </a:r>
            </a:p>
          </p:txBody>
        </p:sp>
      </p:grpSp>
      <p:grpSp>
        <p:nvGrpSpPr>
          <p:cNvPr id="317" name="Group"/>
          <p:cNvGrpSpPr/>
          <p:nvPr/>
        </p:nvGrpSpPr>
        <p:grpSpPr>
          <a:xfrm>
            <a:off x="3148867" y="6067156"/>
            <a:ext cx="6707066" cy="680115"/>
            <a:chOff x="-1" y="0"/>
            <a:chExt cx="6707065" cy="680114"/>
          </a:xfrm>
        </p:grpSpPr>
        <p:sp>
          <p:nvSpPr>
            <p:cNvPr id="315" name="Rectangle"/>
            <p:cNvSpPr/>
            <p:nvPr/>
          </p:nvSpPr>
          <p:spPr>
            <a:xfrm>
              <a:off x="-2" y="-1"/>
              <a:ext cx="6707066" cy="680115"/>
            </a:xfrm>
            <a:prstGeom prst="rect">
              <a:avLst/>
            </a:prstGeom>
            <a:noFill/>
            <a:ln w="50800" cap="flat">
              <a:solidFill>
                <a:srgbClr val="FFCC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pic>
          <p:nvPicPr>
            <p:cNvPr id="316" name="Screenshot 2023-05-10 at 13.31.12.png" descr="Screenshot 2023-05-10 at 13.31.12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10047" r="0" b="22053"/>
            <a:stretch>
              <a:fillRect/>
            </a:stretch>
          </p:blipFill>
          <p:spPr>
            <a:xfrm>
              <a:off x="725801" y="52252"/>
              <a:ext cx="5549907" cy="586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18" name="Screenshot 2023-05-10 at 13.31.18.png" descr="Screenshot 2023-05-10 at 13.31.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37997" y="7057696"/>
            <a:ext cx="6616704" cy="977903"/>
          </a:xfrm>
          <a:prstGeom prst="rect">
            <a:avLst/>
          </a:prstGeom>
          <a:ln w="50800">
            <a:solidFill>
              <a:srgbClr val="FACB40"/>
            </a:solidFill>
          </a:ln>
        </p:spPr>
      </p:pic>
      <p:pic>
        <p:nvPicPr>
          <p:cNvPr id="319" name="Screenshot 2023-05-10 at 13.31.23.png" descr="Screenshot 2023-05-10 at 13.31.2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84099" y="8374967"/>
            <a:ext cx="5524503" cy="965203"/>
          </a:xfrm>
          <a:prstGeom prst="rect">
            <a:avLst/>
          </a:prstGeom>
          <a:ln w="50800">
            <a:solidFill>
              <a:srgbClr val="55C540"/>
            </a:solidFill>
          </a:ln>
        </p:spPr>
      </p:pic>
      <p:sp>
        <p:nvSpPr>
          <p:cNvPr id="320" name="Success criteria"/>
          <p:cNvSpPr txBox="1"/>
          <p:nvPr/>
        </p:nvSpPr>
        <p:spPr>
          <a:xfrm>
            <a:off x="9249967" y="8664033"/>
            <a:ext cx="1870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55C5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Success criteria</a:t>
            </a:r>
          </a:p>
        </p:txBody>
      </p:sp>
      <p:grpSp>
        <p:nvGrpSpPr>
          <p:cNvPr id="323" name="Group"/>
          <p:cNvGrpSpPr/>
          <p:nvPr/>
        </p:nvGrpSpPr>
        <p:grpSpPr>
          <a:xfrm>
            <a:off x="9202387" y="7626474"/>
            <a:ext cx="2577129" cy="442605"/>
            <a:chOff x="0" y="0"/>
            <a:chExt cx="2577128" cy="442604"/>
          </a:xfrm>
        </p:grpSpPr>
        <p:sp>
          <p:nvSpPr>
            <p:cNvPr id="321" name="Line"/>
            <p:cNvSpPr/>
            <p:nvPr/>
          </p:nvSpPr>
          <p:spPr>
            <a:xfrm flipH="1" flipV="1">
              <a:off x="-1" y="-1"/>
              <a:ext cx="838403" cy="252617"/>
            </a:xfrm>
            <a:prstGeom prst="line">
              <a:avLst/>
            </a:prstGeom>
            <a:noFill/>
            <a:ln w="25400" cap="flat">
              <a:solidFill>
                <a:srgbClr val="0076B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2" name="Shared randomness"/>
            <p:cNvSpPr txBox="1"/>
            <p:nvPr/>
          </p:nvSpPr>
          <p:spPr>
            <a:xfrm>
              <a:off x="836694" y="117382"/>
              <a:ext cx="1740434" cy="32522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76BA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>
                  <a:solidFill>
                    <a:srgbClr val="005E95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Shared randomness</a:t>
              </a:r>
            </a:p>
          </p:txBody>
        </p:sp>
      </p:grpSp>
      <p:grpSp>
        <p:nvGrpSpPr>
          <p:cNvPr id="326" name="Group"/>
          <p:cNvGrpSpPr/>
          <p:nvPr/>
        </p:nvGrpSpPr>
        <p:grpSpPr>
          <a:xfrm>
            <a:off x="9027758" y="7626477"/>
            <a:ext cx="3052546" cy="1041646"/>
            <a:chOff x="0" y="0"/>
            <a:chExt cx="3052544" cy="1041644"/>
          </a:xfrm>
        </p:grpSpPr>
        <p:sp>
          <p:nvSpPr>
            <p:cNvPr id="324" name="Line"/>
            <p:cNvSpPr/>
            <p:nvPr/>
          </p:nvSpPr>
          <p:spPr>
            <a:xfrm flipH="1" flipV="1">
              <a:off x="-1" y="0"/>
              <a:ext cx="1358600" cy="792005"/>
            </a:xfrm>
            <a:prstGeom prst="line">
              <a:avLst/>
            </a:prstGeom>
            <a:noFill/>
            <a:ln w="25400" cap="flat">
              <a:solidFill>
                <a:srgbClr val="0076B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5" name="Classical information"/>
            <p:cNvSpPr txBox="1"/>
            <p:nvPr/>
          </p:nvSpPr>
          <p:spPr>
            <a:xfrm>
              <a:off x="1256637" y="716423"/>
              <a:ext cx="1795908" cy="32522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76BA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>
                  <a:solidFill>
                    <a:srgbClr val="005E95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Classical information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3. CLASSICAL SIMULATIONS"/>
          <p:cNvSpPr txBox="1"/>
          <p:nvPr/>
        </p:nvSpPr>
        <p:spPr>
          <a:xfrm>
            <a:off x="1893109" y="1064740"/>
            <a:ext cx="36597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3. CLASSICAL SIMULATIONS</a:t>
            </a:r>
          </a:p>
        </p:txBody>
      </p:sp>
      <p:pic>
        <p:nvPicPr>
          <p:cNvPr id="329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31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332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33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334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335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336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337" name="BELL CLASSICAL PROTOCOL"/>
          <p:cNvSpPr txBox="1"/>
          <p:nvPr/>
        </p:nvSpPr>
        <p:spPr>
          <a:xfrm>
            <a:off x="2229522" y="2151178"/>
            <a:ext cx="10505300" cy="7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BELL CLASSICAL PROTOCOL</a:t>
            </a:r>
            <a:endParaRPr u="sng"/>
          </a:p>
        </p:txBody>
      </p:sp>
      <p:pic>
        <p:nvPicPr>
          <p:cNvPr id="338" name="Captura de pantalla 2023-05-05 a las 20.05.42.png" descr="Captura de pantalla 2023-05-05 a las 20.05.42.png"/>
          <p:cNvPicPr>
            <a:picLocks noChangeAspect="1"/>
          </p:cNvPicPr>
          <p:nvPr/>
        </p:nvPicPr>
        <p:blipFill>
          <a:blip r:embed="rId3">
            <a:extLst/>
          </a:blip>
          <a:srcRect l="0" t="0" r="34835" b="0"/>
          <a:stretch>
            <a:fillRect/>
          </a:stretch>
        </p:blipFill>
        <p:spPr>
          <a:xfrm>
            <a:off x="8348443" y="5267712"/>
            <a:ext cx="2716987" cy="9966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1" name="Group"/>
          <p:cNvGrpSpPr/>
          <p:nvPr/>
        </p:nvGrpSpPr>
        <p:grpSpPr>
          <a:xfrm>
            <a:off x="2456038" y="2548889"/>
            <a:ext cx="4320817" cy="5227429"/>
            <a:chOff x="-1" y="0"/>
            <a:chExt cx="4320816" cy="5227427"/>
          </a:xfrm>
        </p:grpSpPr>
        <p:sp>
          <p:nvSpPr>
            <p:cNvPr id="339" name="Rectangle"/>
            <p:cNvSpPr/>
            <p:nvPr/>
          </p:nvSpPr>
          <p:spPr>
            <a:xfrm>
              <a:off x="-2" y="0"/>
              <a:ext cx="4320818" cy="5227428"/>
            </a:xfrm>
            <a:prstGeom prst="rect">
              <a:avLst/>
            </a:prstGeom>
            <a:noFill/>
            <a:ln w="63500" cap="flat">
              <a:solidFill>
                <a:srgbClr val="FF3B3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pic>
          <p:nvPicPr>
            <p:cNvPr id="340" name="Screenshot 2023-05-10 at 13.40.01.png" descr="Screenshot 2023-05-10 at 13.40.01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206" t="0" r="2206" b="0"/>
            <a:stretch>
              <a:fillRect/>
            </a:stretch>
          </p:blipFill>
          <p:spPr>
            <a:xfrm>
              <a:off x="103881" y="192777"/>
              <a:ext cx="4113052" cy="48418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4" name="Group"/>
          <p:cNvGrpSpPr/>
          <p:nvPr/>
        </p:nvGrpSpPr>
        <p:grpSpPr>
          <a:xfrm>
            <a:off x="7039945" y="2565400"/>
            <a:ext cx="5627872" cy="2728847"/>
            <a:chOff x="0" y="0"/>
            <a:chExt cx="5627870" cy="2728846"/>
          </a:xfrm>
        </p:grpSpPr>
        <p:pic>
          <p:nvPicPr>
            <p:cNvPr id="342" name="Screenshot 2023-05-10 at 13.41.48.png" descr="Screenshot 2023-05-10 at 13.41.48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17325"/>
            <a:stretch>
              <a:fillRect/>
            </a:stretch>
          </p:blipFill>
          <p:spPr>
            <a:xfrm>
              <a:off x="26898" y="0"/>
              <a:ext cx="5600972" cy="8595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3" name="Screenshot 2023-05-10 at 13.41.58.png" descr="Screenshot 2023-05-10 at 13.41.58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6752" r="0" b="0"/>
            <a:stretch>
              <a:fillRect/>
            </a:stretch>
          </p:blipFill>
          <p:spPr>
            <a:xfrm>
              <a:off x="-1" y="884328"/>
              <a:ext cx="5483981" cy="18445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3. CLASSICAL SIMULATIONS"/>
          <p:cNvSpPr txBox="1"/>
          <p:nvPr/>
        </p:nvSpPr>
        <p:spPr>
          <a:xfrm>
            <a:off x="1893109" y="1064740"/>
            <a:ext cx="36597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3. CLASSICAL SIMULATIONS</a:t>
            </a:r>
          </a:p>
        </p:txBody>
      </p:sp>
      <p:pic>
        <p:nvPicPr>
          <p:cNvPr id="34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49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350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51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352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353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354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355" name="BELL CLASSICAL PROTOCOL: SIMULATIONS"/>
          <p:cNvSpPr txBox="1"/>
          <p:nvPr/>
        </p:nvSpPr>
        <p:spPr>
          <a:xfrm>
            <a:off x="2229522" y="2151178"/>
            <a:ext cx="10229475" cy="7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BELL CLASSICAL PROTOCOL: </a:t>
            </a:r>
            <a:r>
              <a:rPr>
                <a:solidFill>
                  <a:srgbClr val="007AFF"/>
                </a:solidFill>
              </a:rPr>
              <a:t>SIMULATIONS</a:t>
            </a:r>
          </a:p>
        </p:txBody>
      </p:sp>
      <p:sp>
        <p:nvSpPr>
          <p:cNvPr id="356" name="Simulations run using Bell singlet state and local projective measurements, reproducing joint probabilities with extraordinary accuracy."/>
          <p:cNvSpPr txBox="1"/>
          <p:nvPr/>
        </p:nvSpPr>
        <p:spPr>
          <a:xfrm>
            <a:off x="2229522" y="2574786"/>
            <a:ext cx="10229475" cy="57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spcBef>
                <a:spcPts val="120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Simulations run using </a:t>
            </a:r>
            <a:r>
              <a:rPr b="1"/>
              <a:t>Bell singlet state</a:t>
            </a:r>
            <a:r>
              <a:t> and </a:t>
            </a:r>
            <a:r>
              <a:rPr b="1"/>
              <a:t>local projective measurements</a:t>
            </a:r>
            <a:r>
              <a:t>,</a:t>
            </a:r>
            <a:r>
              <a:rPr b="1"/>
              <a:t> reproducing</a:t>
            </a:r>
            <a:r>
              <a:t> </a:t>
            </a:r>
            <a:r>
              <a:rPr b="1"/>
              <a:t>joint</a:t>
            </a:r>
            <a:r>
              <a:t> </a:t>
            </a:r>
            <a:r>
              <a:rPr b="1"/>
              <a:t>probabilities</a:t>
            </a:r>
            <a:r>
              <a:t> with </a:t>
            </a:r>
            <a:r>
              <a:rPr b="1">
                <a:solidFill>
                  <a:srgbClr val="28CD41"/>
                </a:solidFill>
              </a:rPr>
              <a:t>extraordinary accuracy</a:t>
            </a:r>
            <a:r>
              <a:t>. </a:t>
            </a:r>
          </a:p>
        </p:txBody>
      </p:sp>
      <p:pic>
        <p:nvPicPr>
          <p:cNvPr id="357" name="Screenshot 2023-05-10 at 14.12.29.png" descr="Screenshot 2023-05-10 at 14.12.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6950" y="3194050"/>
            <a:ext cx="9944100" cy="598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3. CLASSICAL SIMULATIONS"/>
          <p:cNvSpPr txBox="1"/>
          <p:nvPr/>
        </p:nvSpPr>
        <p:spPr>
          <a:xfrm>
            <a:off x="1893109" y="1064740"/>
            <a:ext cx="36597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3. CLASSICAL SIMULATIONS</a:t>
            </a:r>
          </a:p>
        </p:txBody>
      </p:sp>
      <p:pic>
        <p:nvPicPr>
          <p:cNvPr id="36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62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363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64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365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366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367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pic>
        <p:nvPicPr>
          <p:cNvPr id="368" name="bell_heatmap_classical.png" descr="bell_heatmap_classical.png"/>
          <p:cNvPicPr>
            <a:picLocks noChangeAspect="1"/>
          </p:cNvPicPr>
          <p:nvPr/>
        </p:nvPicPr>
        <p:blipFill>
          <a:blip r:embed="rId3">
            <a:extLst/>
          </a:blip>
          <a:srcRect l="4103" t="0" r="0" b="0"/>
          <a:stretch>
            <a:fillRect/>
          </a:stretch>
        </p:blipFill>
        <p:spPr>
          <a:xfrm>
            <a:off x="1767780" y="2288227"/>
            <a:ext cx="7049963" cy="73516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1" name="Group"/>
          <p:cNvGrpSpPr/>
          <p:nvPr/>
        </p:nvGrpSpPr>
        <p:grpSpPr>
          <a:xfrm>
            <a:off x="8894187" y="2451822"/>
            <a:ext cx="4004512" cy="7024529"/>
            <a:chOff x="0" y="0"/>
            <a:chExt cx="4004510" cy="7024528"/>
          </a:xfrm>
        </p:grpSpPr>
        <p:pic>
          <p:nvPicPr>
            <p:cNvPr id="369" name="bell_heatmap_classical_theoretical.png" descr="bell_heatmap_classical_theoretical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52217" b="0"/>
            <a:stretch>
              <a:fillRect/>
            </a:stretch>
          </p:blipFill>
          <p:spPr>
            <a:xfrm>
              <a:off x="32493" y="0"/>
              <a:ext cx="3615277" cy="35701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0" name="bell_heatmap_classical_theoretical.png" descr="bell_heatmap_classical_theoretical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47073" t="0" r="0" b="0"/>
            <a:stretch>
              <a:fillRect/>
            </a:stretch>
          </p:blipFill>
          <p:spPr>
            <a:xfrm>
              <a:off x="-1" y="3454400"/>
              <a:ext cx="4004512" cy="35701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2" name="Rectangle"/>
          <p:cNvSpPr/>
          <p:nvPr/>
        </p:nvSpPr>
        <p:spPr>
          <a:xfrm>
            <a:off x="8906887" y="2334671"/>
            <a:ext cx="3979110" cy="7258830"/>
          </a:xfrm>
          <a:prstGeom prst="rect">
            <a:avLst/>
          </a:prstGeom>
          <a:ln w="25400">
            <a:solidFill>
              <a:srgbClr val="0076BA"/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73" name="Rectangle"/>
          <p:cNvSpPr/>
          <p:nvPr/>
        </p:nvSpPr>
        <p:spPr>
          <a:xfrm>
            <a:off x="1783499" y="2334671"/>
            <a:ext cx="7018651" cy="7258830"/>
          </a:xfrm>
          <a:prstGeom prst="rect">
            <a:avLst/>
          </a:prstGeom>
          <a:ln w="25400">
            <a:solidFill>
              <a:srgbClr val="0076BA"/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74" name="BELL CLASSICAL PROTOCOL: SIMULATIONS"/>
          <p:cNvSpPr txBox="1"/>
          <p:nvPr/>
        </p:nvSpPr>
        <p:spPr>
          <a:xfrm>
            <a:off x="2229522" y="2151178"/>
            <a:ext cx="10229475" cy="7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BELL CLASSICAL PROTOCOL: </a:t>
            </a:r>
            <a:r>
              <a:rPr>
                <a:solidFill>
                  <a:srgbClr val="007AFF"/>
                </a:solidFill>
              </a:rPr>
              <a:t>SIMULATIONS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4. QUANTUM SIMULATION WITH QUANTUM COMPUTERS"/>
          <p:cNvSpPr txBox="1"/>
          <p:nvPr/>
        </p:nvSpPr>
        <p:spPr>
          <a:xfrm>
            <a:off x="1893109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pic>
        <p:nvPicPr>
          <p:cNvPr id="37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79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380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81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382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383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384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385" name="https://quantum-computing.ibm.com"/>
          <p:cNvSpPr txBox="1"/>
          <p:nvPr/>
        </p:nvSpPr>
        <p:spPr>
          <a:xfrm>
            <a:off x="6524014" y="2201079"/>
            <a:ext cx="4737253" cy="436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007A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https://quantum-computing.ibm.com</a:t>
            </a:r>
          </a:p>
        </p:txBody>
      </p:sp>
      <p:sp>
        <p:nvSpPr>
          <p:cNvPr id="386" name="We worked with QISKIT (IBM):"/>
          <p:cNvSpPr txBox="1"/>
          <p:nvPr/>
        </p:nvSpPr>
        <p:spPr>
          <a:xfrm>
            <a:off x="2464048" y="2201079"/>
            <a:ext cx="3875304" cy="436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We worked with QISKIT (IBM):</a:t>
            </a:r>
          </a:p>
        </p:txBody>
      </p:sp>
      <p:pic>
        <p:nvPicPr>
          <p:cNvPr id="387" name="Captura de pantalla 2023-04-25 a las 20.16.28.png" descr="Captura de pantalla 2023-04-25 a las 20.16.2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0561" y="3686550"/>
            <a:ext cx="5898809" cy="39092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0" name="2 PROGRAMING PATHS:…"/>
          <p:cNvGrpSpPr/>
          <p:nvPr/>
        </p:nvGrpSpPr>
        <p:grpSpPr>
          <a:xfrm>
            <a:off x="9261218" y="4909829"/>
            <a:ext cx="2872029" cy="2530479"/>
            <a:chOff x="-1" y="0"/>
            <a:chExt cx="2872028" cy="2530478"/>
          </a:xfrm>
        </p:grpSpPr>
        <p:sp>
          <p:nvSpPr>
            <p:cNvPr id="388" name="Figura"/>
            <p:cNvSpPr/>
            <p:nvPr/>
          </p:nvSpPr>
          <p:spPr>
            <a:xfrm>
              <a:off x="-2" y="-1"/>
              <a:ext cx="2823373" cy="2530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03" y="0"/>
                  </a:moveTo>
                  <a:cubicBezTo>
                    <a:pt x="2935" y="0"/>
                    <a:pt x="2717" y="243"/>
                    <a:pt x="2717" y="542"/>
                  </a:cubicBezTo>
                  <a:lnTo>
                    <a:pt x="2717" y="16522"/>
                  </a:lnTo>
                  <a:lnTo>
                    <a:pt x="0" y="17603"/>
                  </a:lnTo>
                  <a:lnTo>
                    <a:pt x="2717" y="18687"/>
                  </a:lnTo>
                  <a:lnTo>
                    <a:pt x="2717" y="21058"/>
                  </a:lnTo>
                  <a:cubicBezTo>
                    <a:pt x="2717" y="21357"/>
                    <a:pt x="2935" y="21600"/>
                    <a:pt x="3203" y="21600"/>
                  </a:cubicBezTo>
                  <a:lnTo>
                    <a:pt x="21114" y="21600"/>
                  </a:lnTo>
                  <a:cubicBezTo>
                    <a:pt x="21383" y="21600"/>
                    <a:pt x="21600" y="21357"/>
                    <a:pt x="21600" y="21058"/>
                  </a:cubicBezTo>
                  <a:lnTo>
                    <a:pt x="21600" y="542"/>
                  </a:lnTo>
                  <a:cubicBezTo>
                    <a:pt x="21600" y="243"/>
                    <a:pt x="21383" y="0"/>
                    <a:pt x="21114" y="0"/>
                  </a:cubicBezTo>
                  <a:lnTo>
                    <a:pt x="3203" y="0"/>
                  </a:lnTo>
                  <a:close/>
                </a:path>
              </a:pathLst>
            </a:custGeom>
            <a:noFill/>
            <a:ln w="25400" cap="flat">
              <a:solidFill>
                <a:srgbClr val="0076BA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007A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389" name="2 PROGRAMING PATHS:…"/>
            <p:cNvSpPr txBox="1"/>
            <p:nvPr/>
          </p:nvSpPr>
          <p:spPr>
            <a:xfrm>
              <a:off x="368298" y="482105"/>
              <a:ext cx="2503730" cy="1566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3B3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2 PROGRAMING PATHS: </a:t>
              </a:r>
            </a:p>
            <a:p>
              <a:pPr>
                <a:defRPr>
                  <a:solidFill>
                    <a:srgbClr val="007A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CIRCUIT OR CODE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4. QUANTUM SIMULATION WITH QUANTUM COMPUTERS"/>
          <p:cNvSpPr txBox="1"/>
          <p:nvPr/>
        </p:nvSpPr>
        <p:spPr>
          <a:xfrm>
            <a:off x="1893109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pic>
        <p:nvPicPr>
          <p:cNvPr id="393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95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396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97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398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399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400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401" name="Circuit example in IBM Quantum Composer (not project code):"/>
          <p:cNvSpPr txBox="1"/>
          <p:nvPr/>
        </p:nvSpPr>
        <p:spPr>
          <a:xfrm>
            <a:off x="2256475" y="1983427"/>
            <a:ext cx="790872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Circuit example in IBM Quantum Composer (not project code):</a:t>
            </a:r>
          </a:p>
        </p:txBody>
      </p:sp>
      <p:pic>
        <p:nvPicPr>
          <p:cNvPr id="402" name="Captura de pantalla 2023-04-25 a las 20.16.28.png" descr="Captura de pantalla 2023-04-25 a las 20.16.28.png"/>
          <p:cNvPicPr>
            <a:picLocks noChangeAspect="1"/>
          </p:cNvPicPr>
          <p:nvPr/>
        </p:nvPicPr>
        <p:blipFill>
          <a:blip r:embed="rId3">
            <a:extLst/>
          </a:blip>
          <a:srcRect l="0" t="36233" r="51832" b="5116"/>
          <a:stretch>
            <a:fillRect/>
          </a:stretch>
        </p:blipFill>
        <p:spPr>
          <a:xfrm>
            <a:off x="10400420" y="917142"/>
            <a:ext cx="2139800" cy="1726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Captura de pantalla 2023-04-27 a las 18.31.45.png" descr="Captura de pantalla 2023-04-27 a las 18.31.4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09694" y="2688993"/>
            <a:ext cx="6451779" cy="52158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6" name="EASY TO USE.…"/>
          <p:cNvGrpSpPr/>
          <p:nvPr/>
        </p:nvGrpSpPr>
        <p:grpSpPr>
          <a:xfrm>
            <a:off x="9359316" y="3169221"/>
            <a:ext cx="3706421" cy="1870873"/>
            <a:chOff x="0" y="0"/>
            <a:chExt cx="3706419" cy="1870872"/>
          </a:xfrm>
        </p:grpSpPr>
        <p:sp>
          <p:nvSpPr>
            <p:cNvPr id="404" name="Figura"/>
            <p:cNvSpPr/>
            <p:nvPr/>
          </p:nvSpPr>
          <p:spPr>
            <a:xfrm>
              <a:off x="-1" y="-1"/>
              <a:ext cx="3452420" cy="1870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6" y="0"/>
                  </a:moveTo>
                  <a:cubicBezTo>
                    <a:pt x="1767" y="0"/>
                    <a:pt x="1589" y="328"/>
                    <a:pt x="1589" y="733"/>
                  </a:cubicBezTo>
                  <a:lnTo>
                    <a:pt x="1589" y="5865"/>
                  </a:lnTo>
                  <a:lnTo>
                    <a:pt x="0" y="7331"/>
                  </a:lnTo>
                  <a:lnTo>
                    <a:pt x="1589" y="8798"/>
                  </a:lnTo>
                  <a:lnTo>
                    <a:pt x="1589" y="20867"/>
                  </a:lnTo>
                  <a:cubicBezTo>
                    <a:pt x="1589" y="21272"/>
                    <a:pt x="1767" y="21600"/>
                    <a:pt x="1986" y="21600"/>
                  </a:cubicBezTo>
                  <a:lnTo>
                    <a:pt x="21203" y="21600"/>
                  </a:lnTo>
                  <a:cubicBezTo>
                    <a:pt x="21422" y="21600"/>
                    <a:pt x="21600" y="21272"/>
                    <a:pt x="21600" y="20867"/>
                  </a:cubicBezTo>
                  <a:lnTo>
                    <a:pt x="21600" y="733"/>
                  </a:lnTo>
                  <a:cubicBezTo>
                    <a:pt x="21600" y="328"/>
                    <a:pt x="21422" y="0"/>
                    <a:pt x="21203" y="0"/>
                  </a:cubicBezTo>
                  <a:lnTo>
                    <a:pt x="1986" y="0"/>
                  </a:lnTo>
                  <a:close/>
                </a:path>
              </a:pathLst>
            </a:custGeom>
            <a:noFill/>
            <a:ln w="25400" cap="flat">
              <a:solidFill>
                <a:srgbClr val="28CD4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7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405" name="EASY TO USE.…"/>
            <p:cNvSpPr txBox="1"/>
            <p:nvPr/>
          </p:nvSpPr>
          <p:spPr>
            <a:xfrm>
              <a:off x="253999" y="125657"/>
              <a:ext cx="3452420" cy="1619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200525" indent="-200525" algn="l">
                <a:buSzPct val="100000"/>
                <a:buChar char="-"/>
                <a:defRPr sz="17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EASY TO USE.</a:t>
              </a:r>
            </a:p>
            <a:p>
              <a:pPr marL="200525" indent="-200525" algn="l">
                <a:buSzPct val="100000"/>
                <a:buChar char="-"/>
                <a:defRPr sz="17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SIMPLE.</a:t>
              </a:r>
            </a:p>
            <a:p>
              <a:pPr algn="l">
                <a:defRPr sz="17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- VISUAL.</a:t>
              </a:r>
            </a:p>
            <a:p>
              <a:pPr marL="200525" indent="-200525" algn="l">
                <a:buSzPct val="100000"/>
                <a:buChar char="-"/>
                <a:defRPr sz="17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EASY SIMULATION IN LOCAL COMPUTER.</a:t>
              </a:r>
            </a:p>
            <a:p>
              <a:pPr marL="200525" indent="-200525" algn="l">
                <a:buSzPct val="100000"/>
                <a:buChar char="-"/>
                <a:defRPr sz="17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EASY EXECUTION IN QC.</a:t>
              </a:r>
            </a:p>
          </p:txBody>
        </p:sp>
      </p:grpSp>
      <p:grpSp>
        <p:nvGrpSpPr>
          <p:cNvPr id="409" name="LIMITED USES: IN OUR CASE CIRCUIT IS NOT PREPARED TO CREATE A UNITARY MATRIX OR POVM MEASUREMENTS.…"/>
          <p:cNvGrpSpPr/>
          <p:nvPr/>
        </p:nvGrpSpPr>
        <p:grpSpPr>
          <a:xfrm>
            <a:off x="9359316" y="5684857"/>
            <a:ext cx="3452420" cy="2530479"/>
            <a:chOff x="0" y="0"/>
            <a:chExt cx="3452419" cy="2530478"/>
          </a:xfrm>
        </p:grpSpPr>
        <p:sp>
          <p:nvSpPr>
            <p:cNvPr id="407" name="Figura"/>
            <p:cNvSpPr/>
            <p:nvPr/>
          </p:nvSpPr>
          <p:spPr>
            <a:xfrm>
              <a:off x="-1" y="-1"/>
              <a:ext cx="3452420" cy="2530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6" y="0"/>
                  </a:moveTo>
                  <a:cubicBezTo>
                    <a:pt x="1767" y="0"/>
                    <a:pt x="1589" y="243"/>
                    <a:pt x="1589" y="542"/>
                  </a:cubicBezTo>
                  <a:lnTo>
                    <a:pt x="1589" y="4336"/>
                  </a:lnTo>
                  <a:lnTo>
                    <a:pt x="0" y="5420"/>
                  </a:lnTo>
                  <a:lnTo>
                    <a:pt x="1589" y="6504"/>
                  </a:lnTo>
                  <a:lnTo>
                    <a:pt x="1589" y="21058"/>
                  </a:lnTo>
                  <a:cubicBezTo>
                    <a:pt x="1589" y="21357"/>
                    <a:pt x="1767" y="21600"/>
                    <a:pt x="1986" y="21600"/>
                  </a:cubicBezTo>
                  <a:lnTo>
                    <a:pt x="21203" y="21600"/>
                  </a:lnTo>
                  <a:cubicBezTo>
                    <a:pt x="21422" y="21600"/>
                    <a:pt x="21600" y="21357"/>
                    <a:pt x="21600" y="21058"/>
                  </a:cubicBezTo>
                  <a:lnTo>
                    <a:pt x="21600" y="542"/>
                  </a:lnTo>
                  <a:cubicBezTo>
                    <a:pt x="21600" y="243"/>
                    <a:pt x="21422" y="0"/>
                    <a:pt x="21203" y="0"/>
                  </a:cubicBezTo>
                  <a:lnTo>
                    <a:pt x="1986" y="0"/>
                  </a:lnTo>
                  <a:close/>
                </a:path>
              </a:pathLst>
            </a:custGeom>
            <a:noFill/>
            <a:ln w="25400" cap="flat">
              <a:solidFill>
                <a:srgbClr val="FF3B3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600">
                  <a:solidFill>
                    <a:srgbClr val="FF3B3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408" name="LIMITED USES: IN OUR CASE CIRCUIT IS NOT PREPARED TO CREATE A UNITARY MATRIX OR POVM MEASUREMENTS.…"/>
            <p:cNvSpPr txBox="1"/>
            <p:nvPr/>
          </p:nvSpPr>
          <p:spPr>
            <a:xfrm>
              <a:off x="208050" y="188581"/>
              <a:ext cx="3204416" cy="2153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200525" indent="-200525" algn="l">
                <a:buSzPct val="100000"/>
                <a:buChar char="-"/>
                <a:defRPr sz="1600">
                  <a:solidFill>
                    <a:srgbClr val="FF3B3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LIMITED USES: IN OUR CASE CIRCUIT IS NOT PREPARED TO CREATE A UNITARY MATRIX OR POVM MEASUREMENTS.</a:t>
              </a:r>
            </a:p>
            <a:p>
              <a:pPr algn="l">
                <a:defRPr sz="1600">
                  <a:solidFill>
                    <a:srgbClr val="FF3B3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  <a:p>
              <a:pPr marL="200525" indent="-200525" algn="l">
                <a:buSzPct val="100000"/>
                <a:buChar char="-"/>
                <a:defRPr sz="1600">
                  <a:solidFill>
                    <a:srgbClr val="FF3B3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ALL COMPLEX QUANTUM PROGRAMS DEVELOPED BY CODE.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4. QUANTUM SIMULATION WITH QUANTUM COMPUTERS"/>
          <p:cNvSpPr txBox="1"/>
          <p:nvPr/>
        </p:nvSpPr>
        <p:spPr>
          <a:xfrm>
            <a:off x="1893109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pic>
        <p:nvPicPr>
          <p:cNvPr id="41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414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415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416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417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418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419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420" name="Project program in IBM Quantum Lab:"/>
          <p:cNvSpPr txBox="1"/>
          <p:nvPr/>
        </p:nvSpPr>
        <p:spPr>
          <a:xfrm>
            <a:off x="2279205" y="1983427"/>
            <a:ext cx="4866057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Project program in IBM Quantum Lab:</a:t>
            </a:r>
          </a:p>
        </p:txBody>
      </p:sp>
      <p:grpSp>
        <p:nvGrpSpPr>
          <p:cNvPr id="423" name="PYTHON: high level programming language.…"/>
          <p:cNvGrpSpPr/>
          <p:nvPr/>
        </p:nvGrpSpPr>
        <p:grpSpPr>
          <a:xfrm>
            <a:off x="9335901" y="3450651"/>
            <a:ext cx="3392572" cy="3529414"/>
            <a:chOff x="-1" y="0"/>
            <a:chExt cx="3392571" cy="3529412"/>
          </a:xfrm>
        </p:grpSpPr>
        <p:sp>
          <p:nvSpPr>
            <p:cNvPr id="421" name="Figura"/>
            <p:cNvSpPr/>
            <p:nvPr/>
          </p:nvSpPr>
          <p:spPr>
            <a:xfrm>
              <a:off x="-2" y="-1"/>
              <a:ext cx="3358759" cy="3529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0" y="0"/>
                  </a:moveTo>
                  <a:cubicBezTo>
                    <a:pt x="1841" y="0"/>
                    <a:pt x="1656" y="176"/>
                    <a:pt x="1656" y="393"/>
                  </a:cubicBezTo>
                  <a:lnTo>
                    <a:pt x="1656" y="3153"/>
                  </a:lnTo>
                  <a:lnTo>
                    <a:pt x="0" y="3940"/>
                  </a:lnTo>
                  <a:lnTo>
                    <a:pt x="1656" y="4729"/>
                  </a:lnTo>
                  <a:lnTo>
                    <a:pt x="1656" y="21207"/>
                  </a:lnTo>
                  <a:cubicBezTo>
                    <a:pt x="1656" y="21424"/>
                    <a:pt x="1841" y="21600"/>
                    <a:pt x="2070" y="21600"/>
                  </a:cubicBezTo>
                  <a:lnTo>
                    <a:pt x="21184" y="21600"/>
                  </a:lnTo>
                  <a:cubicBezTo>
                    <a:pt x="21413" y="21600"/>
                    <a:pt x="21600" y="21424"/>
                    <a:pt x="21600" y="21207"/>
                  </a:cubicBezTo>
                  <a:lnTo>
                    <a:pt x="21600" y="393"/>
                  </a:lnTo>
                  <a:cubicBezTo>
                    <a:pt x="21600" y="176"/>
                    <a:pt x="21413" y="0"/>
                    <a:pt x="21184" y="0"/>
                  </a:cubicBezTo>
                  <a:lnTo>
                    <a:pt x="2070" y="0"/>
                  </a:lnTo>
                  <a:close/>
                </a:path>
              </a:pathLst>
            </a:custGeom>
            <a:noFill/>
            <a:ln w="25400" cap="flat">
              <a:solidFill>
                <a:srgbClr val="28CD4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7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422" name="PYTHON: high level programming language.…"/>
            <p:cNvSpPr txBox="1"/>
            <p:nvPr/>
          </p:nvSpPr>
          <p:spPr>
            <a:xfrm>
              <a:off x="317500" y="300878"/>
              <a:ext cx="3075071" cy="2927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200525" indent="-200525" algn="l">
                <a:buSzPct val="100000"/>
                <a:buChar char="-"/>
                <a:defRPr sz="1700">
                  <a:solidFill>
                    <a:srgbClr val="007A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PYTHON: </a:t>
              </a:r>
              <a:r>
                <a:rPr>
                  <a:solidFill>
                    <a:srgbClr val="28CD41"/>
                  </a:solidFill>
                </a:rPr>
                <a:t>high level programming language.</a:t>
              </a:r>
              <a:endParaRPr>
                <a:solidFill>
                  <a:srgbClr val="28CD41"/>
                </a:solidFill>
              </a:endParaRPr>
            </a:p>
            <a:p>
              <a:pPr marL="200525" indent="-200525" algn="l">
                <a:buSzPct val="100000"/>
                <a:buChar char="-"/>
                <a:defRPr sz="17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  <a:p>
              <a:pPr marL="200525" indent="-200525" algn="l">
                <a:buSzPct val="100000"/>
                <a:buChar char="-"/>
                <a:defRPr sz="17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With the relevant packages the program can be </a:t>
              </a:r>
              <a:r>
                <a:rPr b="1" u="sng">
                  <a:solidFill>
                    <a:srgbClr val="007AFF"/>
                  </a:solidFill>
                </a:rPr>
                <a:t>simulated locally</a:t>
              </a:r>
              <a:r>
                <a:rPr>
                  <a:solidFill>
                    <a:srgbClr val="007AFF"/>
                  </a:solidFill>
                </a:rPr>
                <a:t>,</a:t>
              </a:r>
              <a:r>
                <a:t> or even </a:t>
              </a:r>
              <a:r>
                <a:rPr b="1" u="sng">
                  <a:solidFill>
                    <a:srgbClr val="007AFF"/>
                  </a:solidFill>
                </a:rPr>
                <a:t>launched</a:t>
              </a:r>
              <a:r>
                <a:rPr u="sng">
                  <a:solidFill>
                    <a:srgbClr val="007AFF"/>
                  </a:solidFill>
                </a:rPr>
                <a:t> </a:t>
              </a:r>
              <a:r>
                <a:t>on IBM </a:t>
              </a:r>
              <a:r>
                <a:rPr b="1">
                  <a:solidFill>
                    <a:srgbClr val="007AFF"/>
                  </a:solidFill>
                </a:rPr>
                <a:t>quantum computers.</a:t>
              </a:r>
              <a:br>
                <a:rPr b="1">
                  <a:solidFill>
                    <a:srgbClr val="007AFF"/>
                  </a:solidFill>
                </a:rPr>
              </a:br>
            </a:p>
            <a:p>
              <a:pPr marL="200525" indent="-200525" algn="l">
                <a:buSzPct val="100000"/>
                <a:buChar char="-"/>
                <a:defRPr sz="17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Programming option used in the project.</a:t>
              </a:r>
            </a:p>
          </p:txBody>
        </p:sp>
      </p:grpSp>
      <p:pic>
        <p:nvPicPr>
          <p:cNvPr id="424" name="Captura de pantalla 2023-04-25 a las 20.16.28.png" descr="Captura de pantalla 2023-04-25 a las 20.16.28.png"/>
          <p:cNvPicPr>
            <a:picLocks noChangeAspect="1"/>
          </p:cNvPicPr>
          <p:nvPr/>
        </p:nvPicPr>
        <p:blipFill>
          <a:blip r:embed="rId3">
            <a:extLst/>
          </a:blip>
          <a:srcRect l="48999" t="35894" r="0" b="5274"/>
          <a:stretch>
            <a:fillRect/>
          </a:stretch>
        </p:blipFill>
        <p:spPr>
          <a:xfrm>
            <a:off x="7415128" y="1418931"/>
            <a:ext cx="2047936" cy="156561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Captura de pantalla 2023-04-29 a las 18.36.25.png" descr="Captura de pantalla 2023-04-29 a las 18.36.2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77595" y="7114382"/>
            <a:ext cx="1800165" cy="1984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Captura de pantalla 2023-04-29 a las 18.37.17.png" descr="Captura de pantalla 2023-04-29 a las 18.37.1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4570" y="3229480"/>
            <a:ext cx="7000780" cy="5580854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To simulate the quantum program locally we use…"/>
          <p:cNvSpPr txBox="1"/>
          <p:nvPr/>
        </p:nvSpPr>
        <p:spPr>
          <a:xfrm>
            <a:off x="2739331" y="8950672"/>
            <a:ext cx="5595621" cy="766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007A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 simulate the quantum program locally we use</a:t>
            </a:r>
          </a:p>
          <a:p>
            <a:pPr>
              <a:defRPr>
                <a:solidFill>
                  <a:srgbClr val="007A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AER SIMULATION.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4. QUANTUM SIMULATION WITH QUANTUM COMPUTERS"/>
          <p:cNvSpPr txBox="1"/>
          <p:nvPr/>
        </p:nvSpPr>
        <p:spPr>
          <a:xfrm>
            <a:off x="1893109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pic>
        <p:nvPicPr>
          <p:cNvPr id="43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432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433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434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435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436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437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438" name="Project program in IBM Quantum Lab ( QUANTUM SIMULATION):"/>
          <p:cNvSpPr txBox="1"/>
          <p:nvPr/>
        </p:nvSpPr>
        <p:spPr>
          <a:xfrm>
            <a:off x="2264429" y="1995901"/>
            <a:ext cx="7674865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Project program in IBM Quantum Lab ( </a:t>
            </a:r>
            <a:r>
              <a:rPr b="1">
                <a:solidFill>
                  <a:srgbClr val="007AFF"/>
                </a:solidFill>
              </a:rPr>
              <a:t>QUANTUM SIMULATION</a:t>
            </a:r>
            <a:r>
              <a:t>):</a:t>
            </a:r>
          </a:p>
        </p:txBody>
      </p:sp>
      <p:grpSp>
        <p:nvGrpSpPr>
          <p:cNvPr id="441" name="In order to compare the quantum simulation program with the classical program. We must fix a state and unitary matrix with characterized POVM (Naimark extension)."/>
          <p:cNvGrpSpPr/>
          <p:nvPr/>
        </p:nvGrpSpPr>
        <p:grpSpPr>
          <a:xfrm>
            <a:off x="9011517" y="3207282"/>
            <a:ext cx="3358759" cy="2312593"/>
            <a:chOff x="-1" y="0"/>
            <a:chExt cx="3358757" cy="2312592"/>
          </a:xfrm>
        </p:grpSpPr>
        <p:sp>
          <p:nvSpPr>
            <p:cNvPr id="439" name="Figura"/>
            <p:cNvSpPr/>
            <p:nvPr/>
          </p:nvSpPr>
          <p:spPr>
            <a:xfrm>
              <a:off x="-2" y="0"/>
              <a:ext cx="3358759" cy="2312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0" y="0"/>
                  </a:moveTo>
                  <a:cubicBezTo>
                    <a:pt x="1841" y="0"/>
                    <a:pt x="1656" y="268"/>
                    <a:pt x="1656" y="601"/>
                  </a:cubicBezTo>
                  <a:lnTo>
                    <a:pt x="1656" y="4812"/>
                  </a:lnTo>
                  <a:lnTo>
                    <a:pt x="0" y="6013"/>
                  </a:lnTo>
                  <a:lnTo>
                    <a:pt x="1656" y="7217"/>
                  </a:lnTo>
                  <a:lnTo>
                    <a:pt x="1656" y="20999"/>
                  </a:lnTo>
                  <a:cubicBezTo>
                    <a:pt x="1656" y="21332"/>
                    <a:pt x="1841" y="21600"/>
                    <a:pt x="2070" y="21600"/>
                  </a:cubicBezTo>
                  <a:lnTo>
                    <a:pt x="21184" y="21600"/>
                  </a:lnTo>
                  <a:cubicBezTo>
                    <a:pt x="21413" y="21600"/>
                    <a:pt x="21600" y="21332"/>
                    <a:pt x="21600" y="20999"/>
                  </a:cubicBezTo>
                  <a:lnTo>
                    <a:pt x="21600" y="601"/>
                  </a:lnTo>
                  <a:cubicBezTo>
                    <a:pt x="21600" y="268"/>
                    <a:pt x="21413" y="0"/>
                    <a:pt x="21184" y="0"/>
                  </a:cubicBezTo>
                  <a:lnTo>
                    <a:pt x="2070" y="0"/>
                  </a:lnTo>
                  <a:close/>
                </a:path>
              </a:pathLst>
            </a:custGeom>
            <a:noFill/>
            <a:ln w="25400" cap="flat">
              <a:solidFill>
                <a:srgbClr val="28CD4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7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440" name="In order to compare the quantum simulation program with the classical program. We must fix a state and unitary matrix with characterized POVM (Naimark extension)."/>
            <p:cNvSpPr txBox="1"/>
            <p:nvPr/>
          </p:nvSpPr>
          <p:spPr>
            <a:xfrm>
              <a:off x="317500" y="219519"/>
              <a:ext cx="2995734" cy="18735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marL="200525" indent="-200525" algn="l">
                <a:buSzPct val="100000"/>
                <a:buChar char="-"/>
                <a:defRPr sz="17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In order to compare the quantum simulation program with the classical program. We must fix a state and unitary matrix with characterized POVM (Naimark extension).</a:t>
              </a:r>
            </a:p>
          </p:txBody>
        </p:sp>
      </p:grpSp>
      <p:grpSp>
        <p:nvGrpSpPr>
          <p:cNvPr id="444" name="QISKIT libraries are not prepared to POVMs, the only measurements allow are PVMs."/>
          <p:cNvGrpSpPr/>
          <p:nvPr/>
        </p:nvGrpSpPr>
        <p:grpSpPr>
          <a:xfrm>
            <a:off x="8964857" y="6319749"/>
            <a:ext cx="3441186" cy="1154514"/>
            <a:chOff x="-1" y="0"/>
            <a:chExt cx="3441185" cy="1154512"/>
          </a:xfrm>
        </p:grpSpPr>
        <p:sp>
          <p:nvSpPr>
            <p:cNvPr id="442" name="Figura"/>
            <p:cNvSpPr/>
            <p:nvPr/>
          </p:nvSpPr>
          <p:spPr>
            <a:xfrm>
              <a:off x="-2" y="0"/>
              <a:ext cx="3358759" cy="1154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2" y="0"/>
                  </a:moveTo>
                  <a:cubicBezTo>
                    <a:pt x="1816" y="0"/>
                    <a:pt x="1633" y="532"/>
                    <a:pt x="1633" y="1188"/>
                  </a:cubicBezTo>
                  <a:lnTo>
                    <a:pt x="1633" y="9504"/>
                  </a:lnTo>
                  <a:lnTo>
                    <a:pt x="0" y="11880"/>
                  </a:lnTo>
                  <a:lnTo>
                    <a:pt x="1633" y="14256"/>
                  </a:lnTo>
                  <a:lnTo>
                    <a:pt x="1633" y="20412"/>
                  </a:lnTo>
                  <a:cubicBezTo>
                    <a:pt x="1633" y="21068"/>
                    <a:pt x="1816" y="21600"/>
                    <a:pt x="2042" y="21600"/>
                  </a:cubicBezTo>
                  <a:lnTo>
                    <a:pt x="21192" y="21600"/>
                  </a:lnTo>
                  <a:cubicBezTo>
                    <a:pt x="21417" y="21600"/>
                    <a:pt x="21600" y="21068"/>
                    <a:pt x="21600" y="20412"/>
                  </a:cubicBezTo>
                  <a:lnTo>
                    <a:pt x="21600" y="1188"/>
                  </a:lnTo>
                  <a:cubicBezTo>
                    <a:pt x="21600" y="532"/>
                    <a:pt x="21417" y="0"/>
                    <a:pt x="21192" y="0"/>
                  </a:cubicBezTo>
                  <a:lnTo>
                    <a:pt x="2042" y="0"/>
                  </a:lnTo>
                  <a:close/>
                </a:path>
              </a:pathLst>
            </a:custGeom>
            <a:noFill/>
            <a:ln w="25400" cap="flat">
              <a:solidFill>
                <a:srgbClr val="FF3B3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600">
                  <a:solidFill>
                    <a:srgbClr val="FF3B3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443" name="QISKIT libraries are not prepared to POVMs, the only measurements allow are PVMs."/>
            <p:cNvSpPr txBox="1"/>
            <p:nvPr/>
          </p:nvSpPr>
          <p:spPr>
            <a:xfrm>
              <a:off x="342900" y="72101"/>
              <a:ext cx="3098285" cy="10103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marL="200525" indent="-200525" algn="l">
                <a:buSzPct val="100000"/>
                <a:buChar char="-"/>
                <a:defRPr sz="1600">
                  <a:solidFill>
                    <a:srgbClr val="FF3B3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QISKIT libraries are not prepared to POVMs, the only measurements allow are PVMs.</a:t>
              </a:r>
            </a:p>
          </p:txBody>
        </p:sp>
      </p:grpSp>
      <p:pic>
        <p:nvPicPr>
          <p:cNvPr id="445" name="Captura de pantalla 2023-04-25 a las 20.18.16.png" descr="Captura de pantalla 2023-04-25 a las 20.18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9443" y="5868303"/>
            <a:ext cx="6375402" cy="2057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Captura de pantalla 2023-04-25 a las 20.17.52.png" descr="Captura de pantalla 2023-04-25 a las 20.17.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52392" y="2764505"/>
            <a:ext cx="5969802" cy="2543756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Above: Quantum program drawing"/>
          <p:cNvSpPr txBox="1"/>
          <p:nvPr/>
        </p:nvSpPr>
        <p:spPr>
          <a:xfrm>
            <a:off x="3612422" y="5172335"/>
            <a:ext cx="3449740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Above: Quantum program drawing</a:t>
            </a:r>
          </a:p>
        </p:txBody>
      </p:sp>
      <p:pic>
        <p:nvPicPr>
          <p:cNvPr id="448" name="Captura de pantalla 2023-05-03 a las 19.11.38.png" descr="Captura de pantalla 2023-05-03 a las 19.11.38.png"/>
          <p:cNvPicPr>
            <a:picLocks noChangeAspect="1"/>
          </p:cNvPicPr>
          <p:nvPr/>
        </p:nvPicPr>
        <p:blipFill>
          <a:blip r:embed="rId5">
            <a:extLst/>
          </a:blip>
          <a:srcRect l="2311" t="2311" r="2311" b="2311"/>
          <a:stretch>
            <a:fillRect/>
          </a:stretch>
        </p:blipFill>
        <p:spPr>
          <a:xfrm>
            <a:off x="3130493" y="7865940"/>
            <a:ext cx="4813302" cy="134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4. QUANTUM SIMULATION WITH QUANTUM COMPUTERS"/>
          <p:cNvSpPr txBox="1"/>
          <p:nvPr/>
        </p:nvSpPr>
        <p:spPr>
          <a:xfrm>
            <a:off x="1893109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pic>
        <p:nvPicPr>
          <p:cNvPr id="451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453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454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455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456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457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458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grpSp>
        <p:nvGrpSpPr>
          <p:cNvPr id="461" name="To decompose the unitary matrix in standard gates, we have the theoretical option in the book Quantum Information by Nielsen and Chuang, or Qiskit Transpile (Quantum process rewriting)."/>
          <p:cNvGrpSpPr/>
          <p:nvPr/>
        </p:nvGrpSpPr>
        <p:grpSpPr>
          <a:xfrm>
            <a:off x="8931122" y="2709502"/>
            <a:ext cx="3359950" cy="2312595"/>
            <a:chOff x="0" y="0"/>
            <a:chExt cx="3359948" cy="2312594"/>
          </a:xfrm>
        </p:grpSpPr>
        <p:sp>
          <p:nvSpPr>
            <p:cNvPr id="459" name="Figura"/>
            <p:cNvSpPr/>
            <p:nvPr/>
          </p:nvSpPr>
          <p:spPr>
            <a:xfrm>
              <a:off x="-1" y="0"/>
              <a:ext cx="3359950" cy="2312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95" y="0"/>
                  </a:moveTo>
                  <a:cubicBezTo>
                    <a:pt x="2267" y="0"/>
                    <a:pt x="2082" y="268"/>
                    <a:pt x="2082" y="601"/>
                  </a:cubicBezTo>
                  <a:lnTo>
                    <a:pt x="2082" y="11929"/>
                  </a:lnTo>
                  <a:lnTo>
                    <a:pt x="0" y="13130"/>
                  </a:lnTo>
                  <a:lnTo>
                    <a:pt x="2082" y="14331"/>
                  </a:lnTo>
                  <a:lnTo>
                    <a:pt x="2082" y="20999"/>
                  </a:lnTo>
                  <a:cubicBezTo>
                    <a:pt x="2082" y="21332"/>
                    <a:pt x="2267" y="21600"/>
                    <a:pt x="2495" y="21600"/>
                  </a:cubicBezTo>
                  <a:lnTo>
                    <a:pt x="21187" y="21600"/>
                  </a:lnTo>
                  <a:cubicBezTo>
                    <a:pt x="21415" y="21600"/>
                    <a:pt x="21600" y="21332"/>
                    <a:pt x="21600" y="20999"/>
                  </a:cubicBezTo>
                  <a:lnTo>
                    <a:pt x="21600" y="601"/>
                  </a:lnTo>
                  <a:cubicBezTo>
                    <a:pt x="21600" y="268"/>
                    <a:pt x="21415" y="0"/>
                    <a:pt x="21187" y="0"/>
                  </a:cubicBezTo>
                  <a:lnTo>
                    <a:pt x="2495" y="0"/>
                  </a:lnTo>
                  <a:close/>
                </a:path>
              </a:pathLst>
            </a:custGeom>
            <a:noFill/>
            <a:ln w="25400" cap="flat">
              <a:solidFill>
                <a:srgbClr val="28CD4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7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460" name="To decompose the unitary matrix in standard gates, we have the theoretical option in the book Quantum Information by Nielsen and Chuang, or Qiskit Transpile (Quantum process rewriting)."/>
            <p:cNvSpPr txBox="1"/>
            <p:nvPr/>
          </p:nvSpPr>
          <p:spPr>
            <a:xfrm>
              <a:off x="380999" y="92520"/>
              <a:ext cx="2866658" cy="21275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marL="200525" indent="-200525" algn="l">
                <a:buSzPct val="100000"/>
                <a:buChar char="-"/>
                <a:defRPr sz="17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To decompose the unitary matrix in standard gates, we have the theoretical option in the book Quantum Information by Nielsen and Chuang, or Qiskit Transpile (Quantum process rewriting).</a:t>
              </a:r>
            </a:p>
          </p:txBody>
        </p:sp>
      </p:grpSp>
      <p:grpSp>
        <p:nvGrpSpPr>
          <p:cNvPr id="464" name="Transpile is not efficient at 100%. For descomposing a toffoli gate uses 16cnot when theoretically the minimum would be 6.…"/>
          <p:cNvGrpSpPr/>
          <p:nvPr/>
        </p:nvGrpSpPr>
        <p:grpSpPr>
          <a:xfrm>
            <a:off x="8976181" y="5911366"/>
            <a:ext cx="3308355" cy="2942041"/>
            <a:chOff x="-1" y="-1"/>
            <a:chExt cx="3308354" cy="2942039"/>
          </a:xfrm>
        </p:grpSpPr>
        <p:sp>
          <p:nvSpPr>
            <p:cNvPr id="462" name="Figura"/>
            <p:cNvSpPr/>
            <p:nvPr/>
          </p:nvSpPr>
          <p:spPr>
            <a:xfrm>
              <a:off x="-2" y="-2"/>
              <a:ext cx="3308356" cy="2942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4" y="0"/>
                  </a:moveTo>
                  <a:cubicBezTo>
                    <a:pt x="1515" y="0"/>
                    <a:pt x="1329" y="209"/>
                    <a:pt x="1329" y="466"/>
                  </a:cubicBezTo>
                  <a:lnTo>
                    <a:pt x="1329" y="16655"/>
                  </a:lnTo>
                  <a:lnTo>
                    <a:pt x="0" y="17701"/>
                  </a:lnTo>
                  <a:lnTo>
                    <a:pt x="1329" y="18750"/>
                  </a:lnTo>
                  <a:lnTo>
                    <a:pt x="1329" y="21134"/>
                  </a:lnTo>
                  <a:cubicBezTo>
                    <a:pt x="1329" y="21391"/>
                    <a:pt x="1515" y="21600"/>
                    <a:pt x="1744" y="21600"/>
                  </a:cubicBezTo>
                  <a:lnTo>
                    <a:pt x="21185" y="21600"/>
                  </a:lnTo>
                  <a:cubicBezTo>
                    <a:pt x="21414" y="21600"/>
                    <a:pt x="21600" y="21391"/>
                    <a:pt x="21600" y="21134"/>
                  </a:cubicBezTo>
                  <a:lnTo>
                    <a:pt x="21600" y="466"/>
                  </a:lnTo>
                  <a:cubicBezTo>
                    <a:pt x="21600" y="209"/>
                    <a:pt x="21414" y="0"/>
                    <a:pt x="21185" y="0"/>
                  </a:cubicBezTo>
                  <a:lnTo>
                    <a:pt x="1744" y="0"/>
                  </a:lnTo>
                  <a:close/>
                </a:path>
              </a:pathLst>
            </a:custGeom>
            <a:noFill/>
            <a:ln w="25400" cap="flat">
              <a:solidFill>
                <a:srgbClr val="FF3B3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600">
                  <a:solidFill>
                    <a:srgbClr val="FF3B3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463" name="Transpile is not efficient at 100%. For descomposing a toffoli gate uses 16cnot when theoretically the minimum would be 6.…"/>
            <p:cNvSpPr txBox="1"/>
            <p:nvPr/>
          </p:nvSpPr>
          <p:spPr>
            <a:xfrm>
              <a:off x="279399" y="165763"/>
              <a:ext cx="3000956" cy="2610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200525" indent="-200525" algn="l">
                <a:buSzPct val="100000"/>
                <a:buChar char="-"/>
                <a:defRPr sz="1600">
                  <a:solidFill>
                    <a:srgbClr val="FF3B3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Transpile is not efficient at 100%. For descomposing a toffoli gate uses 16cnot when theoretically the minimum would be 6. </a:t>
              </a:r>
            </a:p>
            <a:p>
              <a:pPr algn="l">
                <a:defRPr sz="1600">
                  <a:solidFill>
                    <a:srgbClr val="FF3B3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  <a:p>
              <a:pPr marL="200525" indent="-200525" algn="l">
                <a:buSzPct val="100000"/>
                <a:buChar char="-"/>
                <a:defRPr sz="1600">
                  <a:solidFill>
                    <a:srgbClr val="FF3B3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But for our program is good enough. One CNOT in transpile and in Nielsen and Chuang unitary decomposition.</a:t>
              </a:r>
            </a:p>
          </p:txBody>
        </p:sp>
      </p:grpSp>
      <p:pic>
        <p:nvPicPr>
          <p:cNvPr id="465" name="Captura de pantalla 2023-04-29 a las 19.06.39.png" descr="Captura de pantalla 2023-04-29 a las 19.06.39.png"/>
          <p:cNvPicPr>
            <a:picLocks noChangeAspect="1"/>
          </p:cNvPicPr>
          <p:nvPr/>
        </p:nvPicPr>
        <p:blipFill>
          <a:blip r:embed="rId3">
            <a:extLst/>
          </a:blip>
          <a:srcRect l="0" t="19303" r="30772" b="19303"/>
          <a:stretch>
            <a:fillRect/>
          </a:stretch>
        </p:blipFill>
        <p:spPr>
          <a:xfrm>
            <a:off x="2404212" y="4642329"/>
            <a:ext cx="6265818" cy="969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Captura de pantalla 2023-04-25 a las 20.17.52.png" descr="Captura de pantalla 2023-04-25 a las 20.17.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68398" y="2462982"/>
            <a:ext cx="5013972" cy="2136472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To simulate the quantum program locally we use…"/>
          <p:cNvSpPr txBox="1"/>
          <p:nvPr/>
        </p:nvSpPr>
        <p:spPr>
          <a:xfrm>
            <a:off x="2739331" y="5763043"/>
            <a:ext cx="5595621" cy="766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007A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 simulate the quantum program locally we use</a:t>
            </a:r>
          </a:p>
          <a:p>
            <a:pPr>
              <a:defRPr>
                <a:solidFill>
                  <a:srgbClr val="007A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AER SIMULATION.</a:t>
            </a:r>
          </a:p>
        </p:txBody>
      </p:sp>
      <p:pic>
        <p:nvPicPr>
          <p:cNvPr id="468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0" t="0" r="0" b="2801"/>
          <a:stretch>
            <a:fillRect/>
          </a:stretch>
        </p:blipFill>
        <p:spPr>
          <a:xfrm>
            <a:off x="1905833" y="6680751"/>
            <a:ext cx="7052966" cy="2654433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Circle"/>
          <p:cNvSpPr/>
          <p:nvPr/>
        </p:nvSpPr>
        <p:spPr>
          <a:xfrm>
            <a:off x="5144911" y="2681931"/>
            <a:ext cx="1270005" cy="1270005"/>
          </a:xfrm>
          <a:prstGeom prst="ellipse">
            <a:avLst/>
          </a:prstGeom>
          <a:ln w="25400">
            <a:solidFill>
              <a:srgbClr val="FF3B30"/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470" name="Line"/>
          <p:cNvSpPr/>
          <p:nvPr/>
        </p:nvSpPr>
        <p:spPr>
          <a:xfrm flipH="1">
            <a:off x="2094720" y="4360240"/>
            <a:ext cx="346728" cy="2652800"/>
          </a:xfrm>
          <a:prstGeom prst="line">
            <a:avLst/>
          </a:prstGeom>
          <a:ln w="25400">
            <a:solidFill>
              <a:srgbClr val="FF3B3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1" name="Line"/>
          <p:cNvSpPr/>
          <p:nvPr/>
        </p:nvSpPr>
        <p:spPr>
          <a:xfrm flipV="1">
            <a:off x="2446634" y="3431264"/>
            <a:ext cx="2674472" cy="945197"/>
          </a:xfrm>
          <a:prstGeom prst="line">
            <a:avLst/>
          </a:prstGeom>
          <a:ln w="25400">
            <a:solidFill>
              <a:srgbClr val="FF3B3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2" name="Line"/>
          <p:cNvSpPr/>
          <p:nvPr/>
        </p:nvSpPr>
        <p:spPr>
          <a:xfrm>
            <a:off x="2134402" y="6557040"/>
            <a:ext cx="554566" cy="934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37" h="21600" fill="norm" stroke="1" extrusionOk="0">
                <a:moveTo>
                  <a:pt x="13265" y="21600"/>
                </a:moveTo>
                <a:cubicBezTo>
                  <a:pt x="-5363" y="14916"/>
                  <a:pt x="-4372" y="7716"/>
                  <a:pt x="16237" y="0"/>
                </a:cubicBezTo>
              </a:path>
            </a:pathLst>
          </a:custGeom>
          <a:ln w="25400">
            <a:solidFill>
              <a:srgbClr val="FF3B30"/>
            </a:solidFill>
          </a:ln>
        </p:spPr>
        <p:txBody>
          <a:bodyPr lIns="50800" tIns="50800" rIns="50800" bIns="50800" anchor="ctr"/>
          <a:lstStyle/>
          <a:p>
            <a:pPr algn="l" defTabSz="457200">
              <a:defRPr sz="1200"/>
            </a:pPr>
          </a:p>
        </p:txBody>
      </p:sp>
      <p:sp>
        <p:nvSpPr>
          <p:cNvPr id="473" name="Above: Quantum circuit after transpile"/>
          <p:cNvSpPr txBox="1"/>
          <p:nvPr/>
        </p:nvSpPr>
        <p:spPr>
          <a:xfrm>
            <a:off x="3422270" y="9218500"/>
            <a:ext cx="3765602" cy="34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Above: Quantum circuit after transpile</a:t>
            </a:r>
          </a:p>
        </p:txBody>
      </p:sp>
      <p:sp>
        <p:nvSpPr>
          <p:cNvPr id="474" name="Project program in IBM Quantum Lab ( QUANTUM SIMULATION):"/>
          <p:cNvSpPr txBox="1"/>
          <p:nvPr/>
        </p:nvSpPr>
        <p:spPr>
          <a:xfrm>
            <a:off x="2264429" y="1995901"/>
            <a:ext cx="7674865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Project program in IBM Quantum Lab ( </a:t>
            </a:r>
            <a:r>
              <a:rPr b="1">
                <a:solidFill>
                  <a:srgbClr val="007AFF"/>
                </a:solidFill>
              </a:rPr>
              <a:t>QUANTUM SIMULATION</a:t>
            </a:r>
            <a:r>
              <a:t>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UTLINE:"/>
          <p:cNvSpPr txBox="1"/>
          <p:nvPr/>
        </p:nvSpPr>
        <p:spPr>
          <a:xfrm>
            <a:off x="1094972" y="1166453"/>
            <a:ext cx="137041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OUTLINE:</a:t>
            </a:r>
          </a:p>
        </p:txBody>
      </p:sp>
      <p:pic>
        <p:nvPicPr>
          <p:cNvPr id="12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29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130" name="INTRODUCTION…"/>
          <p:cNvSpPr txBox="1"/>
          <p:nvPr/>
        </p:nvSpPr>
        <p:spPr>
          <a:xfrm>
            <a:off x="2485392" y="2422545"/>
            <a:ext cx="5813029" cy="191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17500" indent="-317500" algn="l" defTabSz="457200">
              <a:spcBef>
                <a:spcPts val="1200"/>
              </a:spcBef>
              <a:buSzPct val="100000"/>
              <a:buAutoNum type="arabicPeriod" startAt="1"/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INTRODUCTION</a:t>
            </a:r>
          </a:p>
          <a:p>
            <a:pPr marL="317500" indent="-317500" algn="l" defTabSz="457200">
              <a:spcBef>
                <a:spcPts val="1200"/>
              </a:spcBef>
              <a:buSzPct val="100000"/>
              <a:buAutoNum type="arabicPeriod" startAt="1"/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OBJECTIVES</a:t>
            </a:r>
          </a:p>
          <a:p>
            <a:pPr marL="317500" indent="-317500" algn="l" defTabSz="457200">
              <a:spcBef>
                <a:spcPts val="1200"/>
              </a:spcBef>
              <a:buSzPct val="100000"/>
              <a:buAutoNum type="arabicPeriod" startAt="1"/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CLASSICAL SIMULATIONS</a:t>
            </a:r>
          </a:p>
          <a:p>
            <a:pPr marL="317500" indent="-317500" algn="l" defTabSz="457200">
              <a:spcBef>
                <a:spcPts val="1200"/>
              </a:spcBef>
              <a:buSzPct val="100000"/>
              <a:buAutoNum type="arabicPeriod" startAt="1"/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QUANTUM SIMULATIONS WITH QUANTUM COMPUTERS</a:t>
            </a:r>
          </a:p>
          <a:p>
            <a:pPr marL="317500" indent="-317500" algn="l" defTabSz="457200">
              <a:spcBef>
                <a:spcPts val="1200"/>
              </a:spcBef>
              <a:buSzPct val="100000"/>
              <a:buAutoNum type="arabicPeriod" startAt="1"/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CONCLUSION AND FURTHER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4. QUANTUM SIMULATION WITH QUANTUM COMPUTERS"/>
          <p:cNvSpPr txBox="1"/>
          <p:nvPr/>
        </p:nvSpPr>
        <p:spPr>
          <a:xfrm>
            <a:off x="1893109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pic>
        <p:nvPicPr>
          <p:cNvPr id="47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479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480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481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482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483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484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pic>
        <p:nvPicPr>
          <p:cNvPr id="485" name="Captura de pantalla 2023-04-29 a las 19.24.45.png" descr="Captura de pantalla 2023-04-29 a las 19.24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24504" y="4685586"/>
            <a:ext cx="4383002" cy="3085579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SAME RESULTS IN QUANTUM AND CLASSICAL PROTOCOL:…"/>
          <p:cNvSpPr txBox="1"/>
          <p:nvPr/>
        </p:nvSpPr>
        <p:spPr>
          <a:xfrm>
            <a:off x="2598063" y="3212638"/>
            <a:ext cx="7808674" cy="1034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000">
                <a:solidFill>
                  <a:srgbClr val="FF3B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SAME RESULTS IN QUANTUM AND CLASSICAL PROTOCOL:</a:t>
            </a:r>
          </a:p>
          <a:p>
            <a:pPr>
              <a:defRPr b="1" sz="2000">
                <a:solidFill>
                  <a:srgbClr val="FF3B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LOVE IS IN THE “AER”</a:t>
            </a:r>
          </a:p>
        </p:txBody>
      </p:sp>
      <p:pic>
        <p:nvPicPr>
          <p:cNvPr id="487" name="tick-33848.png" descr="tick-338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86204" y="3678423"/>
            <a:ext cx="1054054" cy="1034291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Arrow"/>
          <p:cNvSpPr/>
          <p:nvPr/>
        </p:nvSpPr>
        <p:spPr>
          <a:xfrm rot="5400000">
            <a:off x="6121834" y="7959242"/>
            <a:ext cx="761135" cy="627927"/>
          </a:xfrm>
          <a:prstGeom prst="rightArrow">
            <a:avLst>
              <a:gd name="adj1" fmla="val 30914"/>
              <a:gd name="adj2" fmla="val 68487"/>
            </a:avLst>
          </a:prstGeom>
          <a:solidFill>
            <a:srgbClr val="B3D7FF"/>
          </a:solidFill>
          <a:ln w="25400">
            <a:solidFill>
              <a:srgbClr val="007AFF"/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489" name="NEXT STEP: EXECUTE QUANTUM PROGRAM IN QC"/>
          <p:cNvSpPr txBox="1"/>
          <p:nvPr/>
        </p:nvSpPr>
        <p:spPr>
          <a:xfrm>
            <a:off x="2598063" y="8767316"/>
            <a:ext cx="780867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NEXT STEP: </a:t>
            </a:r>
            <a:r>
              <a:rPr b="0"/>
              <a:t>EXECUTE QUANTUM PROGRAM IN QC</a:t>
            </a:r>
          </a:p>
        </p:txBody>
      </p:sp>
      <p:sp>
        <p:nvSpPr>
          <p:cNvPr id="490" name="Project program in IBM Quantum Lab ( QUANTUM SIMULATION):"/>
          <p:cNvSpPr txBox="1"/>
          <p:nvPr/>
        </p:nvSpPr>
        <p:spPr>
          <a:xfrm>
            <a:off x="2264429" y="1995901"/>
            <a:ext cx="7674865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Project program in IBM Quantum Lab ( </a:t>
            </a:r>
            <a:r>
              <a:rPr b="1">
                <a:solidFill>
                  <a:srgbClr val="007AFF"/>
                </a:solidFill>
              </a:rPr>
              <a:t>QUANTUM SIMULATION</a:t>
            </a:r>
            <a:r>
              <a:t>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4. QUANTUM SIMULATION WITH QUANTUM COMPUTERS"/>
          <p:cNvSpPr txBox="1"/>
          <p:nvPr/>
        </p:nvSpPr>
        <p:spPr>
          <a:xfrm>
            <a:off x="1893109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pic>
        <p:nvPicPr>
          <p:cNvPr id="493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495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496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497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498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499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500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pic>
        <p:nvPicPr>
          <p:cNvPr id="501" name="Captura de pantalla 2023-04-25 a las 20.14.43.png" descr="Captura de pantalla 2023-04-25 a las 20.14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1201" y="2659482"/>
            <a:ext cx="3407060" cy="314606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4" name="For understanding Real Quantum Computation, tools and error, we run 68 programs in 5 Quantum Computers."/>
          <p:cNvGrpSpPr/>
          <p:nvPr/>
        </p:nvGrpSpPr>
        <p:grpSpPr>
          <a:xfrm>
            <a:off x="8606635" y="3076218"/>
            <a:ext cx="3449022" cy="2312595"/>
            <a:chOff x="0" y="0"/>
            <a:chExt cx="3449021" cy="2312594"/>
          </a:xfrm>
        </p:grpSpPr>
        <p:sp>
          <p:nvSpPr>
            <p:cNvPr id="502" name="Figura"/>
            <p:cNvSpPr/>
            <p:nvPr/>
          </p:nvSpPr>
          <p:spPr>
            <a:xfrm>
              <a:off x="-1" y="0"/>
              <a:ext cx="3429799" cy="2312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84" y="0"/>
                  </a:moveTo>
                  <a:cubicBezTo>
                    <a:pt x="2660" y="0"/>
                    <a:pt x="2479" y="268"/>
                    <a:pt x="2479" y="601"/>
                  </a:cubicBezTo>
                  <a:lnTo>
                    <a:pt x="2479" y="8874"/>
                  </a:lnTo>
                  <a:lnTo>
                    <a:pt x="0" y="10075"/>
                  </a:lnTo>
                  <a:lnTo>
                    <a:pt x="2479" y="11276"/>
                  </a:lnTo>
                  <a:lnTo>
                    <a:pt x="2479" y="20999"/>
                  </a:lnTo>
                  <a:cubicBezTo>
                    <a:pt x="2479" y="21332"/>
                    <a:pt x="2660" y="21600"/>
                    <a:pt x="2884" y="21600"/>
                  </a:cubicBezTo>
                  <a:lnTo>
                    <a:pt x="21195" y="21600"/>
                  </a:lnTo>
                  <a:cubicBezTo>
                    <a:pt x="21419" y="21600"/>
                    <a:pt x="21600" y="21332"/>
                    <a:pt x="21600" y="20999"/>
                  </a:cubicBezTo>
                  <a:lnTo>
                    <a:pt x="21600" y="601"/>
                  </a:lnTo>
                  <a:cubicBezTo>
                    <a:pt x="21600" y="268"/>
                    <a:pt x="21419" y="0"/>
                    <a:pt x="21195" y="0"/>
                  </a:cubicBezTo>
                  <a:lnTo>
                    <a:pt x="2884" y="0"/>
                  </a:lnTo>
                  <a:close/>
                </a:path>
              </a:pathLst>
            </a:custGeom>
            <a:noFill/>
            <a:ln w="25400" cap="flat">
              <a:solidFill>
                <a:srgbClr val="28CD4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7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503" name="For understanding Real Quantum Computation, tools and error, we run 68 programs in 5 Quantum Computers."/>
            <p:cNvSpPr txBox="1"/>
            <p:nvPr/>
          </p:nvSpPr>
          <p:spPr>
            <a:xfrm>
              <a:off x="495300" y="473520"/>
              <a:ext cx="2953722" cy="13655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marL="200525" indent="-200525" algn="l">
                <a:buSzPct val="100000"/>
                <a:buChar char="-"/>
                <a:defRPr sz="17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For understanding Real Quantum Computation, tools and error, we run 68 programs in 5 Quantum Computers.</a:t>
              </a:r>
            </a:p>
          </p:txBody>
        </p:sp>
      </p:grpSp>
      <p:pic>
        <p:nvPicPr>
          <p:cNvPr id="505" name="Captura de pantalla 2023-04-25 a las 20.20.57.png" descr="Captura de pantalla 2023-04-25 a las 20.20.57.png"/>
          <p:cNvPicPr>
            <a:picLocks noChangeAspect="1"/>
          </p:cNvPicPr>
          <p:nvPr/>
        </p:nvPicPr>
        <p:blipFill>
          <a:blip r:embed="rId4">
            <a:extLst/>
          </a:blip>
          <a:srcRect l="0" t="0" r="35903" b="0"/>
          <a:stretch>
            <a:fillRect/>
          </a:stretch>
        </p:blipFill>
        <p:spPr>
          <a:xfrm>
            <a:off x="2886124" y="5738945"/>
            <a:ext cx="5637164" cy="3750834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Rectangle"/>
          <p:cNvSpPr/>
          <p:nvPr/>
        </p:nvSpPr>
        <p:spPr>
          <a:xfrm>
            <a:off x="2889183" y="6230694"/>
            <a:ext cx="3558305" cy="1743090"/>
          </a:xfrm>
          <a:prstGeom prst="rect">
            <a:avLst/>
          </a:prstGeom>
          <a:ln w="76200">
            <a:solidFill>
              <a:srgbClr val="FF3B30"/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grpSp>
        <p:nvGrpSpPr>
          <p:cNvPr id="509" name="We choose the 5 QC (free available) with best relation QV, CLOPS, median CNOT error and median Readout error."/>
          <p:cNvGrpSpPr/>
          <p:nvPr/>
        </p:nvGrpSpPr>
        <p:grpSpPr>
          <a:xfrm>
            <a:off x="8606635" y="6039784"/>
            <a:ext cx="3464940" cy="2312594"/>
            <a:chOff x="0" y="0"/>
            <a:chExt cx="3464939" cy="2312592"/>
          </a:xfrm>
        </p:grpSpPr>
        <p:sp>
          <p:nvSpPr>
            <p:cNvPr id="507" name="Figura"/>
            <p:cNvSpPr/>
            <p:nvPr/>
          </p:nvSpPr>
          <p:spPr>
            <a:xfrm>
              <a:off x="-1" y="0"/>
              <a:ext cx="3429799" cy="2312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84" y="0"/>
                  </a:moveTo>
                  <a:cubicBezTo>
                    <a:pt x="2660" y="0"/>
                    <a:pt x="2479" y="268"/>
                    <a:pt x="2479" y="601"/>
                  </a:cubicBezTo>
                  <a:lnTo>
                    <a:pt x="2479" y="8874"/>
                  </a:lnTo>
                  <a:lnTo>
                    <a:pt x="0" y="10075"/>
                  </a:lnTo>
                  <a:lnTo>
                    <a:pt x="2479" y="11276"/>
                  </a:lnTo>
                  <a:lnTo>
                    <a:pt x="2479" y="20999"/>
                  </a:lnTo>
                  <a:cubicBezTo>
                    <a:pt x="2479" y="21332"/>
                    <a:pt x="2660" y="21600"/>
                    <a:pt x="2884" y="21600"/>
                  </a:cubicBezTo>
                  <a:lnTo>
                    <a:pt x="21195" y="21600"/>
                  </a:lnTo>
                  <a:cubicBezTo>
                    <a:pt x="21419" y="21600"/>
                    <a:pt x="21600" y="21332"/>
                    <a:pt x="21600" y="20999"/>
                  </a:cubicBezTo>
                  <a:lnTo>
                    <a:pt x="21600" y="601"/>
                  </a:lnTo>
                  <a:cubicBezTo>
                    <a:pt x="21600" y="268"/>
                    <a:pt x="21419" y="0"/>
                    <a:pt x="21195" y="0"/>
                  </a:cubicBezTo>
                  <a:lnTo>
                    <a:pt x="2884" y="0"/>
                  </a:lnTo>
                  <a:close/>
                </a:path>
              </a:pathLst>
            </a:custGeom>
            <a:noFill/>
            <a:ln w="25400" cap="flat">
              <a:solidFill>
                <a:srgbClr val="28CD4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7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508" name="We choose the 5 QC (free available) with best relation QV, CLOPS, median CNOT error and median Readout error."/>
            <p:cNvSpPr txBox="1"/>
            <p:nvPr/>
          </p:nvSpPr>
          <p:spPr>
            <a:xfrm>
              <a:off x="482600" y="473519"/>
              <a:ext cx="2982340" cy="13655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marL="200525" indent="-200525" algn="l">
                <a:buSzPct val="100000"/>
                <a:buChar char="-"/>
                <a:defRPr sz="17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We choose the 5 QC (free available) with best relation QV, CLOPS, median CNOT error and median Readout error.</a:t>
              </a:r>
            </a:p>
          </p:txBody>
        </p:sp>
      </p:grpSp>
      <p:sp>
        <p:nvSpPr>
          <p:cNvPr id="510" name="Project program in IBM Quantum Lab ( QUANTUM COMPUTER ):"/>
          <p:cNvSpPr txBox="1"/>
          <p:nvPr/>
        </p:nvSpPr>
        <p:spPr>
          <a:xfrm>
            <a:off x="2278397" y="1995901"/>
            <a:ext cx="7646925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Project program in IBM Quantum Lab ( </a:t>
            </a:r>
            <a:r>
              <a:rPr b="1">
                <a:solidFill>
                  <a:srgbClr val="007AFF"/>
                </a:solidFill>
              </a:rPr>
              <a:t>QUANTUM COMPUTER </a:t>
            </a:r>
            <a:r>
              <a:t>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4. QUANTUM SIMULATION WITH QUANTUM COMPUTERS"/>
          <p:cNvSpPr txBox="1"/>
          <p:nvPr/>
        </p:nvSpPr>
        <p:spPr>
          <a:xfrm>
            <a:off x="1893109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pic>
        <p:nvPicPr>
          <p:cNvPr id="513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15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516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517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518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519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520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graphicFrame>
        <p:nvGraphicFramePr>
          <p:cNvPr id="521" name="Tabla 1"/>
          <p:cNvGraphicFramePr/>
          <p:nvPr/>
        </p:nvGraphicFramePr>
        <p:xfrm>
          <a:off x="2291861" y="6791652"/>
          <a:ext cx="7620001" cy="16256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355600">
                <a:tc>
                  <a:txBody>
                    <a:bodyPr/>
                    <a:lstStyle/>
                    <a:p>
                      <a:pPr>
                        <a:defRPr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7AFF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007A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QUBITS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007A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QV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007A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CIRCUIT LAYER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007A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Median CNOT ERROR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007A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Median ReadOut Error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>
                      <a:solidFill>
                        <a:srgbClr val="007AFF"/>
                      </a:solidFill>
                      <a:miter lim="400000"/>
                    </a:lnR>
                    <a:lnT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007A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NAIROBI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7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32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2.6K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0,01357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0,0227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7AFF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PERTH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7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32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2.9K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0,01733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0,0188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OSLO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7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32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2.6K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0,01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0,01667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JAKARTA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7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16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2.4K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0,00773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0,0258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LAGOS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7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32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2.7K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0,007243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ym typeface="Helvetica"/>
                        </a:rPr>
                        <a:t>0,0145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522" name="Captura de pantalla 2023-04-29 a las 19.46.19.png" descr="Captura de pantalla 2023-04-29 a las 19.46.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1581" y="2821674"/>
            <a:ext cx="6763193" cy="990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23" name="Captura de pantalla 2023-04-29 a las 19.46.28.png" descr="Captura de pantalla 2023-04-29 a las 19.46.2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90835" y="3851083"/>
            <a:ext cx="6824684" cy="1745570"/>
          </a:xfrm>
          <a:prstGeom prst="rect">
            <a:avLst/>
          </a:prstGeom>
          <a:ln w="12700">
            <a:miter lim="400000"/>
          </a:ln>
        </p:spPr>
      </p:pic>
      <p:sp>
        <p:nvSpPr>
          <p:cNvPr id="524" name="Above: Quantum program execution in QC perth with 1000 shots"/>
          <p:cNvSpPr txBox="1"/>
          <p:nvPr/>
        </p:nvSpPr>
        <p:spPr>
          <a:xfrm>
            <a:off x="2514398" y="5635545"/>
            <a:ext cx="6377560" cy="34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Above: Quantum program execution in QC perth with 1000 shots</a:t>
            </a:r>
          </a:p>
        </p:txBody>
      </p:sp>
      <p:grpSp>
        <p:nvGrpSpPr>
          <p:cNvPr id="527" name="In theory LAGOS is the best quantum computer, let’s check the results."/>
          <p:cNvGrpSpPr/>
          <p:nvPr/>
        </p:nvGrpSpPr>
        <p:grpSpPr>
          <a:xfrm>
            <a:off x="10066989" y="7486238"/>
            <a:ext cx="2605093" cy="1355730"/>
            <a:chOff x="0" y="0"/>
            <a:chExt cx="2605091" cy="1355728"/>
          </a:xfrm>
        </p:grpSpPr>
        <p:sp>
          <p:nvSpPr>
            <p:cNvPr id="525" name="Figura"/>
            <p:cNvSpPr/>
            <p:nvPr/>
          </p:nvSpPr>
          <p:spPr>
            <a:xfrm>
              <a:off x="-1" y="-1"/>
              <a:ext cx="2605093" cy="135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551" y="0"/>
                  </a:moveTo>
                  <a:cubicBezTo>
                    <a:pt x="3256" y="0"/>
                    <a:pt x="3018" y="458"/>
                    <a:pt x="3018" y="1024"/>
                  </a:cubicBezTo>
                  <a:lnTo>
                    <a:pt x="3018" y="11609"/>
                  </a:lnTo>
                  <a:lnTo>
                    <a:pt x="0" y="13658"/>
                  </a:lnTo>
                  <a:lnTo>
                    <a:pt x="3018" y="15707"/>
                  </a:lnTo>
                  <a:lnTo>
                    <a:pt x="3018" y="20576"/>
                  </a:lnTo>
                  <a:cubicBezTo>
                    <a:pt x="3018" y="21142"/>
                    <a:pt x="3256" y="21600"/>
                    <a:pt x="3551" y="21600"/>
                  </a:cubicBezTo>
                  <a:lnTo>
                    <a:pt x="21067" y="21600"/>
                  </a:lnTo>
                  <a:cubicBezTo>
                    <a:pt x="21362" y="21600"/>
                    <a:pt x="21600" y="21142"/>
                    <a:pt x="21600" y="20576"/>
                  </a:cubicBezTo>
                  <a:lnTo>
                    <a:pt x="21600" y="1024"/>
                  </a:lnTo>
                  <a:cubicBezTo>
                    <a:pt x="21600" y="458"/>
                    <a:pt x="21362" y="0"/>
                    <a:pt x="21067" y="0"/>
                  </a:cubicBezTo>
                  <a:lnTo>
                    <a:pt x="3551" y="0"/>
                  </a:lnTo>
                  <a:close/>
                </a:path>
              </a:pathLst>
            </a:custGeom>
            <a:noFill/>
            <a:ln w="25400" cap="flat">
              <a:solidFill>
                <a:srgbClr val="28CD4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7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526" name="In theory LAGOS is the best quantum computer, let’s check the results."/>
            <p:cNvSpPr txBox="1"/>
            <p:nvPr/>
          </p:nvSpPr>
          <p:spPr>
            <a:xfrm>
              <a:off x="380999" y="122086"/>
              <a:ext cx="2151795" cy="11115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200525" indent="-200525" algn="l">
                <a:buSzPct val="100000"/>
                <a:buChar char="-"/>
                <a:defRPr sz="17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In theory LAGOS is the best quantum computer, </a:t>
              </a:r>
              <a:r>
                <a:rPr>
                  <a:solidFill>
                    <a:srgbClr val="FF3B30"/>
                  </a:solidFill>
                </a:rPr>
                <a:t>let’s check the results.</a:t>
              </a:r>
            </a:p>
          </p:txBody>
        </p:sp>
      </p:grpSp>
      <p:sp>
        <p:nvSpPr>
          <p:cNvPr id="528" name="Rectangle"/>
          <p:cNvSpPr/>
          <p:nvPr/>
        </p:nvSpPr>
        <p:spPr>
          <a:xfrm>
            <a:off x="2141931" y="8154523"/>
            <a:ext cx="7830427" cy="311458"/>
          </a:xfrm>
          <a:prstGeom prst="rect">
            <a:avLst/>
          </a:prstGeom>
          <a:ln w="38100">
            <a:solidFill>
              <a:srgbClr val="FF3B30"/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529" name="Project program in IBM Quantum Lab ( QUANTUM COMPUTER ):"/>
          <p:cNvSpPr txBox="1"/>
          <p:nvPr/>
        </p:nvSpPr>
        <p:spPr>
          <a:xfrm>
            <a:off x="2278397" y="1995901"/>
            <a:ext cx="7646925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Project program in IBM Quantum Lab ( </a:t>
            </a:r>
            <a:r>
              <a:rPr b="1">
                <a:solidFill>
                  <a:srgbClr val="007AFF"/>
                </a:solidFill>
              </a:rPr>
              <a:t>QUANTUM COMPUTER </a:t>
            </a:r>
            <a:r>
              <a:t>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4. QUANTUM SIMULATION WITH QUANTUM COMPUTERS"/>
          <p:cNvSpPr txBox="1"/>
          <p:nvPr/>
        </p:nvSpPr>
        <p:spPr>
          <a:xfrm>
            <a:off x="1893109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pic>
        <p:nvPicPr>
          <p:cNvPr id="53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533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34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535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536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537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538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539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540" name="Quantum compilation Results:"/>
          <p:cNvSpPr txBox="1"/>
          <p:nvPr/>
        </p:nvSpPr>
        <p:spPr>
          <a:xfrm>
            <a:off x="2432043" y="1964133"/>
            <a:ext cx="3539999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Quantum compilation Results:</a:t>
            </a:r>
          </a:p>
        </p:txBody>
      </p:sp>
      <p:sp>
        <p:nvSpPr>
          <p:cNvPr id="541" name="Why we run program in 5 QC?…"/>
          <p:cNvSpPr txBox="1"/>
          <p:nvPr/>
        </p:nvSpPr>
        <p:spPr>
          <a:xfrm>
            <a:off x="2322447" y="3105300"/>
            <a:ext cx="9623833" cy="2152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200">
                <a:solidFill>
                  <a:srgbClr val="FF3B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Why we run program in 5 QC?</a:t>
            </a:r>
          </a:p>
          <a:p>
            <a:pPr algn="l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Qiskit works automatically with </a:t>
            </a:r>
            <a:r>
              <a:rPr b="1">
                <a:solidFill>
                  <a:srgbClr val="FF3B30"/>
                </a:solidFill>
              </a:rPr>
              <a:t>4000</a:t>
            </a:r>
            <a:r>
              <a:t> shots.</a:t>
            </a:r>
          </a:p>
          <a:p>
            <a:pPr algn="l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Initially, We launched two QC programs in Nairobi, with </a:t>
            </a:r>
            <a:r>
              <a:rPr b="1">
                <a:solidFill>
                  <a:srgbClr val="FF3B30"/>
                </a:solidFill>
              </a:rPr>
              <a:t>4000</a:t>
            </a:r>
            <a:r>
              <a:t> shots and </a:t>
            </a:r>
            <a:r>
              <a:rPr b="1">
                <a:solidFill>
                  <a:srgbClr val="FF3B30"/>
                </a:solidFill>
              </a:rPr>
              <a:t>10000</a:t>
            </a:r>
            <a:r>
              <a:t> shots, </a:t>
            </a:r>
          </a:p>
          <a:p>
            <a:pPr algn="l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Contrary</a:t>
            </a:r>
            <a:r>
              <a:rPr b="0"/>
              <a:t> to what theory told us, the </a:t>
            </a:r>
            <a:r>
              <a:t>more</a:t>
            </a:r>
            <a:r>
              <a:rPr b="0"/>
              <a:t> </a:t>
            </a:r>
            <a:r>
              <a:t>shots</a:t>
            </a:r>
            <a:r>
              <a:rPr b="0"/>
              <a:t> we implement, the </a:t>
            </a:r>
            <a:r>
              <a:t>worse</a:t>
            </a:r>
            <a:r>
              <a:rPr b="0"/>
              <a:t> results we got ….</a:t>
            </a:r>
          </a:p>
        </p:txBody>
      </p:sp>
      <p:sp>
        <p:nvSpPr>
          <p:cNvPr id="542" name="Arrow"/>
          <p:cNvSpPr/>
          <p:nvPr/>
        </p:nvSpPr>
        <p:spPr>
          <a:xfrm rot="5400000">
            <a:off x="6343003" y="5586114"/>
            <a:ext cx="761135" cy="627926"/>
          </a:xfrm>
          <a:prstGeom prst="rightArrow">
            <a:avLst>
              <a:gd name="adj1" fmla="val 30914"/>
              <a:gd name="adj2" fmla="val 68487"/>
            </a:avLst>
          </a:prstGeom>
          <a:solidFill>
            <a:srgbClr val="B3D7FF"/>
          </a:solidFill>
          <a:ln w="25400">
            <a:solidFill>
              <a:srgbClr val="007AFF"/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543" name="It was not logical at all, that's why:…"/>
          <p:cNvSpPr txBox="1"/>
          <p:nvPr/>
        </p:nvSpPr>
        <p:spPr>
          <a:xfrm>
            <a:off x="2347767" y="6574231"/>
            <a:ext cx="9355237" cy="13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It was not logical at all, that's why: </a:t>
            </a:r>
          </a:p>
          <a:p>
            <a:pPr algn="l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We studied the behavior of 5QC with the same number of Qubits, for different number of shots: </a:t>
            </a:r>
            <a:r>
              <a:rPr>
                <a:solidFill>
                  <a:srgbClr val="28CD41"/>
                </a:solidFill>
              </a:rPr>
              <a:t>100</a:t>
            </a:r>
            <a:r>
              <a:t>, </a:t>
            </a:r>
            <a:r>
              <a:rPr>
                <a:solidFill>
                  <a:srgbClr val="28CD41"/>
                </a:solidFill>
              </a:rPr>
              <a:t>500</a:t>
            </a:r>
            <a:r>
              <a:t>, </a:t>
            </a:r>
            <a:r>
              <a:rPr>
                <a:solidFill>
                  <a:srgbClr val="28CD41"/>
                </a:solidFill>
              </a:rPr>
              <a:t>1.000</a:t>
            </a:r>
            <a:r>
              <a:t>, </a:t>
            </a:r>
            <a:r>
              <a:rPr>
                <a:solidFill>
                  <a:srgbClr val="28CD41"/>
                </a:solidFill>
              </a:rPr>
              <a:t>4.000</a:t>
            </a:r>
            <a:r>
              <a:t>, </a:t>
            </a:r>
            <a:r>
              <a:rPr>
                <a:solidFill>
                  <a:srgbClr val="28CD41"/>
                </a:solidFill>
              </a:rPr>
              <a:t>10.000</a:t>
            </a:r>
            <a:r>
              <a:t> and </a:t>
            </a:r>
            <a:r>
              <a:rPr>
                <a:solidFill>
                  <a:srgbClr val="28CD41"/>
                </a:solidFill>
              </a:rPr>
              <a:t>20.000</a:t>
            </a:r>
            <a:r>
              <a:t> </a:t>
            </a:r>
            <a:r>
              <a:rPr sz="1100"/>
              <a:t>(20.000 is the maximum that can be launched in a QC for free).</a:t>
            </a:r>
          </a:p>
        </p:txBody>
      </p:sp>
      <p:sp>
        <p:nvSpPr>
          <p:cNvPr id="544" name="Rectangle"/>
          <p:cNvSpPr/>
          <p:nvPr/>
        </p:nvSpPr>
        <p:spPr>
          <a:xfrm>
            <a:off x="2328885" y="7303058"/>
            <a:ext cx="9610960" cy="748436"/>
          </a:xfrm>
          <a:prstGeom prst="rect">
            <a:avLst/>
          </a:prstGeom>
          <a:ln w="38100">
            <a:solidFill>
              <a:srgbClr val="FF3B30"/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4. QUANTUM SIMULATION WITH QUANTUM COMPUTERS"/>
          <p:cNvSpPr txBox="1"/>
          <p:nvPr/>
        </p:nvSpPr>
        <p:spPr>
          <a:xfrm>
            <a:off x="1893109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pic>
        <p:nvPicPr>
          <p:cNvPr id="54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49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550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551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552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553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554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555" name="Quantum compilation Results ( Quantum Simulation vs Quantum Computation ):"/>
          <p:cNvSpPr txBox="1"/>
          <p:nvPr/>
        </p:nvSpPr>
        <p:spPr>
          <a:xfrm>
            <a:off x="2142432" y="1957914"/>
            <a:ext cx="95224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Quantum compilation Results ( </a:t>
            </a:r>
            <a:r>
              <a:rPr b="1">
                <a:solidFill>
                  <a:srgbClr val="007AFF"/>
                </a:solidFill>
              </a:rPr>
              <a:t>Quantum Simulation vs Quantum Computation</a:t>
            </a:r>
            <a:r>
              <a:rPr>
                <a:solidFill>
                  <a:srgbClr val="007AFF"/>
                </a:solidFill>
              </a:rPr>
              <a:t> </a:t>
            </a:r>
            <a:r>
              <a:t>):</a:t>
            </a:r>
          </a:p>
        </p:txBody>
      </p:sp>
      <p:pic>
        <p:nvPicPr>
          <p:cNvPr id="556" name="Captura de pantalla 2023-04-30 a las 12.09.44.png" descr="Captura de pantalla 2023-04-30 a las 12.09.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4259" y="2856420"/>
            <a:ext cx="11091941" cy="1334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55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36788" y="4398100"/>
            <a:ext cx="3450655" cy="2338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55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63603" y="4406967"/>
            <a:ext cx="3593253" cy="2320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64311" y="7005921"/>
            <a:ext cx="3591839" cy="2428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345266" y="7051261"/>
            <a:ext cx="3464825" cy="2338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6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57380" y="7005921"/>
            <a:ext cx="3809471" cy="2428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551754" y="4398100"/>
            <a:ext cx="3051849" cy="23205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5" name="We can appreciate the GAP between QS and QC"/>
          <p:cNvGrpSpPr/>
          <p:nvPr/>
        </p:nvGrpSpPr>
        <p:grpSpPr>
          <a:xfrm>
            <a:off x="137044" y="5777843"/>
            <a:ext cx="1551390" cy="1402956"/>
            <a:chOff x="-1" y="0"/>
            <a:chExt cx="1551389" cy="1402955"/>
          </a:xfrm>
        </p:grpSpPr>
        <p:sp>
          <p:nvSpPr>
            <p:cNvPr id="563" name="Figura"/>
            <p:cNvSpPr/>
            <p:nvPr/>
          </p:nvSpPr>
          <p:spPr>
            <a:xfrm>
              <a:off x="-2" y="-1"/>
              <a:ext cx="1551390" cy="1402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2" y="0"/>
                  </a:moveTo>
                  <a:cubicBezTo>
                    <a:pt x="241" y="0"/>
                    <a:pt x="0" y="267"/>
                    <a:pt x="0" y="599"/>
                  </a:cubicBezTo>
                  <a:lnTo>
                    <a:pt x="0" y="20995"/>
                  </a:lnTo>
                  <a:cubicBezTo>
                    <a:pt x="0" y="21327"/>
                    <a:pt x="241" y="21600"/>
                    <a:pt x="542" y="21600"/>
                  </a:cubicBezTo>
                  <a:lnTo>
                    <a:pt x="16621" y="21600"/>
                  </a:lnTo>
                  <a:cubicBezTo>
                    <a:pt x="16922" y="21600"/>
                    <a:pt x="17168" y="21327"/>
                    <a:pt x="17168" y="20995"/>
                  </a:cubicBezTo>
                  <a:lnTo>
                    <a:pt x="17168" y="7785"/>
                  </a:lnTo>
                  <a:lnTo>
                    <a:pt x="21600" y="6581"/>
                  </a:lnTo>
                  <a:lnTo>
                    <a:pt x="17168" y="5383"/>
                  </a:lnTo>
                  <a:lnTo>
                    <a:pt x="17168" y="599"/>
                  </a:lnTo>
                  <a:cubicBezTo>
                    <a:pt x="17168" y="267"/>
                    <a:pt x="16922" y="0"/>
                    <a:pt x="16621" y="0"/>
                  </a:cubicBezTo>
                  <a:lnTo>
                    <a:pt x="542" y="0"/>
                  </a:lnTo>
                  <a:close/>
                </a:path>
              </a:pathLst>
            </a:custGeom>
            <a:noFill/>
            <a:ln w="25400" cap="flat">
              <a:solidFill>
                <a:srgbClr val="28CD4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3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564" name="We can appreciate the GAP between QS and QC"/>
            <p:cNvSpPr txBox="1"/>
            <p:nvPr/>
          </p:nvSpPr>
          <p:spPr>
            <a:xfrm>
              <a:off x="-2" y="271988"/>
              <a:ext cx="1551390" cy="858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marL="200526" indent="-200526" algn="l">
                <a:buSzPct val="100000"/>
                <a:buChar char="-"/>
                <a:defRPr sz="13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We can appreciate the GAP between QS and QC</a:t>
              </a:r>
            </a:p>
          </p:txBody>
        </p:sp>
      </p:grpSp>
      <p:grpSp>
        <p:nvGrpSpPr>
          <p:cNvPr id="568" name="We can NOT obtain any conclusion."/>
          <p:cNvGrpSpPr/>
          <p:nvPr/>
        </p:nvGrpSpPr>
        <p:grpSpPr>
          <a:xfrm>
            <a:off x="137044" y="7823833"/>
            <a:ext cx="1551390" cy="1112444"/>
            <a:chOff x="-1" y="0"/>
            <a:chExt cx="1551389" cy="1112442"/>
          </a:xfrm>
        </p:grpSpPr>
        <p:sp>
          <p:nvSpPr>
            <p:cNvPr id="566" name="Figura"/>
            <p:cNvSpPr/>
            <p:nvPr/>
          </p:nvSpPr>
          <p:spPr>
            <a:xfrm>
              <a:off x="-2" y="0"/>
              <a:ext cx="1551390" cy="1112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2" y="0"/>
                  </a:moveTo>
                  <a:cubicBezTo>
                    <a:pt x="241" y="0"/>
                    <a:pt x="0" y="336"/>
                    <a:pt x="0" y="755"/>
                  </a:cubicBezTo>
                  <a:lnTo>
                    <a:pt x="0" y="20837"/>
                  </a:lnTo>
                  <a:cubicBezTo>
                    <a:pt x="0" y="21256"/>
                    <a:pt x="241" y="21600"/>
                    <a:pt x="542" y="21600"/>
                  </a:cubicBezTo>
                  <a:lnTo>
                    <a:pt x="16621" y="21600"/>
                  </a:lnTo>
                  <a:cubicBezTo>
                    <a:pt x="16922" y="21600"/>
                    <a:pt x="17168" y="21256"/>
                    <a:pt x="17168" y="20837"/>
                  </a:cubicBezTo>
                  <a:lnTo>
                    <a:pt x="17168" y="9817"/>
                  </a:lnTo>
                  <a:lnTo>
                    <a:pt x="21600" y="8299"/>
                  </a:lnTo>
                  <a:lnTo>
                    <a:pt x="17168" y="6789"/>
                  </a:lnTo>
                  <a:lnTo>
                    <a:pt x="17168" y="755"/>
                  </a:lnTo>
                  <a:cubicBezTo>
                    <a:pt x="17168" y="336"/>
                    <a:pt x="16922" y="0"/>
                    <a:pt x="16621" y="0"/>
                  </a:cubicBezTo>
                  <a:lnTo>
                    <a:pt x="542" y="0"/>
                  </a:lnTo>
                  <a:close/>
                </a:path>
              </a:pathLst>
            </a:custGeom>
            <a:noFill/>
            <a:ln w="25400" cap="flat">
              <a:solidFill>
                <a:srgbClr val="FF3B3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300">
                  <a:solidFill>
                    <a:srgbClr val="FF3B3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567" name="We can NOT obtain any conclusion."/>
            <p:cNvSpPr txBox="1"/>
            <p:nvPr/>
          </p:nvSpPr>
          <p:spPr>
            <a:xfrm>
              <a:off x="-2" y="221981"/>
              <a:ext cx="1551390" cy="668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marL="200526" indent="-200526" algn="l">
                <a:buSzPct val="100000"/>
                <a:buChar char="-"/>
                <a:defRPr sz="1300">
                  <a:solidFill>
                    <a:srgbClr val="FF3B3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We can NOT obtain any conclusion.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4. QUANTUM SIMULATION WITH QUANTUM COMPUTERS"/>
          <p:cNvSpPr txBox="1"/>
          <p:nvPr/>
        </p:nvSpPr>
        <p:spPr>
          <a:xfrm>
            <a:off x="1893109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pic>
        <p:nvPicPr>
          <p:cNvPr id="571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572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73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574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575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576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577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578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579" name="Quantum compilation Results ( Error comparison ):"/>
          <p:cNvSpPr txBox="1"/>
          <p:nvPr/>
        </p:nvSpPr>
        <p:spPr>
          <a:xfrm>
            <a:off x="2184139" y="1995901"/>
            <a:ext cx="60043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Quantum compilation Results ( </a:t>
            </a:r>
            <a:r>
              <a:rPr b="1">
                <a:solidFill>
                  <a:srgbClr val="007AFF"/>
                </a:solidFill>
              </a:rPr>
              <a:t>Error comparison</a:t>
            </a:r>
            <a:r>
              <a:rPr>
                <a:solidFill>
                  <a:srgbClr val="007AFF"/>
                </a:solidFill>
              </a:rPr>
              <a:t> </a:t>
            </a:r>
            <a:r>
              <a:t>):</a:t>
            </a:r>
          </a:p>
        </p:txBody>
      </p:sp>
      <p:grpSp>
        <p:nvGrpSpPr>
          <p:cNvPr id="582" name="We can easily see that PERTH, has more error than the other QC options."/>
          <p:cNvGrpSpPr/>
          <p:nvPr/>
        </p:nvGrpSpPr>
        <p:grpSpPr>
          <a:xfrm>
            <a:off x="137046" y="5777843"/>
            <a:ext cx="1981204" cy="1402956"/>
            <a:chOff x="0" y="0"/>
            <a:chExt cx="1981202" cy="1402955"/>
          </a:xfrm>
        </p:grpSpPr>
        <p:sp>
          <p:nvSpPr>
            <p:cNvPr id="580" name="Figura"/>
            <p:cNvSpPr/>
            <p:nvPr/>
          </p:nvSpPr>
          <p:spPr>
            <a:xfrm>
              <a:off x="-1" y="-1"/>
              <a:ext cx="1981204" cy="1402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" y="0"/>
                  </a:moveTo>
                  <a:cubicBezTo>
                    <a:pt x="189" y="0"/>
                    <a:pt x="0" y="267"/>
                    <a:pt x="0" y="599"/>
                  </a:cubicBezTo>
                  <a:lnTo>
                    <a:pt x="0" y="20995"/>
                  </a:lnTo>
                  <a:cubicBezTo>
                    <a:pt x="0" y="21327"/>
                    <a:pt x="189" y="21600"/>
                    <a:pt x="424" y="21600"/>
                  </a:cubicBezTo>
                  <a:lnTo>
                    <a:pt x="17706" y="21600"/>
                  </a:lnTo>
                  <a:cubicBezTo>
                    <a:pt x="17941" y="21600"/>
                    <a:pt x="18130" y="21327"/>
                    <a:pt x="18130" y="20995"/>
                  </a:cubicBezTo>
                  <a:lnTo>
                    <a:pt x="18130" y="7785"/>
                  </a:lnTo>
                  <a:lnTo>
                    <a:pt x="21600" y="6581"/>
                  </a:lnTo>
                  <a:lnTo>
                    <a:pt x="18130" y="5383"/>
                  </a:lnTo>
                  <a:lnTo>
                    <a:pt x="18130" y="599"/>
                  </a:lnTo>
                  <a:cubicBezTo>
                    <a:pt x="18130" y="267"/>
                    <a:pt x="17941" y="0"/>
                    <a:pt x="17706" y="0"/>
                  </a:cubicBezTo>
                  <a:lnTo>
                    <a:pt x="424" y="0"/>
                  </a:lnTo>
                  <a:close/>
                </a:path>
              </a:pathLst>
            </a:custGeom>
            <a:noFill/>
            <a:ln w="25400" cap="flat">
              <a:solidFill>
                <a:srgbClr val="28CD4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3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581" name="We can easily see that PERTH, has more error than the other QC options."/>
            <p:cNvSpPr txBox="1"/>
            <p:nvPr/>
          </p:nvSpPr>
          <p:spPr>
            <a:xfrm>
              <a:off x="0" y="81488"/>
              <a:ext cx="1470159" cy="1239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marL="200526" indent="-200526" algn="l">
                <a:buSzPct val="100000"/>
                <a:buChar char="-"/>
                <a:defRPr sz="13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We can easily see that PERTH, has more error than the other QC options. </a:t>
              </a:r>
            </a:p>
          </p:txBody>
        </p:sp>
      </p:grpSp>
      <p:grpSp>
        <p:nvGrpSpPr>
          <p:cNvPr id="585" name="We still can NOT obtain any conclusion."/>
          <p:cNvGrpSpPr/>
          <p:nvPr/>
        </p:nvGrpSpPr>
        <p:grpSpPr>
          <a:xfrm>
            <a:off x="137046" y="7823833"/>
            <a:ext cx="1981204" cy="976317"/>
            <a:chOff x="0" y="0"/>
            <a:chExt cx="1981202" cy="976315"/>
          </a:xfrm>
        </p:grpSpPr>
        <p:sp>
          <p:nvSpPr>
            <p:cNvPr id="583" name="Figura"/>
            <p:cNvSpPr/>
            <p:nvPr/>
          </p:nvSpPr>
          <p:spPr>
            <a:xfrm>
              <a:off x="-1" y="0"/>
              <a:ext cx="1981204" cy="976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" y="0"/>
                  </a:moveTo>
                  <a:cubicBezTo>
                    <a:pt x="189" y="0"/>
                    <a:pt x="0" y="383"/>
                    <a:pt x="0" y="860"/>
                  </a:cubicBezTo>
                  <a:lnTo>
                    <a:pt x="0" y="20740"/>
                  </a:lnTo>
                  <a:cubicBezTo>
                    <a:pt x="0" y="21217"/>
                    <a:pt x="189" y="21600"/>
                    <a:pt x="424" y="21600"/>
                  </a:cubicBezTo>
                  <a:lnTo>
                    <a:pt x="17706" y="21600"/>
                  </a:lnTo>
                  <a:cubicBezTo>
                    <a:pt x="17941" y="21600"/>
                    <a:pt x="18130" y="21217"/>
                    <a:pt x="18130" y="20740"/>
                  </a:cubicBezTo>
                  <a:lnTo>
                    <a:pt x="18130" y="11186"/>
                  </a:lnTo>
                  <a:lnTo>
                    <a:pt x="21600" y="9457"/>
                  </a:lnTo>
                  <a:lnTo>
                    <a:pt x="18130" y="7736"/>
                  </a:lnTo>
                  <a:lnTo>
                    <a:pt x="18130" y="860"/>
                  </a:lnTo>
                  <a:cubicBezTo>
                    <a:pt x="18130" y="383"/>
                    <a:pt x="17941" y="0"/>
                    <a:pt x="17706" y="0"/>
                  </a:cubicBezTo>
                  <a:lnTo>
                    <a:pt x="424" y="0"/>
                  </a:lnTo>
                  <a:close/>
                </a:path>
              </a:pathLst>
            </a:custGeom>
            <a:noFill/>
            <a:ln w="25400" cap="flat">
              <a:solidFill>
                <a:srgbClr val="FF3B3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300">
                  <a:solidFill>
                    <a:srgbClr val="FF3B3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584" name="We still can NOT obtain any conclusion."/>
            <p:cNvSpPr txBox="1"/>
            <p:nvPr/>
          </p:nvSpPr>
          <p:spPr>
            <a:xfrm>
              <a:off x="0" y="58667"/>
              <a:ext cx="1281431" cy="858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marL="200526" indent="-200526" algn="l">
                <a:buSzPct val="100000"/>
                <a:buChar char="-"/>
                <a:defRPr sz="1300">
                  <a:solidFill>
                    <a:srgbClr val="FF3B3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We still can NOT obtain any conclusion.</a:t>
              </a:r>
            </a:p>
          </p:txBody>
        </p:sp>
      </p:grpSp>
      <p:pic>
        <p:nvPicPr>
          <p:cNvPr id="586" name="Captura de pantalla 2023-04-30 a las 12.20.52.png" descr="Captura de pantalla 2023-04-30 a las 12.20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6405" y="2707331"/>
            <a:ext cx="10807704" cy="1219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8180" y="4083608"/>
            <a:ext cx="3441937" cy="2433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50642" y="4083608"/>
            <a:ext cx="3456043" cy="2433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57207" y="4087486"/>
            <a:ext cx="3440939" cy="2425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54652" y="6843537"/>
            <a:ext cx="3448992" cy="2433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56149" y="6847416"/>
            <a:ext cx="3445027" cy="2425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357207" y="6843537"/>
            <a:ext cx="3470151" cy="2433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595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96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597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598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599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600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FF3B3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601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FF3B3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pic>
        <p:nvPicPr>
          <p:cNvPr id="602" name="Captura de pantalla 2023-04-30 a las 12.31.59.png" descr="Captura de pantalla 2023-04-30 a las 12.31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5685" y="2782502"/>
            <a:ext cx="7683501" cy="1295403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Arrow"/>
          <p:cNvSpPr/>
          <p:nvPr/>
        </p:nvSpPr>
        <p:spPr>
          <a:xfrm rot="5400000">
            <a:off x="6187254" y="4417769"/>
            <a:ext cx="630292" cy="520910"/>
          </a:xfrm>
          <a:prstGeom prst="rightArrow">
            <a:avLst>
              <a:gd name="adj1" fmla="val 30914"/>
              <a:gd name="adj2" fmla="val 68487"/>
            </a:avLst>
          </a:prstGeom>
          <a:solidFill>
            <a:srgbClr val="B3D7FF"/>
          </a:solidFill>
          <a:ln w="25400">
            <a:solidFill>
              <a:srgbClr val="007AFF"/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604" name="Captura de pantalla 2023-04-30 a las 12.34.02.png" descr="Captura de pantalla 2023-04-30 a las 12.34.0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08561" y="5121226"/>
            <a:ext cx="8787680" cy="4073562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4. QUANTUM SIMULATION WITH QUANTUM COMPUTERS"/>
          <p:cNvSpPr txBox="1"/>
          <p:nvPr/>
        </p:nvSpPr>
        <p:spPr>
          <a:xfrm>
            <a:off x="1893109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4. QUANTUM SIMULATION WITH QUANTUM COMPUTERS</a:t>
            </a:r>
          </a:p>
        </p:txBody>
      </p:sp>
      <p:sp>
        <p:nvSpPr>
          <p:cNvPr id="606" name="Quantum compilation Results ( Error comparison ):"/>
          <p:cNvSpPr txBox="1"/>
          <p:nvPr/>
        </p:nvSpPr>
        <p:spPr>
          <a:xfrm>
            <a:off x="2184139" y="1995901"/>
            <a:ext cx="60043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Quantum compilation Results ( </a:t>
            </a:r>
            <a:r>
              <a:rPr b="1">
                <a:solidFill>
                  <a:srgbClr val="007AFF"/>
                </a:solidFill>
              </a:rPr>
              <a:t>Error comparison</a:t>
            </a:r>
            <a:r>
              <a:rPr>
                <a:solidFill>
                  <a:srgbClr val="007AFF"/>
                </a:solidFill>
              </a:rPr>
              <a:t> </a:t>
            </a:r>
            <a:r>
              <a:t>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609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610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611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612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613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614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FF3B3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615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FF3B3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616" name="Quantum compilation Results ( Best Option for prepare and measure scenario ):"/>
          <p:cNvSpPr txBox="1"/>
          <p:nvPr/>
        </p:nvSpPr>
        <p:spPr>
          <a:xfrm>
            <a:off x="2289656" y="1995901"/>
            <a:ext cx="9490203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Quantum compilation Results ( </a:t>
            </a:r>
            <a:r>
              <a:rPr b="1">
                <a:solidFill>
                  <a:srgbClr val="007AFF"/>
                </a:solidFill>
              </a:rPr>
              <a:t>Best Option for prepare and measure scenario</a:t>
            </a:r>
            <a:r>
              <a:rPr>
                <a:solidFill>
                  <a:srgbClr val="007AFF"/>
                </a:solidFill>
              </a:rPr>
              <a:t> </a:t>
            </a:r>
            <a:r>
              <a:t>):</a:t>
            </a:r>
          </a:p>
        </p:txBody>
      </p:sp>
      <p:pic>
        <p:nvPicPr>
          <p:cNvPr id="61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4154" y="3201552"/>
            <a:ext cx="7422844" cy="470358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20" name="We confirm that lagos is the best option, followed closely by Oslo."/>
          <p:cNvGrpSpPr/>
          <p:nvPr/>
        </p:nvGrpSpPr>
        <p:grpSpPr>
          <a:xfrm>
            <a:off x="9912839" y="5667149"/>
            <a:ext cx="2690902" cy="1955873"/>
            <a:chOff x="0" y="0"/>
            <a:chExt cx="2690900" cy="1955872"/>
          </a:xfrm>
        </p:grpSpPr>
        <p:sp>
          <p:nvSpPr>
            <p:cNvPr id="618" name="Figura"/>
            <p:cNvSpPr/>
            <p:nvPr/>
          </p:nvSpPr>
          <p:spPr>
            <a:xfrm>
              <a:off x="-1" y="-1"/>
              <a:ext cx="2665371" cy="1955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20" y="0"/>
                  </a:moveTo>
                  <a:cubicBezTo>
                    <a:pt x="3527" y="0"/>
                    <a:pt x="3289" y="323"/>
                    <a:pt x="3289" y="723"/>
                  </a:cubicBezTo>
                  <a:lnTo>
                    <a:pt x="3289" y="15439"/>
                  </a:lnTo>
                  <a:lnTo>
                    <a:pt x="0" y="16885"/>
                  </a:lnTo>
                  <a:lnTo>
                    <a:pt x="3289" y="18332"/>
                  </a:lnTo>
                  <a:lnTo>
                    <a:pt x="3289" y="20877"/>
                  </a:lnTo>
                  <a:cubicBezTo>
                    <a:pt x="3289" y="21277"/>
                    <a:pt x="3527" y="21600"/>
                    <a:pt x="3820" y="21600"/>
                  </a:cubicBezTo>
                  <a:lnTo>
                    <a:pt x="21069" y="21600"/>
                  </a:lnTo>
                  <a:cubicBezTo>
                    <a:pt x="21363" y="21600"/>
                    <a:pt x="21600" y="21277"/>
                    <a:pt x="21600" y="20877"/>
                  </a:cubicBezTo>
                  <a:lnTo>
                    <a:pt x="21600" y="723"/>
                  </a:lnTo>
                  <a:cubicBezTo>
                    <a:pt x="21600" y="323"/>
                    <a:pt x="21363" y="0"/>
                    <a:pt x="21069" y="0"/>
                  </a:cubicBezTo>
                  <a:lnTo>
                    <a:pt x="3820" y="0"/>
                  </a:lnTo>
                  <a:close/>
                </a:path>
              </a:pathLst>
            </a:custGeom>
            <a:noFill/>
            <a:ln w="25400" cap="flat">
              <a:solidFill>
                <a:srgbClr val="28CD4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7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619" name="We confirm that lagos is the best option, followed closely by Oslo."/>
            <p:cNvSpPr txBox="1"/>
            <p:nvPr/>
          </p:nvSpPr>
          <p:spPr>
            <a:xfrm>
              <a:off x="444499" y="411798"/>
              <a:ext cx="2246402" cy="1132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200525" indent="-200525" algn="l">
                <a:buSzPct val="100000"/>
                <a:buChar char="-"/>
                <a:defRPr sz="1700">
                  <a:solidFill>
                    <a:srgbClr val="28CD41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We confirm that lagos is the best option, followed closely by Oslo. </a:t>
              </a:r>
            </a:p>
          </p:txBody>
        </p:sp>
      </p:grpSp>
      <p:sp>
        <p:nvSpPr>
          <p:cNvPr id="621" name="4. QUANTUM SIMULATION WITH QUANTUM COMPUTERS"/>
          <p:cNvSpPr txBox="1"/>
          <p:nvPr/>
        </p:nvSpPr>
        <p:spPr>
          <a:xfrm>
            <a:off x="1893109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4. QUANTUM SIMULATION WITH QUANTUM COMPUTERS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624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625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626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627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628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629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FF3B3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630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FF3B3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631" name="Quantum compilation Results:"/>
          <p:cNvSpPr txBox="1"/>
          <p:nvPr/>
        </p:nvSpPr>
        <p:spPr>
          <a:xfrm>
            <a:off x="2184987" y="1939414"/>
            <a:ext cx="4321126" cy="448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300" u="sng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Quantum compilation Results:</a:t>
            </a:r>
          </a:p>
        </p:txBody>
      </p:sp>
      <p:sp>
        <p:nvSpPr>
          <p:cNvPr id="632" name="1) Quantum computer statistics are different from Quantum Simulation, it is noted that      the less noise the QC has, the closer statistics are to Quantum Simulation.…"/>
          <p:cNvSpPr txBox="1"/>
          <p:nvPr/>
        </p:nvSpPr>
        <p:spPr>
          <a:xfrm>
            <a:off x="2348378" y="2815575"/>
            <a:ext cx="9365794" cy="4071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1) Quantum computer statistics are different from Quantum Simulation, it is noted that </a:t>
            </a:r>
            <a:br/>
            <a:r>
              <a:t>    the less noise the QC has, the </a:t>
            </a:r>
            <a:r>
              <a:rPr b="1">
                <a:solidFill>
                  <a:srgbClr val="28CD41"/>
                </a:solidFill>
              </a:rPr>
              <a:t>closer</a:t>
            </a:r>
            <a:r>
              <a:t> statistics are to Quantum Simulation.</a:t>
            </a:r>
            <a:br/>
          </a:p>
          <a:p>
            <a:pPr algn="l"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2) </a:t>
            </a:r>
            <a:r>
              <a:rPr b="1">
                <a:solidFill>
                  <a:srgbClr val="28CD41"/>
                </a:solidFill>
              </a:rPr>
              <a:t>All</a:t>
            </a:r>
            <a:r>
              <a:t> five QC have better performance from </a:t>
            </a:r>
            <a:r>
              <a:rPr b="1">
                <a:solidFill>
                  <a:srgbClr val="28CD41"/>
                </a:solidFill>
              </a:rPr>
              <a:t>1.000</a:t>
            </a:r>
            <a:r>
              <a:t> shots.</a:t>
            </a:r>
            <a:br/>
          </a:p>
          <a:p>
            <a:pPr algn="l"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3) </a:t>
            </a:r>
            <a:r>
              <a:rPr b="1">
                <a:solidFill>
                  <a:srgbClr val="28CD41"/>
                </a:solidFill>
              </a:rPr>
              <a:t>Lagos</a:t>
            </a:r>
            <a:r>
              <a:t> is the </a:t>
            </a:r>
            <a:r>
              <a:rPr>
                <a:solidFill>
                  <a:srgbClr val="28CD41"/>
                </a:solidFill>
              </a:rPr>
              <a:t>best</a:t>
            </a:r>
            <a:r>
              <a:t> QC option for prepare and measurement scenario, is the QC with lowest median</a:t>
            </a:r>
          </a:p>
          <a:p>
            <a:pPr algn="l"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CNOT error and median Readout error.</a:t>
            </a:r>
            <a:br/>
          </a:p>
          <a:p>
            <a:pPr algn="l"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4) </a:t>
            </a:r>
            <a:r>
              <a:rPr b="1">
                <a:solidFill>
                  <a:srgbClr val="FF3B30"/>
                </a:solidFill>
              </a:rPr>
              <a:t>Perth</a:t>
            </a:r>
            <a:r>
              <a:t> is the </a:t>
            </a:r>
            <a:r>
              <a:rPr>
                <a:solidFill>
                  <a:srgbClr val="FF3B30"/>
                </a:solidFill>
              </a:rPr>
              <a:t>worst</a:t>
            </a:r>
            <a:r>
              <a:t> QC option for prepare and measurement scenario by far.</a:t>
            </a:r>
            <a:br/>
          </a:p>
          <a:p>
            <a:pPr algn="l"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5) </a:t>
            </a:r>
            <a:r>
              <a:rPr b="1">
                <a:solidFill>
                  <a:srgbClr val="28CD41"/>
                </a:solidFill>
              </a:rPr>
              <a:t>Oslo</a:t>
            </a:r>
            <a:r>
              <a:t> has the </a:t>
            </a:r>
            <a:r>
              <a:rPr>
                <a:solidFill>
                  <a:srgbClr val="28CD41"/>
                </a:solidFill>
              </a:rPr>
              <a:t>closest</a:t>
            </a:r>
            <a:r>
              <a:t> approximation to Quantum Simulation (</a:t>
            </a:r>
            <a:r>
              <a:rPr>
                <a:solidFill>
                  <a:srgbClr val="28CD41"/>
                </a:solidFill>
              </a:rPr>
              <a:t>20.000</a:t>
            </a:r>
            <a:r>
              <a:t> shots), for further work it will be</a:t>
            </a:r>
          </a:p>
          <a:p>
            <a:pPr algn="l"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interesting increasing the number of shots and check if it matches completely to simulation.</a:t>
            </a:r>
            <a:br/>
          </a:p>
          <a:p>
            <a:pPr algn="l"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6) </a:t>
            </a:r>
            <a:r>
              <a:rPr b="1">
                <a:solidFill>
                  <a:srgbClr val="28CD41"/>
                </a:solidFill>
              </a:rPr>
              <a:t>Jakarta</a:t>
            </a:r>
            <a:r>
              <a:t>, with </a:t>
            </a:r>
            <a:r>
              <a:rPr>
                <a:solidFill>
                  <a:srgbClr val="FF3B30"/>
                </a:solidFill>
              </a:rPr>
              <a:t>worst</a:t>
            </a:r>
            <a:r>
              <a:t> QUANTUM VOLUME values, has given </a:t>
            </a:r>
            <a:r>
              <a:rPr>
                <a:solidFill>
                  <a:srgbClr val="28CD41"/>
                </a:solidFill>
              </a:rPr>
              <a:t>optimal</a:t>
            </a:r>
            <a:r>
              <a:t> results.</a:t>
            </a:r>
          </a:p>
          <a:p>
            <a:pPr algn="l"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7) Running with 20.000 shots, </a:t>
            </a:r>
            <a:r>
              <a:rPr b="1">
                <a:solidFill>
                  <a:srgbClr val="28CD41"/>
                </a:solidFill>
              </a:rPr>
              <a:t>4/5 </a:t>
            </a:r>
            <a:r>
              <a:t>worked with </a:t>
            </a:r>
            <a:r>
              <a:rPr>
                <a:solidFill>
                  <a:srgbClr val="28CD41"/>
                </a:solidFill>
              </a:rPr>
              <a:t>less noise </a:t>
            </a:r>
            <a:r>
              <a:t>than in previous programs. Those who have </a:t>
            </a:r>
          </a:p>
          <a:p>
            <a:pPr algn="l"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given these values have the highest QUANTUM VOLUME (</a:t>
            </a:r>
            <a:r>
              <a:rPr>
                <a:solidFill>
                  <a:srgbClr val="28CD41"/>
                </a:solidFill>
              </a:rPr>
              <a:t>32</a:t>
            </a:r>
            <a:r>
              <a:t>).</a:t>
            </a:r>
          </a:p>
        </p:txBody>
      </p:sp>
      <p:sp>
        <p:nvSpPr>
          <p:cNvPr id="633" name="4. QUANTUM SIMULATION WITH QUANTUM COMPUTERS"/>
          <p:cNvSpPr txBox="1"/>
          <p:nvPr/>
        </p:nvSpPr>
        <p:spPr>
          <a:xfrm>
            <a:off x="1893109" y="1064740"/>
            <a:ext cx="728806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4. QUANTUM SIMULATION WITH QUANTUM COMPUTERS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636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637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638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639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640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641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642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FF3B3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643" name="5. CONCLUSIONS AND FURTHER WORK"/>
          <p:cNvSpPr txBox="1"/>
          <p:nvPr/>
        </p:nvSpPr>
        <p:spPr>
          <a:xfrm>
            <a:off x="1893109" y="1064740"/>
            <a:ext cx="501942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5. CONCLUSIONS AND FURTHER WORK</a:t>
            </a:r>
          </a:p>
        </p:txBody>
      </p:sp>
      <p:sp>
        <p:nvSpPr>
          <p:cNvPr id="644" name="We have executed and confirmed the work of Martin J. Renner, Armin Tavakoli, Marco Túlio Quintino, 2022 , The classical cost of transmitting a qubit: two bits of communication are enough to classicaly simulate a qubit in a prepare-and-measure scenario.…"/>
          <p:cNvSpPr txBox="1"/>
          <p:nvPr/>
        </p:nvSpPr>
        <p:spPr>
          <a:xfrm>
            <a:off x="2232792" y="3140961"/>
            <a:ext cx="9853047" cy="4286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188730" indent="-188730" algn="l" defTabSz="457200">
              <a:buSzPct val="100000"/>
              <a:buChar char="-"/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We have </a:t>
            </a:r>
            <a:r>
              <a:rPr b="1">
                <a:solidFill>
                  <a:srgbClr val="28CD41"/>
                </a:solidFill>
              </a:rPr>
              <a:t>executed and confirmed</a:t>
            </a:r>
            <a:r>
              <a:t> the work of Martin J. Renner, Armin Tavakoli, Marco Túlio Quintino, 2022 , The classical cost of transmitting a qubit: two bits of communication are enough to classicaly simulate a qubit in a prepare-and-measure scenario.</a:t>
            </a:r>
          </a:p>
          <a:p>
            <a:pPr marL="188730" indent="-188730" algn="l" defTabSz="457200">
              <a:buSzPct val="100000"/>
              <a:buChar char="-"/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00525" indent="-200525" algn="l" defTabSz="457200">
              <a:buSzPct val="100000"/>
              <a:buChar char="-"/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We also </a:t>
            </a:r>
            <a:r>
              <a:rPr b="1">
                <a:solidFill>
                  <a:srgbClr val="28CD41"/>
                </a:solidFill>
              </a:rPr>
              <a:t>executed and confirmed</a:t>
            </a:r>
            <a:r>
              <a:t> the work of  B.F. Toner and D.Bacon, 2004, Communication Cost of Simulating Bell Scenarios.</a:t>
            </a:r>
          </a:p>
          <a:p>
            <a:pPr algn="l" defTabSz="457200"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00525" indent="-200525" algn="l" defTabSz="457200">
              <a:buSzPct val="100000"/>
              <a:buChar char="-"/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We </a:t>
            </a:r>
            <a:r>
              <a:rPr b="1">
                <a:solidFill>
                  <a:srgbClr val="28CD41"/>
                </a:solidFill>
              </a:rPr>
              <a:t>simulated and executed </a:t>
            </a:r>
            <a:r>
              <a:t>the prepare-and-measure protocol (POVM) in real quantum computers.</a:t>
            </a:r>
          </a:p>
          <a:p>
            <a:pPr algn="l" defTabSz="457200"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00525" indent="-200525" algn="l" defTabSz="457200">
              <a:buSzPct val="100000"/>
              <a:buChar char="-"/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</a:t>
            </a:r>
            <a:r>
              <a:rPr b="1">
                <a:solidFill>
                  <a:srgbClr val="28CD41"/>
                </a:solidFill>
              </a:rPr>
              <a:t>running computing</a:t>
            </a:r>
            <a:r>
              <a:rPr b="1"/>
              <a:t> </a:t>
            </a:r>
            <a:r>
              <a:t>time has been the same for the classical and quantum prepare-and-measure protocol.</a:t>
            </a:r>
          </a:p>
          <a:p>
            <a:pPr algn="l" defTabSz="457200"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00525" indent="-200525" algn="l" defTabSz="457200">
              <a:buSzPct val="100000"/>
              <a:buChar char="-"/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We </a:t>
            </a:r>
            <a:r>
              <a:rPr b="1">
                <a:solidFill>
                  <a:srgbClr val="28CD41"/>
                </a:solidFill>
              </a:rPr>
              <a:t>have obtained</a:t>
            </a:r>
            <a:r>
              <a:t> very concrete data on the quantum computers performance: most relevant conclusion is: noise is actually being reduced in quantum computing by IBM.</a:t>
            </a:r>
          </a:p>
          <a:p>
            <a:pPr algn="l" defTabSz="457200"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00525" indent="-200525" algn="l" defTabSz="457200">
              <a:buSzPct val="100000"/>
              <a:buChar char="-"/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We can </a:t>
            </a:r>
            <a:r>
              <a:rPr b="1">
                <a:solidFill>
                  <a:srgbClr val="28CD41"/>
                </a:solidFill>
              </a:rPr>
              <a:t>easily identify </a:t>
            </a:r>
            <a:r>
              <a:rPr>
                <a:solidFill>
                  <a:srgbClr val="000000"/>
                </a:solidFill>
              </a:rPr>
              <a:t>quantum computers</a:t>
            </a:r>
            <a:r>
              <a:rPr b="1">
                <a:solidFill>
                  <a:srgbClr val="28CD41"/>
                </a:solidFill>
              </a:rPr>
              <a:t> accuracy</a:t>
            </a:r>
            <a:r>
              <a:t> by the theoretical values of each Quantum    Computer, we also confirm statistically that the manufacturer values links to the results in a correct way.</a:t>
            </a:r>
          </a:p>
        </p:txBody>
      </p:sp>
      <p:sp>
        <p:nvSpPr>
          <p:cNvPr id="645" name="CONCLUSIONS:"/>
          <p:cNvSpPr txBox="1"/>
          <p:nvPr/>
        </p:nvSpPr>
        <p:spPr>
          <a:xfrm>
            <a:off x="2107231" y="1883555"/>
            <a:ext cx="305752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 u="sng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CONCLUSIONS: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1. INTRODUCTION"/>
          <p:cNvSpPr txBox="1"/>
          <p:nvPr/>
        </p:nvSpPr>
        <p:spPr>
          <a:xfrm>
            <a:off x="1893110" y="1064738"/>
            <a:ext cx="240055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1. INTRODUCTION</a:t>
            </a:r>
          </a:p>
        </p:txBody>
      </p:sp>
      <p:pic>
        <p:nvPicPr>
          <p:cNvPr id="133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35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136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37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138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139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140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141" name="Text"/>
          <p:cNvSpPr txBox="1"/>
          <p:nvPr/>
        </p:nvSpPr>
        <p:spPr>
          <a:xfrm>
            <a:off x="2569496" y="3464333"/>
            <a:ext cx="174321" cy="362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 </a:t>
            </a:r>
          </a:p>
        </p:txBody>
      </p:sp>
      <p:sp>
        <p:nvSpPr>
          <p:cNvPr id="142" name="Considering a general prepare-and-measure scenario in which Alice can transmit qubit states to Bob, who can perform general measurements in the form of positive operator-valued measures……"/>
          <p:cNvSpPr txBox="1"/>
          <p:nvPr/>
        </p:nvSpPr>
        <p:spPr>
          <a:xfrm>
            <a:off x="2237081" y="2500758"/>
            <a:ext cx="5871121" cy="412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Considering a </a:t>
            </a:r>
            <a:r>
              <a:rPr b="1">
                <a:solidFill>
                  <a:srgbClr val="28CD41"/>
                </a:solidFill>
              </a:rPr>
              <a:t>general prepare-and-measure scenario</a:t>
            </a:r>
            <a:r>
              <a:t> in which Alice can transmit qubit states to Bob, who can perform general measurements in the form of </a:t>
            </a:r>
            <a:r>
              <a:rPr b="1">
                <a:solidFill>
                  <a:srgbClr val="55C540"/>
                </a:solidFill>
              </a:rPr>
              <a:t>positive operator-valued measures</a:t>
            </a:r>
            <a:r>
              <a:t>… </a:t>
            </a:r>
          </a:p>
          <a:p>
            <a:pPr algn="just"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just"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… the </a:t>
            </a:r>
            <a:r>
              <a:rPr b="1">
                <a:solidFill>
                  <a:srgbClr val="28CD41"/>
                </a:solidFill>
              </a:rPr>
              <a:t>statistics </a:t>
            </a:r>
            <a:r>
              <a:t>obtained in such scenario </a:t>
            </a:r>
            <a:r>
              <a:rPr b="1">
                <a:solidFill>
                  <a:srgbClr val="28CD41"/>
                </a:solidFill>
              </a:rPr>
              <a:t>can be reproduced by </a:t>
            </a:r>
            <a:r>
              <a:t>purely classical means of </a:t>
            </a:r>
            <a:r>
              <a:rPr b="1">
                <a:solidFill>
                  <a:srgbClr val="55C540"/>
                </a:solidFill>
              </a:rPr>
              <a:t>shared randomness</a:t>
            </a:r>
            <a:r>
              <a:t> and </a:t>
            </a:r>
            <a:r>
              <a:rPr b="1">
                <a:solidFill>
                  <a:srgbClr val="28CD41"/>
                </a:solidFill>
              </a:rPr>
              <a:t>two bits</a:t>
            </a:r>
            <a:r>
              <a:t> of communication. </a:t>
            </a:r>
          </a:p>
          <a:p>
            <a:pPr algn="l"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just"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Furthermore, it is proved that two bits of communication is the minimal cost of a perfect classical simulation. </a:t>
            </a:r>
          </a:p>
          <a:p>
            <a:pPr algn="l"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just" defTabSz="457200"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 addition, the protocol can be adapted to </a:t>
            </a:r>
            <a:r>
              <a:rPr b="1">
                <a:solidFill>
                  <a:srgbClr val="28CD41"/>
                </a:solidFill>
              </a:rPr>
              <a:t>Bell scenarios</a:t>
            </a:r>
            <a:r>
              <a:t>, extending Toner and Bacon results. In particular, </a:t>
            </a:r>
            <a:r>
              <a:rPr b="1">
                <a:solidFill>
                  <a:srgbClr val="28CD41"/>
                </a:solidFill>
              </a:rPr>
              <a:t>one bit of communication </a:t>
            </a:r>
            <a:r>
              <a:t>is</a:t>
            </a:r>
            <a:r>
              <a:rPr b="1">
                <a:solidFill>
                  <a:srgbClr val="28CD41"/>
                </a:solidFill>
              </a:rPr>
              <a:t> </a:t>
            </a:r>
            <a:r>
              <a:t>enough to</a:t>
            </a:r>
            <a:r>
              <a:rPr b="1">
                <a:solidFill>
                  <a:srgbClr val="28CD41"/>
                </a:solidFill>
              </a:rPr>
              <a:t> reproduce all quantum correlations </a:t>
            </a:r>
            <a:r>
              <a:t>associated to arbitrary local measurements applied to a </a:t>
            </a:r>
            <a:r>
              <a:rPr b="1">
                <a:solidFill>
                  <a:srgbClr val="55C540"/>
                </a:solidFill>
              </a:rPr>
              <a:t>Bell singlet state</a:t>
            </a:r>
            <a:r>
              <a:t>.</a:t>
            </a:r>
          </a:p>
        </p:txBody>
      </p:sp>
      <p:grpSp>
        <p:nvGrpSpPr>
          <p:cNvPr id="145" name="Group"/>
          <p:cNvGrpSpPr/>
          <p:nvPr/>
        </p:nvGrpSpPr>
        <p:grpSpPr>
          <a:xfrm>
            <a:off x="8368068" y="1934303"/>
            <a:ext cx="4116223" cy="5411385"/>
            <a:chOff x="0" y="0"/>
            <a:chExt cx="4116222" cy="5411384"/>
          </a:xfrm>
        </p:grpSpPr>
        <p:pic>
          <p:nvPicPr>
            <p:cNvPr id="143" name="Captura de pantalla 2023-04-30 a las 19.39.00.png" descr="Captura de pantalla 2023-04-30 a las 19.39.00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6091" y="46004"/>
              <a:ext cx="4004040" cy="53193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4" name="Rectangle"/>
            <p:cNvSpPr/>
            <p:nvPr/>
          </p:nvSpPr>
          <p:spPr>
            <a:xfrm>
              <a:off x="-1" y="-1"/>
              <a:ext cx="4116223" cy="5411385"/>
            </a:xfrm>
            <a:prstGeom prst="rect">
              <a:avLst/>
            </a:prstGeom>
            <a:noFill/>
            <a:ln w="38100" cap="flat">
              <a:solidFill>
                <a:srgbClr val="FF3B3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</p:grpSp>
      <p:sp>
        <p:nvSpPr>
          <p:cNvPr id="146" name="Arrow"/>
          <p:cNvSpPr/>
          <p:nvPr/>
        </p:nvSpPr>
        <p:spPr>
          <a:xfrm rot="5400000">
            <a:off x="4792074" y="6738886"/>
            <a:ext cx="761136" cy="627926"/>
          </a:xfrm>
          <a:prstGeom prst="rightArrow">
            <a:avLst>
              <a:gd name="adj1" fmla="val 30914"/>
              <a:gd name="adj2" fmla="val 68487"/>
            </a:avLst>
          </a:prstGeom>
          <a:solidFill>
            <a:srgbClr val="B3D7FF"/>
          </a:solidFill>
          <a:ln w="25400">
            <a:solidFill>
              <a:srgbClr val="007AFF"/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47" name="Can we simulate and verify this?…"/>
          <p:cNvSpPr txBox="1"/>
          <p:nvPr/>
        </p:nvSpPr>
        <p:spPr>
          <a:xfrm>
            <a:off x="2669945" y="7567144"/>
            <a:ext cx="5005389" cy="100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500">
                <a:solidFill>
                  <a:srgbClr val="FF3B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Can we simulate and verify this?</a:t>
            </a:r>
          </a:p>
          <a:p>
            <a:pPr>
              <a:defRPr b="1" sz="1000">
                <a:solidFill>
                  <a:srgbClr val="FF3B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b="1"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LET´S CHECK…</a:t>
            </a:r>
          </a:p>
        </p:txBody>
      </p:sp>
      <p:sp>
        <p:nvSpPr>
          <p:cNvPr id="148" name="M. J. Renner, A. Tavakoli, M. T. Quintino, 2022,…"/>
          <p:cNvSpPr txBox="1"/>
          <p:nvPr/>
        </p:nvSpPr>
        <p:spPr>
          <a:xfrm>
            <a:off x="2843467" y="1804878"/>
            <a:ext cx="4658348" cy="6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M. J. Renner, A. Tavakoli, M. T. Quintino, 2022, </a:t>
            </a:r>
          </a:p>
          <a:p>
            <a:pPr>
              <a:defRPr b="1" i="1"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classical cost of transmitting a qubit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8360309" y="7647898"/>
            <a:ext cx="4154323" cy="845288"/>
            <a:chOff x="0" y="0"/>
            <a:chExt cx="4154322" cy="845286"/>
          </a:xfrm>
        </p:grpSpPr>
        <p:pic>
          <p:nvPicPr>
            <p:cNvPr id="149" name="Captura de pantalla 2023-04-30 a las 20.25.12.png" descr="Captura de pantalla 2023-04-30 a las 20.25.1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542" t="16242" r="2542" b="5085"/>
            <a:stretch>
              <a:fillRect/>
            </a:stretch>
          </p:blipFill>
          <p:spPr>
            <a:xfrm>
              <a:off x="239337" y="193826"/>
              <a:ext cx="3675700" cy="4576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0" name="Rectangle"/>
            <p:cNvSpPr/>
            <p:nvPr/>
          </p:nvSpPr>
          <p:spPr>
            <a:xfrm>
              <a:off x="0" y="0"/>
              <a:ext cx="4154323" cy="845288"/>
            </a:xfrm>
            <a:prstGeom prst="rect">
              <a:avLst/>
            </a:prstGeom>
            <a:noFill/>
            <a:ln w="38100" cap="flat">
              <a:solidFill>
                <a:srgbClr val="FF3B3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648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649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650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651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652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653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654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FF3B3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655" name="5. CONCLUSIONS AND FURTHER WORK"/>
          <p:cNvSpPr txBox="1"/>
          <p:nvPr/>
        </p:nvSpPr>
        <p:spPr>
          <a:xfrm>
            <a:off x="1893109" y="1064740"/>
            <a:ext cx="501942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5. CONCLUSIONS AND FURTHER WORK</a:t>
            </a:r>
          </a:p>
        </p:txBody>
      </p:sp>
      <p:sp>
        <p:nvSpPr>
          <p:cNvPr id="656" name="Study classical communication applied to higher dimensional scenarios (QUTRIT), giving special attention to the new block sphere shape.…"/>
          <p:cNvSpPr txBox="1"/>
          <p:nvPr/>
        </p:nvSpPr>
        <p:spPr>
          <a:xfrm>
            <a:off x="2203304" y="3140961"/>
            <a:ext cx="9853047" cy="3817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188730" indent="-188730" algn="l" defTabSz="457200">
              <a:buSzPct val="100000"/>
              <a:buChar char="-"/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Study classical communication applied to higher dimensional scenarios (</a:t>
            </a:r>
            <a:r>
              <a:rPr b="1">
                <a:solidFill>
                  <a:srgbClr val="FF3B30"/>
                </a:solidFill>
              </a:rPr>
              <a:t>QUTRIT</a:t>
            </a:r>
            <a:r>
              <a:t>), giving special attention to the new block sphere shape.</a:t>
            </a:r>
            <a:br/>
          </a:p>
          <a:p>
            <a:pPr marL="188730" indent="-188730" algn="l" defTabSz="457200">
              <a:buSzPct val="100000"/>
              <a:buChar char="-"/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Simulate and execute </a:t>
            </a:r>
            <a:r>
              <a:rPr b="1">
                <a:solidFill>
                  <a:srgbClr val="FF3B30"/>
                </a:solidFill>
              </a:rPr>
              <a:t>Bell scenarios </a:t>
            </a:r>
            <a:r>
              <a:t>protocol in quantum computers.</a:t>
            </a:r>
          </a:p>
          <a:p>
            <a:pPr algn="l" defTabSz="457200"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188730" indent="-188730" algn="l" defTabSz="457200">
              <a:buSzPct val="100000"/>
              <a:buChar char="-"/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Implement again the quantum protocol when the </a:t>
            </a:r>
            <a:r>
              <a:rPr b="1">
                <a:solidFill>
                  <a:srgbClr val="FF3B30"/>
                </a:solidFill>
              </a:rPr>
              <a:t>transpile</a:t>
            </a:r>
            <a:r>
              <a:t> function is more accurate (It depends on IBM Software improvements). </a:t>
            </a:r>
          </a:p>
          <a:p>
            <a:pPr algn="l" defTabSz="457200"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188730" indent="-188730" algn="l" defTabSz="457200">
              <a:buSzPct val="100000"/>
              <a:buChar char="-"/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Execute the quantum protocol over </a:t>
            </a:r>
            <a:r>
              <a:rPr b="1">
                <a:solidFill>
                  <a:srgbClr val="FF3B30"/>
                </a:solidFill>
              </a:rPr>
              <a:t>20.000 shots</a:t>
            </a:r>
            <a:r>
              <a:t> in the future.</a:t>
            </a:r>
          </a:p>
          <a:p>
            <a:pPr algn="l" defTabSz="457200"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 It would be really interesting </a:t>
            </a:r>
            <a:r>
              <a:rPr b="1">
                <a:solidFill>
                  <a:srgbClr val="FF3B30"/>
                </a:solidFill>
              </a:rPr>
              <a:t>execute</a:t>
            </a:r>
            <a:r>
              <a:t> this protocols in quantum computers from other </a:t>
            </a:r>
            <a:r>
              <a:rPr>
                <a:solidFill>
                  <a:srgbClr val="FF3B30"/>
                </a:solidFill>
              </a:rPr>
              <a:t>manufactures</a:t>
            </a:r>
            <a:r>
              <a:t> (Qilimanjaro, Cirq, Dwave…), conclusions can be reached as to which technology is closest to theoretical simulation.</a:t>
            </a:r>
          </a:p>
          <a:p>
            <a:pPr marL="188730" indent="-188730" algn="l" defTabSz="457200">
              <a:buSzPct val="100000"/>
              <a:buChar char="-"/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657" name="FURTHER WORK:"/>
          <p:cNvSpPr txBox="1"/>
          <p:nvPr/>
        </p:nvSpPr>
        <p:spPr>
          <a:xfrm>
            <a:off x="2124998" y="1896071"/>
            <a:ext cx="3238222" cy="535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900" u="sng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FURTHER WORK: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660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661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662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663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664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665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666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FF3B3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667" name="5. CONCLUSIONS AND FURTHER WORK"/>
          <p:cNvSpPr txBox="1"/>
          <p:nvPr/>
        </p:nvSpPr>
        <p:spPr>
          <a:xfrm>
            <a:off x="1893109" y="1064740"/>
            <a:ext cx="501942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5. CONCLUSIONS AND FURTHER WORK</a:t>
            </a:r>
          </a:p>
        </p:txBody>
      </p:sp>
      <p:sp>
        <p:nvSpPr>
          <p:cNvPr id="668" name="WHAT WE HAVE LEARNED AS STUDENTS?…"/>
          <p:cNvSpPr txBox="1"/>
          <p:nvPr/>
        </p:nvSpPr>
        <p:spPr>
          <a:xfrm>
            <a:off x="2080412" y="2150485"/>
            <a:ext cx="9425917" cy="624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2700" u="sng">
                <a:solidFill>
                  <a:srgbClr val="FF3B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WHAT WE HAVE LEARNED AS STUDENTS? </a:t>
            </a:r>
          </a:p>
          <a:p>
            <a:pPr algn="l" defTabSz="457200">
              <a:defRPr b="1" sz="2000" u="sng">
                <a:solidFill>
                  <a:srgbClr val="FF3B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188730" indent="-188730" algn="l" defTabSz="457200">
              <a:buSzPct val="100000"/>
              <a:buChar char="-"/>
              <a:defRPr b="1" sz="18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Lose the fear </a:t>
            </a:r>
            <a:r>
              <a:rPr b="0"/>
              <a:t>with highly theoretical papers: We studied and understood more than </a:t>
            </a:r>
            <a:r>
              <a:t>five papers</a:t>
            </a:r>
            <a:r>
              <a:rPr b="0"/>
              <a:t> and </a:t>
            </a:r>
            <a:r>
              <a:t>two books</a:t>
            </a:r>
            <a:r>
              <a:rPr b="0"/>
              <a:t> in order to achieve the goals.</a:t>
            </a:r>
          </a:p>
          <a:p>
            <a:pPr algn="l" defTabSz="457200">
              <a:defRPr sz="18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188730" indent="-188730" algn="l" defTabSz="457200">
              <a:buSzPct val="100000"/>
              <a:buChar char="-"/>
              <a:defRPr b="1" sz="18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Perform</a:t>
            </a:r>
            <a:r>
              <a:rPr b="0"/>
              <a:t> a Study Case, covering different quantum theoretical topics: </a:t>
            </a:r>
            <a:r>
              <a:rPr>
                <a:solidFill>
                  <a:srgbClr val="28CD41"/>
                </a:solidFill>
              </a:rPr>
              <a:t>PREPARE- AND-MEASURE SCENARIOS with PVMs, POVMs and BELL SCENARIOS.</a:t>
            </a:r>
            <a:br>
              <a:rPr>
                <a:solidFill>
                  <a:srgbClr val="28CD41"/>
                </a:solidFill>
              </a:rPr>
            </a:br>
            <a:r>
              <a:rPr b="0"/>
              <a:t>When we achieved a goal, we always had the feeling that we were starting at point zero, in order to learn and solve the new scenario.</a:t>
            </a:r>
          </a:p>
          <a:p>
            <a:pPr algn="l" defTabSz="457200">
              <a:defRPr b="1" sz="18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188730" indent="-188730" algn="l" defTabSz="457200">
              <a:buSzPct val="100000"/>
              <a:buChar char="-"/>
              <a:defRPr sz="18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Implementation and simulation with a “</a:t>
            </a:r>
            <a:r>
              <a:rPr b="1"/>
              <a:t>classic</a:t>
            </a:r>
            <a:r>
              <a:t>” programming language (python)</a:t>
            </a:r>
          </a:p>
          <a:p>
            <a:pPr algn="l" defTabSz="457200">
              <a:defRPr sz="18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188730" indent="-188730" algn="l" defTabSz="457200">
              <a:buSzPct val="100000"/>
              <a:buChar char="-"/>
              <a:defRPr sz="18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Implementation and simulation in </a:t>
            </a:r>
            <a:r>
              <a:rPr b="1">
                <a:solidFill>
                  <a:srgbClr val="28CD41"/>
                </a:solidFill>
              </a:rPr>
              <a:t>QISKIT</a:t>
            </a:r>
            <a:r>
              <a:t>.</a:t>
            </a:r>
          </a:p>
          <a:p>
            <a:pPr algn="l" defTabSz="457200">
              <a:defRPr sz="18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188730" indent="-188730" algn="l" defTabSz="457200">
              <a:buSzPct val="100000"/>
              <a:buChar char="-"/>
              <a:defRPr sz="18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Execute programs in </a:t>
            </a:r>
            <a:r>
              <a:rPr b="1"/>
              <a:t>real</a:t>
            </a:r>
            <a:r>
              <a:t> Quantum Computers.</a:t>
            </a:r>
          </a:p>
          <a:p>
            <a:pPr algn="l" defTabSz="457200">
              <a:defRPr sz="18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188730" indent="-188730" algn="l" defTabSz="457200">
              <a:buSzPct val="100000"/>
              <a:buChar char="-"/>
              <a:defRPr sz="18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Hours and Hours of </a:t>
            </a:r>
            <a:r>
              <a:rPr b="1">
                <a:solidFill>
                  <a:srgbClr val="28CD41"/>
                </a:solidFill>
              </a:rPr>
              <a:t>learning</a:t>
            </a:r>
            <a:r>
              <a:t>, </a:t>
            </a:r>
            <a:br/>
            <a:r>
              <a:t>Hours and Hours if </a:t>
            </a:r>
            <a:r>
              <a:rPr b="1"/>
              <a:t>talks</a:t>
            </a:r>
            <a:r>
              <a:t> with colleagues and professors, </a:t>
            </a:r>
            <a:br/>
            <a:r>
              <a:t>Hours and hours of </a:t>
            </a:r>
            <a:r>
              <a:rPr b="1">
                <a:solidFill>
                  <a:srgbClr val="28CD41"/>
                </a:solidFill>
              </a:rPr>
              <a:t>rethinking everything</a:t>
            </a:r>
            <a:r>
              <a:t>, starting over and moving forward. </a:t>
            </a:r>
            <a:br/>
            <a:r>
              <a:rPr b="1"/>
              <a:t>Hours and hours of fun !!!!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quantum-computing.png.jpeg" descr="quantum-computing.pn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2322" y="-33457"/>
            <a:ext cx="16977065" cy="9820514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THANK YOU FOR YOUR ATTENTION…"/>
          <p:cNvSpPr txBox="1"/>
          <p:nvPr/>
        </p:nvSpPr>
        <p:spPr>
          <a:xfrm>
            <a:off x="5598786" y="2745431"/>
            <a:ext cx="664946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b="1" sz="29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THANK YOU FOR YOUR ATTENTION</a:t>
            </a:r>
          </a:p>
          <a:p>
            <a:pPr algn="l" defTabSz="457200">
              <a:spcBef>
                <a:spcPts val="1200"/>
              </a:spcBef>
              <a:defRPr b="1" sz="29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QUESTIONS….</a:t>
            </a:r>
          </a:p>
        </p:txBody>
      </p:sp>
      <p:pic>
        <p:nvPicPr>
          <p:cNvPr id="672" name="image1.png" descr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673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674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675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676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677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678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679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2. OBJECTIVES"/>
          <p:cNvSpPr txBox="1"/>
          <p:nvPr/>
        </p:nvSpPr>
        <p:spPr>
          <a:xfrm>
            <a:off x="1893110" y="1064740"/>
            <a:ext cx="197750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2. OBJECTIVES</a:t>
            </a:r>
          </a:p>
        </p:txBody>
      </p:sp>
      <p:pic>
        <p:nvPicPr>
          <p:cNvPr id="154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56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157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58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159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160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161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162" name="MAIN OBJECTIVE:…"/>
          <p:cNvSpPr txBox="1"/>
          <p:nvPr/>
        </p:nvSpPr>
        <p:spPr>
          <a:xfrm>
            <a:off x="2352002" y="1693483"/>
            <a:ext cx="9764749" cy="1998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2000" u="sng">
                <a:solidFill>
                  <a:srgbClr val="FF3B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MAIN OBJECTIVE:</a:t>
            </a:r>
          </a:p>
          <a:p>
            <a:pPr algn="l" defTabSz="457200">
              <a:defRPr b="1" sz="18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just" defTabSz="457200"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Prove by </a:t>
            </a:r>
            <a:r>
              <a:rPr b="1"/>
              <a:t>computer-based experiments</a:t>
            </a:r>
            <a:r>
              <a:t> that a </a:t>
            </a:r>
            <a:r>
              <a:rPr b="1"/>
              <a:t>qubit communication</a:t>
            </a:r>
            <a:r>
              <a:t> can be simulated classically with a total cost of</a:t>
            </a:r>
            <a:r>
              <a:rPr b="1"/>
              <a:t> 2 classical bits for any POVM</a:t>
            </a:r>
            <a:r>
              <a:t> in a </a:t>
            </a:r>
            <a:r>
              <a:rPr b="1"/>
              <a:t>prepare-and-measure scenario</a:t>
            </a:r>
            <a:r>
              <a:t>, or </a:t>
            </a:r>
            <a:r>
              <a:rPr b="1">
                <a:solidFill>
                  <a:srgbClr val="000000"/>
                </a:solidFill>
              </a:rPr>
              <a:t>1 classical bit</a:t>
            </a:r>
            <a:r>
              <a:t> </a:t>
            </a:r>
            <a:r>
              <a:rPr b="1"/>
              <a:t>for any arbitrary local measurement in a Bell scenario.</a:t>
            </a:r>
            <a:endParaRPr b="1"/>
          </a:p>
          <a:p>
            <a:pPr algn="l" defTabSz="457200">
              <a:defRPr sz="1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22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PROJECT STEPS TO ACHIEVE IT: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1578539" y="8356891"/>
            <a:ext cx="9847721" cy="478186"/>
            <a:chOff x="0" y="-1"/>
            <a:chExt cx="9847719" cy="478185"/>
          </a:xfrm>
        </p:grpSpPr>
        <p:sp>
          <p:nvSpPr>
            <p:cNvPr id="163" name="https://github.com/inaki-ortizdelandaluce/qubit-communication-simulations"/>
            <p:cNvSpPr txBox="1"/>
            <p:nvPr/>
          </p:nvSpPr>
          <p:spPr>
            <a:xfrm>
              <a:off x="513220" y="33223"/>
              <a:ext cx="9334501" cy="411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https://github.com/inaki-ortizdelandaluce/qubit-communication-simulations</a:t>
              </a:r>
            </a:p>
          </p:txBody>
        </p:sp>
        <p:pic>
          <p:nvPicPr>
            <p:cNvPr id="164" name="kisspng-github-computer-icons-icon-design-github-5ab8a31e5b5395.6758034915220498223741.png" descr="kisspng-github-computer-icons-icon-design-github-5ab8a31e5b5395.675803491522049822374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2"/>
              <a:ext cx="478182" cy="4781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8" name="Group"/>
          <p:cNvGrpSpPr/>
          <p:nvPr/>
        </p:nvGrpSpPr>
        <p:grpSpPr>
          <a:xfrm>
            <a:off x="3910921" y="3797288"/>
            <a:ext cx="5182959" cy="4359446"/>
            <a:chOff x="0" y="-1"/>
            <a:chExt cx="5182958" cy="4359445"/>
          </a:xfrm>
        </p:grpSpPr>
        <p:sp>
          <p:nvSpPr>
            <p:cNvPr id="166" name="Rectangle"/>
            <p:cNvSpPr/>
            <p:nvPr/>
          </p:nvSpPr>
          <p:spPr>
            <a:xfrm>
              <a:off x="-1" y="-2"/>
              <a:ext cx="5182959" cy="4359446"/>
            </a:xfrm>
            <a:prstGeom prst="rect">
              <a:avLst/>
            </a:prstGeom>
            <a:noFill/>
            <a:ln w="114300" cap="flat">
              <a:solidFill>
                <a:srgbClr val="FFCC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pic>
          <p:nvPicPr>
            <p:cNvPr id="167" name="Screenshot 2023-05-09 at 21.43.59.png" descr="Screenshot 2023-05-09 at 21.43.59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32690" b="0"/>
            <a:stretch>
              <a:fillRect/>
            </a:stretch>
          </p:blipFill>
          <p:spPr>
            <a:xfrm>
              <a:off x="79309" y="291267"/>
              <a:ext cx="5037388" cy="37769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3. CLASSICAL SIMULATIONS"/>
          <p:cNvSpPr txBox="1"/>
          <p:nvPr/>
        </p:nvSpPr>
        <p:spPr>
          <a:xfrm>
            <a:off x="1893109" y="1064740"/>
            <a:ext cx="36597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3. CLASSICAL SIMULATIONS</a:t>
            </a:r>
          </a:p>
        </p:txBody>
      </p:sp>
      <p:pic>
        <p:nvPicPr>
          <p:cNvPr id="171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73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174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75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176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177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178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179" name="PREPARE-AND-MEASURE SCENARIO"/>
          <p:cNvSpPr txBox="1"/>
          <p:nvPr/>
        </p:nvSpPr>
        <p:spPr>
          <a:xfrm>
            <a:off x="2229523" y="2151178"/>
            <a:ext cx="10616559" cy="7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PREPARE-AND-MEASURE SCENARIO</a:t>
            </a:r>
          </a:p>
        </p:txBody>
      </p:sp>
      <p:pic>
        <p:nvPicPr>
          <p:cNvPr id="180" name="Screenshot 2023-05-10 at 12.14.14.png" descr="Screenshot 2023-05-10 at 12.14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000" y="5065419"/>
            <a:ext cx="6807200" cy="1168403"/>
          </a:xfrm>
          <a:prstGeom prst="rect">
            <a:avLst/>
          </a:prstGeom>
          <a:ln w="50800">
            <a:solidFill>
              <a:srgbClr val="FACB40"/>
            </a:solidFill>
            <a:miter lim="400000"/>
          </a:ln>
        </p:spPr>
      </p:pic>
      <p:pic>
        <p:nvPicPr>
          <p:cNvPr id="181" name="Screenshot 2023-05-10 at 12.14.20.png" descr="Screenshot 2023-05-10 at 12.14.2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40000" y="6533129"/>
            <a:ext cx="5118100" cy="863603"/>
          </a:xfrm>
          <a:prstGeom prst="rect">
            <a:avLst/>
          </a:prstGeom>
          <a:ln w="50800">
            <a:solidFill>
              <a:srgbClr val="55C540"/>
            </a:solidFill>
          </a:ln>
        </p:spPr>
      </p:pic>
      <p:pic>
        <p:nvPicPr>
          <p:cNvPr id="182" name="Screenshot 2023-05-10 at 12.14.29.png" descr="Screenshot 2023-05-10 at 12.14.2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52700" y="3927907"/>
            <a:ext cx="3352800" cy="838203"/>
          </a:xfrm>
          <a:prstGeom prst="rect">
            <a:avLst/>
          </a:prstGeom>
          <a:ln w="50800">
            <a:solidFill>
              <a:srgbClr val="FACB40"/>
            </a:solidFill>
            <a:miter lim="400000"/>
          </a:ln>
        </p:spPr>
      </p:pic>
      <p:grpSp>
        <p:nvGrpSpPr>
          <p:cNvPr id="185" name="Group"/>
          <p:cNvGrpSpPr/>
          <p:nvPr/>
        </p:nvGrpSpPr>
        <p:grpSpPr>
          <a:xfrm>
            <a:off x="2493066" y="2736572"/>
            <a:ext cx="6103295" cy="902920"/>
            <a:chOff x="-1" y="0"/>
            <a:chExt cx="6103294" cy="902919"/>
          </a:xfrm>
        </p:grpSpPr>
        <p:sp>
          <p:nvSpPr>
            <p:cNvPr id="183" name="Alice prepares qubit state ⍴ and sends"/>
            <p:cNvSpPr txBox="1"/>
            <p:nvPr/>
          </p:nvSpPr>
          <p:spPr>
            <a:xfrm>
              <a:off x="0" y="-1"/>
              <a:ext cx="4618242" cy="4165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0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Alice</a:t>
              </a:r>
              <a:r>
                <a:rPr b="0"/>
                <a:t> prepares </a:t>
              </a:r>
              <a:r>
                <a:rPr>
                  <a:solidFill>
                    <a:srgbClr val="55C540"/>
                  </a:solidFill>
                </a:rPr>
                <a:t>qubit state</a:t>
              </a:r>
              <a:r>
                <a:rPr b="0"/>
                <a:t> </a:t>
              </a:r>
              <a:r>
                <a:rPr>
                  <a:solidFill>
                    <a:srgbClr val="55C540"/>
                  </a:solidFill>
                </a:rPr>
                <a:t>⍴</a:t>
              </a:r>
              <a:r>
                <a:rPr b="0"/>
                <a:t> and sends</a:t>
              </a:r>
            </a:p>
          </p:txBody>
        </p:sp>
        <p:sp>
          <p:nvSpPr>
            <p:cNvPr id="184" name="Bob receives state ⍴ and measures with POVM {Bk}"/>
            <p:cNvSpPr txBox="1"/>
            <p:nvPr/>
          </p:nvSpPr>
          <p:spPr>
            <a:xfrm>
              <a:off x="-2" y="486399"/>
              <a:ext cx="6103296" cy="416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0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Bob</a:t>
              </a:r>
              <a:r>
                <a:rPr b="0"/>
                <a:t> receives state ⍴ and </a:t>
              </a:r>
              <a:r>
                <a:rPr>
                  <a:solidFill>
                    <a:srgbClr val="55C540"/>
                  </a:solidFill>
                </a:rPr>
                <a:t>measures</a:t>
              </a:r>
              <a:r>
                <a:rPr b="0"/>
                <a:t> with </a:t>
              </a:r>
              <a:r>
                <a:rPr>
                  <a:solidFill>
                    <a:srgbClr val="55C540"/>
                  </a:solidFill>
                </a:rPr>
                <a:t>POVM</a:t>
              </a:r>
              <a:r>
                <a:rPr b="0"/>
                <a:t> </a:t>
              </a:r>
              <a:r>
                <a:rPr>
                  <a:solidFill>
                    <a:srgbClr val="55C540"/>
                  </a:solidFill>
                </a:rPr>
                <a:t>{B</a:t>
              </a:r>
              <a:r>
                <a:rPr baseline="-5998">
                  <a:solidFill>
                    <a:srgbClr val="55C540"/>
                  </a:solidFill>
                </a:rPr>
                <a:t>k</a:t>
              </a:r>
              <a:r>
                <a:rPr>
                  <a:solidFill>
                    <a:srgbClr val="55C540"/>
                  </a:solidFill>
                </a:rPr>
                <a:t>}</a:t>
              </a:r>
            </a:p>
          </p:txBody>
        </p:sp>
      </p:grpSp>
      <p:sp>
        <p:nvSpPr>
          <p:cNvPr id="186" name="Success criteria"/>
          <p:cNvSpPr txBox="1"/>
          <p:nvPr/>
        </p:nvSpPr>
        <p:spPr>
          <a:xfrm>
            <a:off x="7725967" y="6771395"/>
            <a:ext cx="1870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55C5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Success criteria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8754020" y="4479137"/>
            <a:ext cx="2238097" cy="1188327"/>
            <a:chOff x="0" y="0"/>
            <a:chExt cx="2238096" cy="1188326"/>
          </a:xfrm>
        </p:grpSpPr>
        <p:sp>
          <p:nvSpPr>
            <p:cNvPr id="187" name="Line"/>
            <p:cNvSpPr/>
            <p:nvPr/>
          </p:nvSpPr>
          <p:spPr>
            <a:xfrm flipH="1">
              <a:off x="0" y="341141"/>
              <a:ext cx="847183" cy="847186"/>
            </a:xfrm>
            <a:prstGeom prst="line">
              <a:avLst/>
            </a:prstGeom>
            <a:noFill/>
            <a:ln w="25400" cap="flat">
              <a:solidFill>
                <a:srgbClr val="0076B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8" name="Shared randomness"/>
            <p:cNvSpPr txBox="1"/>
            <p:nvPr/>
          </p:nvSpPr>
          <p:spPr>
            <a:xfrm>
              <a:off x="497663" y="0"/>
              <a:ext cx="1740434" cy="32522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76BA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>
                  <a:solidFill>
                    <a:srgbClr val="005E95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Shared randomness</a:t>
              </a:r>
            </a:p>
          </p:txBody>
        </p:sp>
      </p:grpSp>
      <p:grpSp>
        <p:nvGrpSpPr>
          <p:cNvPr id="192" name="Group"/>
          <p:cNvGrpSpPr/>
          <p:nvPr/>
        </p:nvGrpSpPr>
        <p:grpSpPr>
          <a:xfrm>
            <a:off x="8470204" y="3766069"/>
            <a:ext cx="2530599" cy="1861277"/>
            <a:chOff x="0" y="0"/>
            <a:chExt cx="2530598" cy="1861276"/>
          </a:xfrm>
        </p:grpSpPr>
        <p:sp>
          <p:nvSpPr>
            <p:cNvPr id="190" name="Line"/>
            <p:cNvSpPr/>
            <p:nvPr/>
          </p:nvSpPr>
          <p:spPr>
            <a:xfrm flipH="1">
              <a:off x="0" y="314042"/>
              <a:ext cx="772669" cy="1547234"/>
            </a:xfrm>
            <a:prstGeom prst="line">
              <a:avLst/>
            </a:prstGeom>
            <a:noFill/>
            <a:ln w="25400" cap="flat">
              <a:solidFill>
                <a:srgbClr val="0076B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1" name="Classical information"/>
            <p:cNvSpPr txBox="1"/>
            <p:nvPr/>
          </p:nvSpPr>
          <p:spPr>
            <a:xfrm>
              <a:off x="734691" y="-1"/>
              <a:ext cx="1795908" cy="32522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76BA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>
                  <a:solidFill>
                    <a:srgbClr val="005E95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Classical information</a:t>
              </a:r>
            </a:p>
          </p:txBody>
        </p:sp>
      </p:grpSp>
      <p:grpSp>
        <p:nvGrpSpPr>
          <p:cNvPr id="195" name="Group"/>
          <p:cNvGrpSpPr/>
          <p:nvPr/>
        </p:nvGrpSpPr>
        <p:grpSpPr>
          <a:xfrm>
            <a:off x="8241411" y="5853868"/>
            <a:ext cx="3250612" cy="525360"/>
            <a:chOff x="0" y="0"/>
            <a:chExt cx="3250611" cy="525358"/>
          </a:xfrm>
        </p:grpSpPr>
        <p:sp>
          <p:nvSpPr>
            <p:cNvPr id="193" name="Line"/>
            <p:cNvSpPr/>
            <p:nvPr/>
          </p:nvSpPr>
          <p:spPr>
            <a:xfrm flipH="1" flipV="1">
              <a:off x="-1" y="-1"/>
              <a:ext cx="1480894" cy="362114"/>
            </a:xfrm>
            <a:prstGeom prst="line">
              <a:avLst/>
            </a:prstGeom>
            <a:noFill/>
            <a:ln w="25400" cap="flat">
              <a:solidFill>
                <a:srgbClr val="0076B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4" name="POVM measurement"/>
            <p:cNvSpPr txBox="1"/>
            <p:nvPr/>
          </p:nvSpPr>
          <p:spPr>
            <a:xfrm>
              <a:off x="1463771" y="200136"/>
              <a:ext cx="1786840" cy="32522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76BA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>
                  <a:solidFill>
                    <a:srgbClr val="005E95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POVM measurement</a:t>
              </a:r>
            </a:p>
          </p:txBody>
        </p:sp>
      </p:grpSp>
      <p:grpSp>
        <p:nvGrpSpPr>
          <p:cNvPr id="198" name="Group"/>
          <p:cNvGrpSpPr/>
          <p:nvPr/>
        </p:nvGrpSpPr>
        <p:grpSpPr>
          <a:xfrm>
            <a:off x="6766737" y="4251672"/>
            <a:ext cx="1755671" cy="1342979"/>
            <a:chOff x="0" y="0"/>
            <a:chExt cx="1755670" cy="1342978"/>
          </a:xfrm>
        </p:grpSpPr>
        <p:sp>
          <p:nvSpPr>
            <p:cNvPr id="196" name="Line"/>
            <p:cNvSpPr/>
            <p:nvPr/>
          </p:nvSpPr>
          <p:spPr>
            <a:xfrm flipH="1">
              <a:off x="-1" y="307830"/>
              <a:ext cx="741253" cy="1035148"/>
            </a:xfrm>
            <a:prstGeom prst="line">
              <a:avLst/>
            </a:prstGeom>
            <a:noFill/>
            <a:ln w="25400" cap="flat">
              <a:solidFill>
                <a:srgbClr val="0076B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" name="Qubit state"/>
            <p:cNvSpPr txBox="1"/>
            <p:nvPr/>
          </p:nvSpPr>
          <p:spPr>
            <a:xfrm>
              <a:off x="739771" y="-1"/>
              <a:ext cx="1015900" cy="32522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76BA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>
                  <a:solidFill>
                    <a:srgbClr val="005E95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Qubit state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3. CLASSICAL SIMULATIONS"/>
          <p:cNvSpPr txBox="1"/>
          <p:nvPr/>
        </p:nvSpPr>
        <p:spPr>
          <a:xfrm>
            <a:off x="1893109" y="1064740"/>
            <a:ext cx="36597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3. CLASSICAL SIMULATIONS</a:t>
            </a:r>
          </a:p>
        </p:txBody>
      </p:sp>
      <p:pic>
        <p:nvPicPr>
          <p:cNvPr id="201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03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204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05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206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207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208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209" name="PREPARE-AND-MEASURE CLASSICAL PROTOCOL"/>
          <p:cNvSpPr txBox="1"/>
          <p:nvPr/>
        </p:nvSpPr>
        <p:spPr>
          <a:xfrm>
            <a:off x="2229522" y="2151178"/>
            <a:ext cx="10505300" cy="7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PREPARE-AND-MEASURE CLASSICAL PROTOCOL</a:t>
            </a:r>
            <a:endParaRPr u="sng"/>
          </a:p>
        </p:txBody>
      </p:sp>
      <p:grpSp>
        <p:nvGrpSpPr>
          <p:cNvPr id="212" name="Group"/>
          <p:cNvGrpSpPr/>
          <p:nvPr/>
        </p:nvGrpSpPr>
        <p:grpSpPr>
          <a:xfrm>
            <a:off x="1826597" y="2548889"/>
            <a:ext cx="6040814" cy="5227429"/>
            <a:chOff x="0" y="0"/>
            <a:chExt cx="6040813" cy="5227427"/>
          </a:xfrm>
        </p:grpSpPr>
        <p:pic>
          <p:nvPicPr>
            <p:cNvPr id="210" name="Captura de pantalla 2023-05-05 a las 19.37.49.png" descr="Captura de pantalla 2023-05-05 a las 19.37.4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472" t="0" r="0" b="26237"/>
            <a:stretch>
              <a:fillRect/>
            </a:stretch>
          </p:blipFill>
          <p:spPr>
            <a:xfrm>
              <a:off x="-1" y="188164"/>
              <a:ext cx="6040814" cy="4855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1" name="Rectangle"/>
            <p:cNvSpPr/>
            <p:nvPr/>
          </p:nvSpPr>
          <p:spPr>
            <a:xfrm>
              <a:off x="629441" y="0"/>
              <a:ext cx="4320815" cy="5227428"/>
            </a:xfrm>
            <a:prstGeom prst="rect">
              <a:avLst/>
            </a:prstGeom>
            <a:noFill/>
            <a:ln w="63500" cap="flat">
              <a:solidFill>
                <a:srgbClr val="FF3B3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</p:grpSp>
      <p:pic>
        <p:nvPicPr>
          <p:cNvPr id="213" name="Captura de pantalla 2023-05-05 a las 20.01.38.png" descr="Captura de pantalla 2023-05-05 a las 20.01.3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18438" y="2771693"/>
            <a:ext cx="5701637" cy="2529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Captura de pantalla 2023-05-05 a las 20.05.42.png" descr="Captura de pantalla 2023-05-05 a las 20.05.42.png"/>
          <p:cNvPicPr>
            <a:picLocks noChangeAspect="1"/>
          </p:cNvPicPr>
          <p:nvPr/>
        </p:nvPicPr>
        <p:blipFill>
          <a:blip r:embed="rId5">
            <a:extLst/>
          </a:blip>
          <a:srcRect l="0" t="0" r="34835" b="0"/>
          <a:stretch>
            <a:fillRect/>
          </a:stretch>
        </p:blipFill>
        <p:spPr>
          <a:xfrm>
            <a:off x="8005543" y="5178812"/>
            <a:ext cx="2968756" cy="1088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3. CLASSICAL SIMULATIONS"/>
          <p:cNvSpPr txBox="1"/>
          <p:nvPr/>
        </p:nvSpPr>
        <p:spPr>
          <a:xfrm>
            <a:off x="1893109" y="1064740"/>
            <a:ext cx="36597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3. CLASSICAL SIMULATIONS</a:t>
            </a:r>
          </a:p>
        </p:txBody>
      </p:sp>
      <p:pic>
        <p:nvPicPr>
          <p:cNvPr id="21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19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220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21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222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223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224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225" name="PREPARE-AND-MEASURE CLASSICAL PROTOCOL: STATE PREPARATION"/>
          <p:cNvSpPr txBox="1"/>
          <p:nvPr/>
        </p:nvSpPr>
        <p:spPr>
          <a:xfrm>
            <a:off x="2229523" y="2151178"/>
            <a:ext cx="9764749" cy="7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PREPARE-AND-MEASURE CLASSICAL PROTOCOL: </a:t>
            </a:r>
            <a:r>
              <a:rPr>
                <a:solidFill>
                  <a:srgbClr val="007AFF"/>
                </a:solidFill>
              </a:rPr>
              <a:t>STATE PREPARATION</a:t>
            </a:r>
          </a:p>
        </p:txBody>
      </p:sp>
      <p:sp>
        <p:nvSpPr>
          <p:cNvPr id="226" name="Arrow"/>
          <p:cNvSpPr/>
          <p:nvPr/>
        </p:nvSpPr>
        <p:spPr>
          <a:xfrm rot="5400000">
            <a:off x="6181750" y="4562838"/>
            <a:ext cx="641302" cy="627926"/>
          </a:xfrm>
          <a:prstGeom prst="rightArrow">
            <a:avLst>
              <a:gd name="adj1" fmla="val 30914"/>
              <a:gd name="adj2" fmla="val 68487"/>
            </a:avLst>
          </a:prstGeom>
          <a:solidFill>
            <a:srgbClr val="B3D7FF"/>
          </a:solidFill>
          <a:ln w="25400">
            <a:solidFill>
              <a:srgbClr val="007AFF"/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27" name="To produce a random qubit pure state, we should obtain a random unitary matrix and then apply the unitary transformation to the zero qubit state, resembling the time evolution of a qubit from a zero initial state.…"/>
          <p:cNvSpPr txBox="1"/>
          <p:nvPr/>
        </p:nvSpPr>
        <p:spPr>
          <a:xfrm>
            <a:off x="2272181" y="2452524"/>
            <a:ext cx="9256652" cy="2064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spcBef>
                <a:spcPts val="120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 produce a </a:t>
            </a:r>
            <a:r>
              <a:rPr b="1"/>
              <a:t>random qubit pure state</a:t>
            </a:r>
            <a:r>
              <a:t>, we should obtain a </a:t>
            </a:r>
            <a:r>
              <a:rPr b="1">
                <a:solidFill>
                  <a:srgbClr val="28CD41"/>
                </a:solidFill>
              </a:rPr>
              <a:t>random unitary matrix</a:t>
            </a:r>
            <a:r>
              <a:t> and then apply the </a:t>
            </a:r>
            <a:r>
              <a:rPr b="1">
                <a:solidFill>
                  <a:srgbClr val="28CD41"/>
                </a:solidFill>
              </a:rPr>
              <a:t>unitary transformation</a:t>
            </a:r>
            <a:r>
              <a:t> to the zero qubit state, resembling the time evolution of a qubit from a zero initial state. </a:t>
            </a:r>
          </a:p>
          <a:p>
            <a:pPr algn="just" defTabSz="457200">
              <a:spcBef>
                <a:spcPts val="120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random unitary matrix can be generated by just building a matrix of normally distributed complex numbers, and then apply the </a:t>
            </a:r>
            <a:r>
              <a:rPr b="1"/>
              <a:t>Gram-Schmidt QR decomposition to orthogonalize the matrix</a:t>
            </a:r>
            <a:r>
              <a:t>.</a:t>
            </a:r>
          </a:p>
          <a:p>
            <a:pPr algn="l" defTabSz="457200">
              <a:spcBef>
                <a:spcPts val="1200"/>
              </a:spcBef>
              <a:defRPr b="1" sz="1600">
                <a:solidFill>
                  <a:srgbClr val="FF3B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WE VALIDATE THE RANDOM QUBIT STATE DISTRIBUTION?</a:t>
            </a:r>
          </a:p>
        </p:txBody>
      </p:sp>
      <p:pic>
        <p:nvPicPr>
          <p:cNvPr id="228" name="Captura de pantalla 2023-05-05 a las 20.15.22.png" descr="Captura de pantalla 2023-05-05 a las 20.15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70302" y="6213509"/>
            <a:ext cx="4600596" cy="2725883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Hierarchical Equal Area isoLatitude Pixelisation (HEALPix)…"/>
          <p:cNvSpPr txBox="1"/>
          <p:nvPr/>
        </p:nvSpPr>
        <p:spPr>
          <a:xfrm>
            <a:off x="2233191" y="5204142"/>
            <a:ext cx="6074817" cy="6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</a:t>
            </a:r>
            <a:r>
              <a:rPr b="0"/>
              <a:t>ierarchical </a:t>
            </a:r>
            <a:r>
              <a:t>E</a:t>
            </a:r>
            <a:r>
              <a:rPr b="0"/>
              <a:t>qual </a:t>
            </a:r>
            <a:r>
              <a:t>A</a:t>
            </a:r>
            <a:r>
              <a:rPr b="0"/>
              <a:t>rea iso</a:t>
            </a:r>
            <a:r>
              <a:t>L</a:t>
            </a:r>
            <a:r>
              <a:rPr b="0"/>
              <a:t>atitude </a:t>
            </a:r>
            <a:r>
              <a:t>Pix</a:t>
            </a:r>
            <a:r>
              <a:rPr b="0"/>
              <a:t>elisation (</a:t>
            </a:r>
            <a:r>
              <a:t>HEALPix</a:t>
            </a:r>
            <a:r>
              <a:rPr b="0"/>
              <a:t>)</a:t>
            </a:r>
          </a:p>
          <a:p>
            <a:pPr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of the Bloch sphere</a:t>
            </a:r>
          </a:p>
        </p:txBody>
      </p:sp>
      <p:pic>
        <p:nvPicPr>
          <p:cNvPr id="230" name="random_bloch_healpix.png" descr="random_bloch_healpi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43741" y="5747553"/>
            <a:ext cx="4877063" cy="3657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3. CLASSICAL SIMULATIONS"/>
          <p:cNvSpPr txBox="1"/>
          <p:nvPr/>
        </p:nvSpPr>
        <p:spPr>
          <a:xfrm>
            <a:off x="1893109" y="1064740"/>
            <a:ext cx="36597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3. CLASSICAL SIMULATIONS</a:t>
            </a:r>
          </a:p>
        </p:txBody>
      </p:sp>
      <p:pic>
        <p:nvPicPr>
          <p:cNvPr id="233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35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236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37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238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239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240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241" name="PREPARE-AND-MEASURE CLASSICAL PROTOCOL: RANK-1 POVM GENERATION"/>
          <p:cNvSpPr txBox="1"/>
          <p:nvPr/>
        </p:nvSpPr>
        <p:spPr>
          <a:xfrm>
            <a:off x="2229522" y="1808647"/>
            <a:ext cx="10229475" cy="1414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PREPARE-AND-MEASURE CLASSICAL PROTOCOL: </a:t>
            </a:r>
            <a:r>
              <a:rPr>
                <a:solidFill>
                  <a:srgbClr val="007AFF"/>
                </a:solidFill>
              </a:rPr>
              <a:t>RANK-1 POVM GENERATION</a:t>
            </a:r>
          </a:p>
          <a:p>
            <a:pPr algn="l" defTabSz="457200">
              <a:defRPr b="1" sz="22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42" name="Arrow"/>
          <p:cNvSpPr/>
          <p:nvPr/>
        </p:nvSpPr>
        <p:spPr>
          <a:xfrm rot="5400000">
            <a:off x="6672329" y="4283119"/>
            <a:ext cx="761135" cy="627927"/>
          </a:xfrm>
          <a:prstGeom prst="rightArrow">
            <a:avLst>
              <a:gd name="adj1" fmla="val 30914"/>
              <a:gd name="adj2" fmla="val 68487"/>
            </a:avLst>
          </a:prstGeom>
          <a:solidFill>
            <a:srgbClr val="B3D7FF"/>
          </a:solidFill>
          <a:ln w="25400">
            <a:solidFill>
              <a:srgbClr val="007AFF"/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43" name="Every POVM can be written as a coarse graining of rank 1 projectors, such that the protocol implementation can restrict without any loss in generality to POVMs proportional to rank-1 projectors.…"/>
          <p:cNvSpPr txBox="1"/>
          <p:nvPr/>
        </p:nvSpPr>
        <p:spPr>
          <a:xfrm>
            <a:off x="2213202" y="2605007"/>
            <a:ext cx="9690642" cy="168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spcBef>
                <a:spcPts val="120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Every </a:t>
            </a:r>
            <a:r>
              <a:rPr b="1"/>
              <a:t>POVM</a:t>
            </a:r>
            <a:r>
              <a:t> can be written as a </a:t>
            </a:r>
            <a:r>
              <a:rPr b="1">
                <a:solidFill>
                  <a:srgbClr val="28CD41"/>
                </a:solidFill>
              </a:rPr>
              <a:t>coarse graining of rank 1 projectors</a:t>
            </a:r>
            <a:r>
              <a:t>, such that the protocol implementation can restrict </a:t>
            </a:r>
            <a:r>
              <a:rPr b="1">
                <a:solidFill>
                  <a:srgbClr val="28CD41"/>
                </a:solidFill>
              </a:rPr>
              <a:t>without any loss</a:t>
            </a:r>
            <a:r>
              <a:t> in generality to POVMs proportional to rank-1 projectors.</a:t>
            </a:r>
          </a:p>
          <a:p>
            <a:pPr algn="just" defTabSz="457200">
              <a:spcBef>
                <a:spcPts val="120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As described by </a:t>
            </a:r>
            <a:r>
              <a:rPr i="1"/>
              <a:t>Sentís et al.</a:t>
            </a:r>
            <a:r>
              <a:t> the conditions under which a set of N arbitrary rank-1 operators {B</a:t>
            </a:r>
            <a:r>
              <a:rPr baseline="-16072" sz="900"/>
              <a:t>k</a:t>
            </a:r>
            <a:r>
              <a:t>} comprises a qubit POVM, can be equivalently written in a system of </a:t>
            </a:r>
            <a:r>
              <a:rPr b="1"/>
              <a:t>four linear equations. </a:t>
            </a:r>
            <a:r>
              <a:t>The existence of the set {a</a:t>
            </a:r>
            <a:r>
              <a:rPr baseline="-9375"/>
              <a:t>k </a:t>
            </a:r>
            <a:r>
              <a:t>} has a direct translation into a </a:t>
            </a:r>
            <a:r>
              <a:rPr b="1">
                <a:solidFill>
                  <a:srgbClr val="55C540"/>
                </a:solidFill>
              </a:rPr>
              <a:t>linear programming feasibility problem</a:t>
            </a:r>
            <a:r>
              <a:t> we would have to solve </a:t>
            </a:r>
            <a:r>
              <a:rPr b="1"/>
              <a:t>computationally</a:t>
            </a:r>
            <a:r>
              <a:t>.</a:t>
            </a:r>
          </a:p>
        </p:txBody>
      </p:sp>
      <p:grpSp>
        <p:nvGrpSpPr>
          <p:cNvPr id="248" name="Group"/>
          <p:cNvGrpSpPr/>
          <p:nvPr/>
        </p:nvGrpSpPr>
        <p:grpSpPr>
          <a:xfrm>
            <a:off x="2913334" y="5161423"/>
            <a:ext cx="8290379" cy="3616689"/>
            <a:chOff x="0" y="-1"/>
            <a:chExt cx="8290378" cy="3616688"/>
          </a:xfrm>
        </p:grpSpPr>
        <p:grpSp>
          <p:nvGrpSpPr>
            <p:cNvPr id="246" name="Group"/>
            <p:cNvGrpSpPr/>
            <p:nvPr/>
          </p:nvGrpSpPr>
          <p:grpSpPr>
            <a:xfrm>
              <a:off x="0" y="901350"/>
              <a:ext cx="1630567" cy="1814028"/>
              <a:chOff x="0" y="0"/>
              <a:chExt cx="1630566" cy="1814026"/>
            </a:xfrm>
          </p:grpSpPr>
          <p:sp>
            <p:nvSpPr>
              <p:cNvPr id="244" name="Rectangle"/>
              <p:cNvSpPr/>
              <p:nvPr/>
            </p:nvSpPr>
            <p:spPr>
              <a:xfrm>
                <a:off x="0" y="0"/>
                <a:ext cx="1630567" cy="1814027"/>
              </a:xfrm>
              <a:prstGeom prst="rect">
                <a:avLst/>
              </a:prstGeom>
              <a:noFill/>
              <a:ln w="50800" cap="flat">
                <a:solidFill>
                  <a:srgbClr val="FFCC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</a:p>
            </p:txBody>
          </p:sp>
          <p:pic>
            <p:nvPicPr>
              <p:cNvPr id="245" name="Captura de pantalla 2023-05-06 a las 12.37.32.png" descr="Captura de pantalla 2023-05-06 a las 12.37.3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83333" y="105726"/>
                <a:ext cx="1463900" cy="14639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47" name="Captura de pantalla 2023-05-06 a las 12.42.47.png" descr="Captura de pantalla 2023-05-06 a las 12.42.47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688" t="0" r="0" b="0"/>
            <a:stretch>
              <a:fillRect/>
            </a:stretch>
          </p:blipFill>
          <p:spPr>
            <a:xfrm>
              <a:off x="2267395" y="-2"/>
              <a:ext cx="6022984" cy="3616690"/>
            </a:xfrm>
            <a:prstGeom prst="rect">
              <a:avLst/>
            </a:prstGeom>
            <a:ln w="50800" cap="flat">
              <a:solidFill>
                <a:srgbClr val="FFCC00"/>
              </a:solidFill>
              <a:prstDash val="solid"/>
              <a:round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3. CLASSICAL SIMULATIONS"/>
          <p:cNvSpPr txBox="1"/>
          <p:nvPr/>
        </p:nvSpPr>
        <p:spPr>
          <a:xfrm>
            <a:off x="1893109" y="1064740"/>
            <a:ext cx="36597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3. CLASSICAL SIMULATIONS</a:t>
            </a:r>
          </a:p>
        </p:txBody>
      </p:sp>
      <p:pic>
        <p:nvPicPr>
          <p:cNvPr id="251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0518" y="-756363"/>
            <a:ext cx="4154321" cy="233822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ext"/>
          <p:cNvSpPr txBox="1"/>
          <p:nvPr/>
        </p:nvSpPr>
        <p:spPr>
          <a:xfrm>
            <a:off x="-1631950" y="273046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53" name="Postgraduate Degree in Quantum Engineering"/>
          <p:cNvSpPr txBox="1"/>
          <p:nvPr/>
        </p:nvSpPr>
        <p:spPr>
          <a:xfrm>
            <a:off x="5021150" y="273049"/>
            <a:ext cx="2962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Postgraduate Degree in Quantum Engineering </a:t>
            </a:r>
          </a:p>
        </p:txBody>
      </p:sp>
      <p:sp>
        <p:nvSpPr>
          <p:cNvPr id="254" name="INTRODUCTION"/>
          <p:cNvSpPr txBox="1"/>
          <p:nvPr/>
        </p:nvSpPr>
        <p:spPr>
          <a:xfrm>
            <a:off x="326464" y="2019938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55" name="OBJECTIVES"/>
          <p:cNvSpPr txBox="1"/>
          <p:nvPr/>
        </p:nvSpPr>
        <p:spPr>
          <a:xfrm>
            <a:off x="326464" y="2548889"/>
            <a:ext cx="1364999" cy="287681"/>
          </a:xfrm>
          <a:prstGeom prst="rect">
            <a:avLst/>
          </a:prstGeom>
          <a:solidFill>
            <a:srgbClr val="28CD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256" name="CLASSICAL…"/>
          <p:cNvSpPr txBox="1"/>
          <p:nvPr/>
        </p:nvSpPr>
        <p:spPr>
          <a:xfrm>
            <a:off x="326467" y="3077841"/>
            <a:ext cx="1364992" cy="478180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CLASSICAL</a:t>
            </a:r>
          </a:p>
          <a:p>
            <a:pPr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SIMULATIONS</a:t>
            </a:r>
          </a:p>
        </p:txBody>
      </p:sp>
      <p:sp>
        <p:nvSpPr>
          <p:cNvPr id="257" name="QUANTUM SIMULATION…"/>
          <p:cNvSpPr txBox="1"/>
          <p:nvPr/>
        </p:nvSpPr>
        <p:spPr>
          <a:xfrm>
            <a:off x="326464" y="37399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QUANTUM SIMULATION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WITH QC</a:t>
            </a:r>
          </a:p>
        </p:txBody>
      </p:sp>
      <p:sp>
        <p:nvSpPr>
          <p:cNvPr id="258" name="CONCLUSIONS…"/>
          <p:cNvSpPr txBox="1"/>
          <p:nvPr/>
        </p:nvSpPr>
        <p:spPr>
          <a:xfrm>
            <a:off x="326464" y="4554656"/>
            <a:ext cx="1364999" cy="592849"/>
          </a:xfrm>
          <a:prstGeom prst="rect">
            <a:avLst/>
          </a:prstGeom>
          <a:solidFill>
            <a:srgbClr val="EE230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CONCLUSIONS</a:t>
            </a:r>
          </a:p>
          <a:p>
            <a:pPr>
              <a:defRPr sz="1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AND FURTHER WORK</a:t>
            </a:r>
          </a:p>
        </p:txBody>
      </p:sp>
      <p:sp>
        <p:nvSpPr>
          <p:cNvPr id="259" name="PREPARE-AND-MEASURE CLASSICAL PROTOCOL: SIMULATIONS"/>
          <p:cNvSpPr txBox="1"/>
          <p:nvPr/>
        </p:nvSpPr>
        <p:spPr>
          <a:xfrm>
            <a:off x="2229522" y="2151178"/>
            <a:ext cx="10229475" cy="7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PREPARE-AND-MEASURE CLASSICAL PROTOCOL: </a:t>
            </a:r>
            <a:r>
              <a:rPr>
                <a:solidFill>
                  <a:srgbClr val="007AFF"/>
                </a:solidFill>
              </a:rPr>
              <a:t>SIMULATIONS</a:t>
            </a:r>
          </a:p>
        </p:txBody>
      </p:sp>
      <p:sp>
        <p:nvSpPr>
          <p:cNvPr id="260" name="Simulations run using random states and POVM measures, and also well-known POVMs (e.g. Cross, Trine, SIC-POVM), all reproducing the quantum probabilities with extraordinary accuracy."/>
          <p:cNvSpPr txBox="1"/>
          <p:nvPr/>
        </p:nvSpPr>
        <p:spPr>
          <a:xfrm>
            <a:off x="2229522" y="2574786"/>
            <a:ext cx="10229475" cy="57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spcBef>
                <a:spcPts val="1200"/>
              </a:spcBef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Simulations run using </a:t>
            </a:r>
            <a:r>
              <a:rPr b="1"/>
              <a:t>random states and POVM measures, </a:t>
            </a:r>
            <a:r>
              <a:t>and also</a:t>
            </a:r>
            <a:r>
              <a:rPr b="1"/>
              <a:t> well-known POVMs (e.g. Cross, Trine, SIC-POVM), all reproducing</a:t>
            </a:r>
            <a:r>
              <a:t> the quantum </a:t>
            </a:r>
            <a:r>
              <a:rPr b="1"/>
              <a:t>probabilities</a:t>
            </a:r>
            <a:r>
              <a:t> with </a:t>
            </a:r>
            <a:r>
              <a:rPr b="1">
                <a:solidFill>
                  <a:srgbClr val="28CD41"/>
                </a:solidFill>
              </a:rPr>
              <a:t>extraordinary accuracy</a:t>
            </a:r>
            <a:r>
              <a:t>. </a:t>
            </a:r>
          </a:p>
        </p:txBody>
      </p:sp>
      <p:grpSp>
        <p:nvGrpSpPr>
          <p:cNvPr id="263" name="Group"/>
          <p:cNvGrpSpPr/>
          <p:nvPr/>
        </p:nvGrpSpPr>
        <p:grpSpPr>
          <a:xfrm>
            <a:off x="6992723" y="4146017"/>
            <a:ext cx="5140756" cy="2920947"/>
            <a:chOff x="0" y="0"/>
            <a:chExt cx="5140754" cy="2920946"/>
          </a:xfrm>
        </p:grpSpPr>
        <p:sp>
          <p:nvSpPr>
            <p:cNvPr id="261" name="Rectangle"/>
            <p:cNvSpPr/>
            <p:nvPr/>
          </p:nvSpPr>
          <p:spPr>
            <a:xfrm>
              <a:off x="-1" y="0"/>
              <a:ext cx="5140755" cy="2920947"/>
            </a:xfrm>
            <a:prstGeom prst="rect">
              <a:avLst/>
            </a:prstGeom>
            <a:noFill/>
            <a:ln w="50800" cap="flat">
              <a:solidFill>
                <a:srgbClr val="28CD4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pic>
          <p:nvPicPr>
            <p:cNvPr id="262" name="Screenshot 2023-05-10 at 12.49.24.png" descr="Screenshot 2023-05-10 at 12.49.24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8499" t="0" r="8499" b="36805"/>
            <a:stretch>
              <a:fillRect/>
            </a:stretch>
          </p:blipFill>
          <p:spPr>
            <a:xfrm>
              <a:off x="72713" y="224205"/>
              <a:ext cx="4995327" cy="2472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6" name="Group"/>
          <p:cNvGrpSpPr/>
          <p:nvPr/>
        </p:nvGrpSpPr>
        <p:grpSpPr>
          <a:xfrm>
            <a:off x="2336949" y="3218900"/>
            <a:ext cx="4955013" cy="654815"/>
            <a:chOff x="-1" y="0"/>
            <a:chExt cx="4955011" cy="654814"/>
          </a:xfrm>
        </p:grpSpPr>
        <p:pic>
          <p:nvPicPr>
            <p:cNvPr id="264" name="Screenshot 2023-05-10 at 13.58.27.png" descr="Screenshot 2023-05-10 at 13.58.2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5247" y="-1"/>
              <a:ext cx="3659764" cy="6548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5" name="Cross-POVM"/>
            <p:cNvSpPr txBox="1"/>
            <p:nvPr/>
          </p:nvSpPr>
          <p:spPr>
            <a:xfrm>
              <a:off x="-2" y="158901"/>
              <a:ext cx="1371297" cy="3370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6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Cross-POVM</a:t>
              </a:r>
            </a:p>
          </p:txBody>
        </p:sp>
      </p:grpSp>
      <p:grpSp>
        <p:nvGrpSpPr>
          <p:cNvPr id="269" name="Group"/>
          <p:cNvGrpSpPr/>
          <p:nvPr/>
        </p:nvGrpSpPr>
        <p:grpSpPr>
          <a:xfrm>
            <a:off x="2347838" y="4010575"/>
            <a:ext cx="4198418" cy="2925488"/>
            <a:chOff x="0" y="0"/>
            <a:chExt cx="4198416" cy="2925487"/>
          </a:xfrm>
        </p:grpSpPr>
        <p:pic>
          <p:nvPicPr>
            <p:cNvPr id="267" name="Screenshot 2023-05-10 at 13.57.08.png" descr="Screenshot 2023-05-10 at 13.57.08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4093" y="266342"/>
              <a:ext cx="4154324" cy="26591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8" name="SIC-POVM"/>
            <p:cNvSpPr txBox="1"/>
            <p:nvPr/>
          </p:nvSpPr>
          <p:spPr>
            <a:xfrm>
              <a:off x="-1" y="0"/>
              <a:ext cx="1145338" cy="337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6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SIC-POVM</a:t>
              </a:r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2236873" y="7072923"/>
            <a:ext cx="3859693" cy="2168604"/>
            <a:chOff x="0" y="0"/>
            <a:chExt cx="3859691" cy="2168603"/>
          </a:xfrm>
        </p:grpSpPr>
        <p:pic>
          <p:nvPicPr>
            <p:cNvPr id="270" name="Screenshot 2023-05-10 at 13.58.18.png" descr="Screenshot 2023-05-10 at 13.58.18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12088" b="0"/>
            <a:stretch>
              <a:fillRect/>
            </a:stretch>
          </p:blipFill>
          <p:spPr>
            <a:xfrm>
              <a:off x="-1" y="279042"/>
              <a:ext cx="3859693" cy="1889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1" name="Trine-POVM"/>
            <p:cNvSpPr txBox="1"/>
            <p:nvPr/>
          </p:nvSpPr>
          <p:spPr>
            <a:xfrm>
              <a:off x="32919" y="-1"/>
              <a:ext cx="1277012" cy="337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6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Trine-POVM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