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23/11/2016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androiddevelopers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android.com/sdk/installing/studi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88640"/>
            <a:ext cx="7406640" cy="216024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INTRODUCCIÓN </a:t>
            </a:r>
            <a:br>
              <a:rPr lang="es-ES" dirty="0"/>
            </a:br>
            <a:r>
              <a:rPr lang="es-ES" dirty="0"/>
              <a:t>A</a:t>
            </a:r>
            <a:br>
              <a:rPr lang="es-ES" dirty="0"/>
            </a:br>
            <a:r>
              <a:rPr lang="es-ES" dirty="0"/>
              <a:t>ANDROID</a:t>
            </a:r>
          </a:p>
        </p:txBody>
      </p:sp>
      <p:pic>
        <p:nvPicPr>
          <p:cNvPr id="13314" name="Picture 2" descr="https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20888"/>
            <a:ext cx="4159290" cy="41540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Prerrequisitos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JDK de Java.</a:t>
            </a:r>
          </a:p>
          <a:p>
            <a:pPr lvl="1"/>
            <a:r>
              <a:rPr lang="es-ES" sz="2000" dirty="0">
                <a:hlinkClick r:id="rId2"/>
              </a:rPr>
              <a:t>http://oracle.com/technetwork/java/javase/downloads/index.html</a:t>
            </a:r>
            <a:endParaRPr lang="es-ES" sz="2000" dirty="0"/>
          </a:p>
          <a:p>
            <a:pPr lvl="1"/>
            <a:r>
              <a:rPr lang="es-ES" sz="2000" dirty="0"/>
              <a:t>O buscando en </a:t>
            </a:r>
            <a:r>
              <a:rPr lang="es-ES" sz="2000" dirty="0" err="1"/>
              <a:t>google</a:t>
            </a:r>
            <a:r>
              <a:rPr lang="es-ES" sz="2000" dirty="0"/>
              <a:t> Java JDK si el link anterior no funciona.</a:t>
            </a:r>
          </a:p>
          <a:p>
            <a:pPr>
              <a:buNone/>
            </a:pPr>
            <a:endParaRPr lang="es-ES" sz="2400" dirty="0"/>
          </a:p>
          <a:p>
            <a:endParaRPr lang="es-ES" dirty="0"/>
          </a:p>
        </p:txBody>
      </p:sp>
      <p:pic>
        <p:nvPicPr>
          <p:cNvPr id="31746" name="Picture 2" descr="http://soyadmin.com/wp-content/uploads/2015/10/Sun-Java-JDK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852936"/>
            <a:ext cx="6200775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Configuración </a:t>
            </a:r>
            <a:r>
              <a:rPr lang="es-ES" dirty="0" err="1"/>
              <a:t>Android</a:t>
            </a:r>
            <a:r>
              <a:rPr lang="es-ES" dirty="0"/>
              <a:t> Studio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En la pantalla de bienvenida tenemos la opción “Configure”.</a:t>
            </a:r>
          </a:p>
          <a:p>
            <a:r>
              <a:rPr lang="es-ES" sz="2400" dirty="0"/>
              <a:t>Si pulsamos en SDK Manager podremos descargar diversos componentes necesarios para compilar, probar y depurar nuestros proyectos. En principio en esta versión de </a:t>
            </a:r>
            <a:r>
              <a:rPr lang="es-ES" sz="2400" dirty="0" err="1"/>
              <a:t>Android</a:t>
            </a:r>
            <a:r>
              <a:rPr lang="es-ES" sz="2400" dirty="0"/>
              <a:t> Studio se ha descargado e instalado todo lo necesario desde el principio.</a:t>
            </a:r>
          </a:p>
          <a:p>
            <a:r>
              <a:rPr lang="es-ES" sz="2400" dirty="0"/>
              <a:t>En caso de necesitar instalar componentes utilizaremos esta opción.</a:t>
            </a:r>
          </a:p>
          <a:p>
            <a:endParaRPr lang="es-E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Configuración </a:t>
            </a:r>
            <a:r>
              <a:rPr lang="es-ES" dirty="0" err="1"/>
              <a:t>Android</a:t>
            </a:r>
            <a:r>
              <a:rPr lang="es-ES" dirty="0"/>
              <a:t> Studio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24395"/>
            <a:ext cx="5950992" cy="563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la pantalla de bienvenida pulsamos en “</a:t>
            </a:r>
            <a:r>
              <a:rPr lang="es-ES" dirty="0" err="1"/>
              <a:t>Start</a:t>
            </a:r>
            <a:r>
              <a:rPr lang="es-ES" dirty="0"/>
              <a:t> a New </a:t>
            </a:r>
            <a:r>
              <a:rPr lang="es-ES" dirty="0" err="1"/>
              <a:t>Android</a:t>
            </a:r>
            <a:r>
              <a:rPr lang="es-ES" dirty="0"/>
              <a:t> Studio Project”.</a:t>
            </a:r>
          </a:p>
          <a:p>
            <a:r>
              <a:rPr lang="es-ES" dirty="0"/>
              <a:t>Ponemos el nombre de la aplicación incluyendo el dominio de la compañía.</a:t>
            </a:r>
          </a:p>
          <a:p>
            <a:r>
              <a:rPr lang="es-ES" dirty="0"/>
              <a:t>Indicamos la ubicación donde se almacenará en el disco duro.</a:t>
            </a:r>
          </a:p>
          <a:p>
            <a:r>
              <a:rPr lang="es-ES" dirty="0"/>
              <a:t>Pulsamos “</a:t>
            </a:r>
            <a:r>
              <a:rPr lang="es-ES" dirty="0" err="1"/>
              <a:t>Next</a:t>
            </a:r>
            <a:r>
              <a:rPr lang="es-ES" dirty="0"/>
              <a:t>” y seleccionamos el tipo de plataforma para nuestra </a:t>
            </a:r>
            <a:r>
              <a:rPr lang="es-ES" dirty="0" err="1"/>
              <a:t>app</a:t>
            </a:r>
            <a:r>
              <a:rPr lang="es-ES" dirty="0"/>
              <a:t>.</a:t>
            </a:r>
          </a:p>
          <a:p>
            <a:r>
              <a:rPr lang="es-ES" dirty="0"/>
              <a:t>Escogemos el mínimo SDK con el que funcionará nuestra </a:t>
            </a:r>
            <a:r>
              <a:rPr lang="es-ES" dirty="0" err="1"/>
              <a:t>app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7596733" cy="524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Al pulsar “</a:t>
            </a:r>
            <a:r>
              <a:rPr lang="es-ES" dirty="0" err="1"/>
              <a:t>Next</a:t>
            </a:r>
            <a:r>
              <a:rPr lang="es-ES" dirty="0"/>
              <a:t>” aparecerá otra pantalla pidiendo que seleccionemos el tipo de actividad.</a:t>
            </a:r>
          </a:p>
          <a:p>
            <a:r>
              <a:rPr lang="es-ES" dirty="0"/>
              <a:t>Una actividad es nuestro programa en sí mismo, contiene la interfaz de usuario de nuestra </a:t>
            </a:r>
            <a:r>
              <a:rPr lang="es-ES" dirty="0" err="1"/>
              <a:t>App</a:t>
            </a:r>
            <a:r>
              <a:rPr lang="es-ES" dirty="0"/>
              <a:t>.</a:t>
            </a:r>
          </a:p>
          <a:p>
            <a:r>
              <a:rPr lang="es-ES" dirty="0"/>
              <a:t>Una actividad es un programa pequeño y ligero, controlado por </a:t>
            </a:r>
            <a:r>
              <a:rPr lang="es-ES" dirty="0" err="1"/>
              <a:t>Android</a:t>
            </a:r>
            <a:r>
              <a:rPr lang="es-ES" dirty="0"/>
              <a:t> y sometido a las normas de funcionamiento de </a:t>
            </a:r>
            <a:r>
              <a:rPr lang="es-ES" dirty="0" err="1"/>
              <a:t>Android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Escogemos una actividad en blanco “</a:t>
            </a:r>
            <a:r>
              <a:rPr lang="es-ES" dirty="0" err="1"/>
              <a:t>Empty</a:t>
            </a:r>
            <a:r>
              <a:rPr lang="es-ES" dirty="0"/>
              <a:t> </a:t>
            </a:r>
            <a:r>
              <a:rPr lang="es-ES" dirty="0" err="1"/>
              <a:t>Activity</a:t>
            </a:r>
            <a:r>
              <a:rPr lang="es-ES" dirty="0"/>
              <a:t>”.</a:t>
            </a:r>
          </a:p>
          <a:p>
            <a:r>
              <a:rPr lang="es-ES" dirty="0"/>
              <a:t>Pulsamos “</a:t>
            </a:r>
            <a:r>
              <a:rPr lang="es-ES" dirty="0" err="1"/>
              <a:t>Next</a:t>
            </a:r>
            <a:r>
              <a:rPr lang="es-ES" dirty="0"/>
              <a:t>”, elegimos el nombre de nuestra actividad y pulsamos “</a:t>
            </a:r>
            <a:r>
              <a:rPr lang="es-ES" dirty="0" err="1"/>
              <a:t>Finish</a:t>
            </a:r>
            <a:r>
              <a:rPr lang="es-ES" dirty="0"/>
              <a:t>”.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792088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116632"/>
            <a:ext cx="7498080" cy="1143000"/>
          </a:xfrm>
        </p:spPr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96752"/>
            <a:ext cx="7776863" cy="553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vez creado el proyecto saldrá una ventana con consejos que son importantes leer para familiarizarnos con el uso de la herramienta.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501008"/>
            <a:ext cx="4885953" cy="317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</a:t>
            </a:r>
            <a:r>
              <a:rPr lang="es-ES" dirty="0" err="1"/>
              <a:t>Android</a:t>
            </a:r>
            <a:r>
              <a:rPr lang="es-ES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Sistema Operativo de última generación.</a:t>
            </a:r>
          </a:p>
          <a:p>
            <a:r>
              <a:rPr lang="es-ES" dirty="0"/>
              <a:t>Está basado en Linux.</a:t>
            </a:r>
          </a:p>
          <a:p>
            <a:r>
              <a:rPr lang="es-ES" dirty="0"/>
              <a:t>Creado por Google.</a:t>
            </a:r>
          </a:p>
          <a:p>
            <a:r>
              <a:rPr lang="es-ES" dirty="0"/>
              <a:t>Interfaz basada en tecnología DMI (</a:t>
            </a:r>
            <a:r>
              <a:rPr lang="es-ES" dirty="0" err="1"/>
              <a:t>Direct</a:t>
            </a:r>
            <a:r>
              <a:rPr lang="es-ES" dirty="0"/>
              <a:t> </a:t>
            </a:r>
            <a:r>
              <a:rPr lang="es-ES" dirty="0" err="1"/>
              <a:t>Manipulation</a:t>
            </a:r>
            <a:r>
              <a:rPr lang="es-ES" dirty="0"/>
              <a:t> Interface).</a:t>
            </a:r>
          </a:p>
          <a:p>
            <a:r>
              <a:rPr lang="es-ES" dirty="0"/>
              <a:t>Pensado para dispositivos con pantallas táctiles.</a:t>
            </a:r>
          </a:p>
          <a:p>
            <a:r>
              <a:rPr lang="es-ES" dirty="0"/>
              <a:t>Programado en C/C++ con licencia </a:t>
            </a:r>
            <a:r>
              <a:rPr lang="es-ES" dirty="0" err="1"/>
              <a:t>opensource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abrir el proyecto a la izquierda tenemos la pestaña que abre el explorador de proyectos:</a:t>
            </a:r>
          </a:p>
          <a:p>
            <a:pPr lvl="1"/>
            <a:r>
              <a:rPr lang="es-ES" dirty="0"/>
              <a:t>Aquí aparecen todas las carpetas y ficheros que componen el proyecto.</a:t>
            </a:r>
          </a:p>
          <a:p>
            <a:pPr lvl="1"/>
            <a:r>
              <a:rPr lang="es-ES" dirty="0"/>
              <a:t>La carpeta java contiene los ficheros que modificaremos para dar vida a la aplicación.</a:t>
            </a:r>
          </a:p>
          <a:p>
            <a:pPr lvl="1"/>
            <a:r>
              <a:rPr lang="es-ES" dirty="0"/>
              <a:t>La carpeta </a:t>
            </a:r>
            <a:r>
              <a:rPr lang="es-ES" dirty="0" err="1"/>
              <a:t>gradle</a:t>
            </a:r>
            <a:r>
              <a:rPr lang="es-ES" dirty="0"/>
              <a:t> es el </a:t>
            </a:r>
            <a:r>
              <a:rPr lang="es-ES" dirty="0" err="1"/>
              <a:t>plugin</a:t>
            </a:r>
            <a:r>
              <a:rPr lang="es-ES" dirty="0"/>
              <a:t> que utiliza </a:t>
            </a:r>
            <a:r>
              <a:rPr lang="es-ES" dirty="0" err="1"/>
              <a:t>android</a:t>
            </a:r>
            <a:r>
              <a:rPr lang="es-ES" dirty="0"/>
              <a:t> </a:t>
            </a:r>
            <a:r>
              <a:rPr lang="es-ES" dirty="0" err="1"/>
              <a:t>studio</a:t>
            </a:r>
            <a:r>
              <a:rPr lang="es-ES" dirty="0"/>
              <a:t> para compilar, construir y depurar nuestros programas.</a:t>
            </a:r>
          </a:p>
          <a:p>
            <a:pPr lvl="1"/>
            <a:r>
              <a:rPr lang="es-ES" dirty="0"/>
              <a:t>El </a:t>
            </a:r>
            <a:r>
              <a:rPr lang="es-ES" dirty="0" err="1"/>
              <a:t>Android</a:t>
            </a:r>
            <a:r>
              <a:rPr lang="es-ES" dirty="0"/>
              <a:t> Manifest.xml contiene la descripción de nuestra aplicación y qué componentes están incluidos (servicios, actividades, imágenes…).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el explorador de proyectos vamos a la carpeta “</a:t>
            </a:r>
            <a:r>
              <a:rPr lang="es-ES" dirty="0" err="1"/>
              <a:t>res</a:t>
            </a:r>
            <a:r>
              <a:rPr lang="es-ES" dirty="0" err="1">
                <a:sym typeface="Wingdings" pitchFamily="2" charset="2"/>
              </a:rPr>
              <a:t>layout</a:t>
            </a:r>
            <a:r>
              <a:rPr lang="es-ES" dirty="0">
                <a:sym typeface="Wingdings" pitchFamily="2" charset="2"/>
              </a:rPr>
              <a:t>” y hacemos doble </a:t>
            </a:r>
            <a:r>
              <a:rPr lang="es-ES" dirty="0" err="1">
                <a:sym typeface="Wingdings" pitchFamily="2" charset="2"/>
              </a:rPr>
              <a:t>click</a:t>
            </a:r>
            <a:r>
              <a:rPr lang="es-ES" dirty="0">
                <a:sym typeface="Wingdings" pitchFamily="2" charset="2"/>
              </a:rPr>
              <a:t> sobre el fichero </a:t>
            </a:r>
            <a:r>
              <a:rPr lang="es-ES" dirty="0" err="1">
                <a:sym typeface="Wingdings" pitchFamily="2" charset="2"/>
              </a:rPr>
              <a:t>xml</a:t>
            </a:r>
            <a:r>
              <a:rPr lang="es-ES" dirty="0">
                <a:sym typeface="Wingdings" pitchFamily="2" charset="2"/>
              </a:rPr>
              <a:t> que hay dentro. </a:t>
            </a:r>
          </a:p>
          <a:p>
            <a:r>
              <a:rPr lang="es-ES" dirty="0">
                <a:sym typeface="Wingdings" pitchFamily="2" charset="2"/>
              </a:rPr>
              <a:t>Esto nos abrirá en la parte central una ventana en la que tendremos una visión del diseño de nuestra aplicación y de todos los componentes o </a:t>
            </a:r>
            <a:r>
              <a:rPr lang="es-ES" dirty="0" err="1">
                <a:sym typeface="Wingdings" pitchFamily="2" charset="2"/>
              </a:rPr>
              <a:t>widgets</a:t>
            </a:r>
            <a:r>
              <a:rPr lang="es-ES" dirty="0">
                <a:sym typeface="Wingdings" pitchFamily="2" charset="2"/>
              </a:rPr>
              <a:t> que podemos ir insertando para configurar la interfaz gráfica.</a:t>
            </a:r>
            <a:endParaRPr lang="es-ES" dirty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9129" y="1628800"/>
            <a:ext cx="802487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la parte inferior tenemos dos pestañas “</a:t>
            </a:r>
            <a:r>
              <a:rPr lang="es-ES" dirty="0" err="1"/>
              <a:t>Design</a:t>
            </a:r>
            <a:r>
              <a:rPr lang="es-ES" dirty="0"/>
              <a:t>” (es en la que estamos por defecto) y “</a:t>
            </a:r>
            <a:r>
              <a:rPr lang="es-ES" dirty="0" err="1"/>
              <a:t>Text</a:t>
            </a:r>
            <a:r>
              <a:rPr lang="es-ES" dirty="0"/>
              <a:t>”.</a:t>
            </a:r>
          </a:p>
          <a:p>
            <a:r>
              <a:rPr lang="es-ES" dirty="0"/>
              <a:t>En la pestaña “</a:t>
            </a:r>
            <a:r>
              <a:rPr lang="es-ES" dirty="0" err="1"/>
              <a:t>Text</a:t>
            </a:r>
            <a:r>
              <a:rPr lang="es-ES" dirty="0"/>
              <a:t>” tenemos el código </a:t>
            </a:r>
            <a:r>
              <a:rPr lang="es-ES" dirty="0" err="1"/>
              <a:t>xml</a:t>
            </a:r>
            <a:r>
              <a:rPr lang="es-ES" dirty="0"/>
              <a:t> autogenerado que define la interfaz gráfica de la aplicación.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792903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la carpeta java podemos abrir el fichero MiPrimeraActividad.java.</a:t>
            </a:r>
          </a:p>
          <a:p>
            <a:r>
              <a:rPr lang="es-ES" dirty="0"/>
              <a:t>En la parte superior tendremos dos pestañas, la del fichero </a:t>
            </a:r>
            <a:r>
              <a:rPr lang="es-ES" dirty="0" err="1"/>
              <a:t>xml</a:t>
            </a:r>
            <a:r>
              <a:rPr lang="es-ES" dirty="0"/>
              <a:t> y la del fichero java.</a:t>
            </a:r>
          </a:p>
          <a:p>
            <a:r>
              <a:rPr lang="es-ES" dirty="0"/>
              <a:t>En </a:t>
            </a:r>
            <a:r>
              <a:rPr lang="es-ES" dirty="0" err="1"/>
              <a:t>xml</a:t>
            </a:r>
            <a:r>
              <a:rPr lang="es-ES" dirty="0"/>
              <a:t> se declaran todos los componentes.</a:t>
            </a:r>
          </a:p>
          <a:p>
            <a:r>
              <a:rPr lang="es-ES" dirty="0"/>
              <a:t>En el fichero java se programan los comportamientos.</a:t>
            </a:r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Primer Proyecto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Al modificar el fichero </a:t>
            </a:r>
            <a:r>
              <a:rPr lang="es-ES" dirty="0" err="1"/>
              <a:t>xml</a:t>
            </a:r>
            <a:r>
              <a:rPr lang="es-ES" dirty="0"/>
              <a:t> podemos ver a la derecha una vista previa de cómo queda la aplicación.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564904"/>
            <a:ext cx="7441362" cy="42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sin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la vista diseño podemos arrastrar </a:t>
            </a:r>
            <a:r>
              <a:rPr lang="es-ES" dirty="0" err="1"/>
              <a:t>widgets</a:t>
            </a:r>
            <a:r>
              <a:rPr lang="es-ES" dirty="0"/>
              <a:t> a la pantalla de nuestra aplicación y el código del fichero </a:t>
            </a:r>
            <a:r>
              <a:rPr lang="es-ES" dirty="0" err="1"/>
              <a:t>xml</a:t>
            </a:r>
            <a:r>
              <a:rPr lang="es-ES" dirty="0"/>
              <a:t> se modifica automáticamente para reflejar los cambios.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sin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Insertamos un botón debajo del “</a:t>
            </a:r>
            <a:r>
              <a:rPr lang="es-ES" dirty="0" err="1"/>
              <a:t>TextView</a:t>
            </a:r>
            <a:r>
              <a:rPr lang="es-ES" dirty="0"/>
              <a:t>” y hacemos </a:t>
            </a:r>
            <a:r>
              <a:rPr lang="es-ES" dirty="0" err="1"/>
              <a:t>click</a:t>
            </a:r>
            <a:r>
              <a:rPr lang="es-ES" dirty="0"/>
              <a:t> sobre él para ver y editar sus propiedades.</a:t>
            </a:r>
          </a:p>
          <a:p>
            <a:r>
              <a:rPr lang="es-ES" dirty="0"/>
              <a:t>Podemos cambiar el texto del botón y el id que usaremos para referenciarlo desde el código.</a:t>
            </a:r>
          </a:p>
          <a:p>
            <a:r>
              <a:rPr lang="es-ES" dirty="0"/>
              <a:t>Esto funciona con todos los componentes que agreguemos a nuestra aplicación.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con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Implementar la interfaz </a:t>
            </a:r>
            <a:r>
              <a:rPr lang="es-ES" dirty="0" err="1"/>
              <a:t>OnClickListener</a:t>
            </a:r>
            <a:r>
              <a:rPr lang="es-ES" dirty="0"/>
              <a:t>.</a:t>
            </a:r>
          </a:p>
          <a:p>
            <a:r>
              <a:rPr lang="es-ES" dirty="0"/>
              <a:t>Registrar el objeto que implementa la interfaz </a:t>
            </a:r>
            <a:r>
              <a:rPr lang="es-ES" dirty="0" err="1"/>
              <a:t>medienate</a:t>
            </a:r>
            <a:r>
              <a:rPr lang="es-ES" dirty="0"/>
              <a:t> el método </a:t>
            </a:r>
            <a:r>
              <a:rPr lang="es-ES" dirty="0" err="1"/>
              <a:t>setOnClickListener</a:t>
            </a:r>
            <a:r>
              <a:rPr lang="es-ES" dirty="0"/>
              <a:t>.</a:t>
            </a:r>
          </a:p>
          <a:p>
            <a:r>
              <a:rPr lang="es-ES" dirty="0"/>
              <a:t>Programar un método llamado </a:t>
            </a:r>
            <a:r>
              <a:rPr lang="es-ES" dirty="0" err="1"/>
              <a:t>Onclick</a:t>
            </a:r>
            <a:r>
              <a:rPr lang="es-ES" dirty="0"/>
              <a:t> que hace de </a:t>
            </a:r>
            <a:r>
              <a:rPr lang="es-ES" dirty="0" err="1"/>
              <a:t>Callback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Versiones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70485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con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poder </a:t>
            </a:r>
            <a:r>
              <a:rPr lang="es-ES" dirty="0" err="1"/>
              <a:t>referrenciar</a:t>
            </a:r>
            <a:r>
              <a:rPr lang="es-ES" dirty="0"/>
              <a:t> a las clases de los componentes incluidos en el XML tenemos que importar las clases en nuestro código.</a:t>
            </a:r>
          </a:p>
          <a:p>
            <a:r>
              <a:rPr lang="es-ES" dirty="0" err="1"/>
              <a:t>Imports</a:t>
            </a:r>
            <a:r>
              <a:rPr lang="es-ES" dirty="0"/>
              <a:t> para el </a:t>
            </a:r>
            <a:r>
              <a:rPr lang="es-ES" dirty="0" err="1"/>
              <a:t>TextView</a:t>
            </a:r>
            <a:r>
              <a:rPr lang="es-ES" dirty="0"/>
              <a:t> y el </a:t>
            </a:r>
            <a:r>
              <a:rPr lang="es-ES" dirty="0" err="1"/>
              <a:t>Button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android.widget.TextView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android.widget.Button</a:t>
            </a:r>
            <a:r>
              <a:rPr lang="es-ES" dirty="0"/>
              <a:t>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0087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con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Creamos una referencia al objeto de la clase que queremos y llamamos a la función </a:t>
            </a:r>
            <a:r>
              <a:rPr lang="es-ES" dirty="0" err="1"/>
              <a:t>findViewById</a:t>
            </a:r>
            <a:r>
              <a:rPr lang="es-ES" dirty="0"/>
              <a:t>(…).</a:t>
            </a:r>
          </a:p>
          <a:p>
            <a:pPr marL="82296" indent="0">
              <a:buNone/>
            </a:pPr>
            <a:r>
              <a:rPr lang="es-ES" i="1" dirty="0" err="1"/>
              <a:t>Button</a:t>
            </a:r>
            <a:r>
              <a:rPr lang="es-ES" i="1" dirty="0"/>
              <a:t> </a:t>
            </a:r>
            <a:r>
              <a:rPr lang="es-ES" i="1" dirty="0" err="1"/>
              <a:t>miBoton</a:t>
            </a:r>
            <a:r>
              <a:rPr lang="es-ES" i="1" dirty="0"/>
              <a:t>;</a:t>
            </a:r>
          </a:p>
          <a:p>
            <a:pPr marL="82296" indent="0">
              <a:buNone/>
            </a:pPr>
            <a:r>
              <a:rPr lang="es-ES" i="1" dirty="0" err="1"/>
              <a:t>miBoton</a:t>
            </a:r>
            <a:r>
              <a:rPr lang="es-ES" i="1" dirty="0"/>
              <a:t> = (</a:t>
            </a:r>
            <a:r>
              <a:rPr lang="es-ES" i="1" dirty="0" err="1"/>
              <a:t>Button</a:t>
            </a:r>
            <a:r>
              <a:rPr lang="es-ES" i="1" dirty="0"/>
              <a:t>) </a:t>
            </a:r>
            <a:r>
              <a:rPr lang="es-ES" i="1" dirty="0" err="1"/>
              <a:t>findViewById</a:t>
            </a:r>
            <a:r>
              <a:rPr lang="es-ES" i="1" dirty="0"/>
              <a:t>(</a:t>
            </a:r>
            <a:r>
              <a:rPr lang="es-ES" i="1" dirty="0" err="1"/>
              <a:t>R.id.button</a:t>
            </a:r>
            <a:r>
              <a:rPr lang="es-ES" i="1" dirty="0"/>
              <a:t>);</a:t>
            </a:r>
          </a:p>
          <a:p>
            <a:r>
              <a:rPr lang="es-ES" dirty="0"/>
              <a:t>A partir de aquí podemos acceder a múltiples propiedades y métodos para programar el botón.</a:t>
            </a:r>
          </a:p>
        </p:txBody>
      </p:sp>
    </p:spTree>
    <p:extLst>
      <p:ext uri="{BB962C8B-B14F-4D97-AF65-F5344CB8AC3E}">
        <p14:creationId xmlns:p14="http://schemas.microsoft.com/office/powerpoint/2010/main" val="2503771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con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Al programar para Android no tenemos función </a:t>
            </a:r>
            <a:r>
              <a:rPr lang="es-ES" dirty="0" err="1"/>
              <a:t>main</a:t>
            </a:r>
            <a:r>
              <a:rPr lang="es-ES" dirty="0"/>
              <a:t>.</a:t>
            </a:r>
          </a:p>
          <a:p>
            <a:r>
              <a:rPr lang="es-ES" dirty="0"/>
              <a:t>Cada actividad tiene un ciclo de vida, va sucediendo llamadas a funciones </a:t>
            </a:r>
            <a:r>
              <a:rPr lang="es-ES" dirty="0" err="1"/>
              <a:t>callback</a:t>
            </a:r>
            <a:r>
              <a:rPr lang="es-ES" dirty="0"/>
              <a:t> según la actividad experimenta interacciones con el usuario.</a:t>
            </a:r>
          </a:p>
        </p:txBody>
      </p:sp>
    </p:spTree>
    <p:extLst>
      <p:ext uri="{BB962C8B-B14F-4D97-AF65-F5344CB8AC3E}">
        <p14:creationId xmlns:p14="http://schemas.microsoft.com/office/powerpoint/2010/main" val="45360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con Código</a:t>
            </a:r>
          </a:p>
        </p:txBody>
      </p:sp>
      <p:pic>
        <p:nvPicPr>
          <p:cNvPr id="1026" name="Picture 2" descr="https://i.stack.imgur.com/2CP6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743317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59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con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 esta manera aseguramos que nuestra app está adaptada a un dispositivo móvil:</a:t>
            </a:r>
          </a:p>
          <a:p>
            <a:pPr lvl="1"/>
            <a:r>
              <a:rPr lang="es-ES" dirty="0"/>
              <a:t>Se bloquea o deja de funcionar cuando el usuario recibe una llamada o pasa a otra app.</a:t>
            </a:r>
          </a:p>
          <a:p>
            <a:pPr lvl="1"/>
            <a:r>
              <a:rPr lang="es-ES" dirty="0"/>
              <a:t>No consume recursos valiosos del sistema cuando el usuario no está usándola activamente.</a:t>
            </a:r>
          </a:p>
          <a:p>
            <a:pPr lvl="1"/>
            <a:r>
              <a:rPr lang="es-ES" dirty="0"/>
              <a:t>No se pierde el progreso del usuario si abandonan la app y luego vuelven a ella.</a:t>
            </a:r>
          </a:p>
          <a:p>
            <a:pPr lvl="1"/>
            <a:r>
              <a:rPr lang="es-ES" dirty="0"/>
              <a:t>No se bloquea cuando el usuario cambia la posición de la pantalla…</a:t>
            </a:r>
          </a:p>
        </p:txBody>
      </p:sp>
    </p:spTree>
    <p:extLst>
      <p:ext uri="{BB962C8B-B14F-4D97-AF65-F5344CB8AC3E}">
        <p14:creationId xmlns:p14="http://schemas.microsoft.com/office/powerpoint/2010/main" val="321825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con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Al programar no es necesario implementar todas las funciones </a:t>
            </a:r>
            <a:r>
              <a:rPr lang="es-ES" dirty="0" err="1"/>
              <a:t>callback</a:t>
            </a:r>
            <a:r>
              <a:rPr lang="es-ES" dirty="0"/>
              <a:t>.</a:t>
            </a:r>
          </a:p>
          <a:p>
            <a:r>
              <a:rPr lang="es-ES" dirty="0"/>
              <a:t>La primera acción que el ciclo de vida ejecuta cuando el SO arranca la app es la función </a:t>
            </a:r>
            <a:r>
              <a:rPr lang="es-ES" dirty="0" err="1"/>
              <a:t>callback</a:t>
            </a:r>
            <a:r>
              <a:rPr lang="es-ES" dirty="0"/>
              <a:t> “</a:t>
            </a:r>
            <a:r>
              <a:rPr lang="es-ES" dirty="0" err="1"/>
              <a:t>onCreate</a:t>
            </a:r>
            <a:r>
              <a:rPr lang="es-ES" dirty="0"/>
              <a:t>”.</a:t>
            </a:r>
          </a:p>
          <a:p>
            <a:r>
              <a:rPr lang="es-ES" dirty="0"/>
              <a:t>Primero añadimos la implementación de la clase </a:t>
            </a:r>
            <a:r>
              <a:rPr lang="es-ES" dirty="0" err="1"/>
              <a:t>View.OnClickListener</a:t>
            </a:r>
            <a:r>
              <a:rPr lang="es-ES" dirty="0"/>
              <a:t>.</a:t>
            </a:r>
          </a:p>
          <a:p>
            <a:r>
              <a:rPr lang="es-ES" dirty="0"/>
              <a:t>Después añadimos el código para acceder a los widgets que hemos agregado en el XML.</a:t>
            </a:r>
          </a:p>
          <a:p>
            <a:r>
              <a:rPr lang="es-ES" dirty="0"/>
              <a:t>A continuación añadimos en el código de la función </a:t>
            </a:r>
            <a:r>
              <a:rPr lang="es-ES" dirty="0" err="1"/>
              <a:t>onCreate</a:t>
            </a:r>
            <a:r>
              <a:rPr lang="es-ES" dirty="0"/>
              <a:t> el código para poder referenciar a los componentes </a:t>
            </a:r>
            <a:r>
              <a:rPr lang="es-ES" dirty="0" err="1"/>
              <a:t>textView</a:t>
            </a:r>
            <a:r>
              <a:rPr lang="es-ES" dirty="0"/>
              <a:t> y </a:t>
            </a:r>
            <a:r>
              <a:rPr lang="es-ES" dirty="0" err="1"/>
              <a:t>button</a:t>
            </a:r>
            <a:r>
              <a:rPr lang="es-ES" dirty="0"/>
              <a:t>, y registramos el </a:t>
            </a:r>
            <a:r>
              <a:rPr lang="es-ES" dirty="0" err="1"/>
              <a:t>listener</a:t>
            </a:r>
            <a:r>
              <a:rPr lang="es-ES" dirty="0"/>
              <a:t> “</a:t>
            </a:r>
            <a:r>
              <a:rPr lang="es-ES" dirty="0" err="1"/>
              <a:t>OnClick</a:t>
            </a:r>
            <a:r>
              <a:rPr lang="es-ES" dirty="0"/>
              <a:t>”.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62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con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1600" dirty="0"/>
              <a:t>“MiprimeraActivity.java” quedaría de la siguiente manera:</a:t>
            </a:r>
          </a:p>
          <a:p>
            <a:pPr marL="82296" indent="0">
              <a:buNone/>
            </a:pPr>
            <a:r>
              <a:rPr lang="es-ES" sz="1200" i="1" dirty="0" err="1"/>
              <a:t>public</a:t>
            </a:r>
            <a:r>
              <a:rPr lang="es-ES" sz="1200" i="1" dirty="0"/>
              <a:t> </a:t>
            </a:r>
            <a:r>
              <a:rPr lang="es-ES" sz="1200" i="1" dirty="0" err="1"/>
              <a:t>class</a:t>
            </a:r>
            <a:r>
              <a:rPr lang="es-ES" sz="1200" i="1" dirty="0"/>
              <a:t> </a:t>
            </a:r>
            <a:r>
              <a:rPr lang="es-ES" sz="1200" i="1" dirty="0" err="1"/>
              <a:t>MiPrimeraActivity</a:t>
            </a:r>
            <a:r>
              <a:rPr lang="es-ES" sz="1200" i="1" dirty="0"/>
              <a:t> </a:t>
            </a:r>
            <a:r>
              <a:rPr lang="es-ES" sz="1200" i="1" dirty="0" err="1"/>
              <a:t>extends</a:t>
            </a:r>
            <a:r>
              <a:rPr lang="es-ES" sz="1200" i="1" dirty="0"/>
              <a:t> </a:t>
            </a:r>
            <a:r>
              <a:rPr lang="es-ES" sz="1200" i="1" dirty="0" err="1"/>
              <a:t>ActionBarActivity</a:t>
            </a:r>
            <a:r>
              <a:rPr lang="es-ES" sz="1200" i="1" dirty="0"/>
              <a:t> </a:t>
            </a:r>
            <a:r>
              <a:rPr lang="es-ES" sz="1200" i="1" dirty="0" err="1"/>
              <a:t>implements</a:t>
            </a:r>
            <a:r>
              <a:rPr lang="es-ES" sz="1200" i="1" dirty="0"/>
              <a:t> </a:t>
            </a:r>
            <a:r>
              <a:rPr lang="es-ES" sz="1200" i="1" dirty="0" err="1"/>
              <a:t>View.OnClickListener</a:t>
            </a:r>
            <a:r>
              <a:rPr lang="es-ES" sz="1200" i="1" dirty="0"/>
              <a:t>{</a:t>
            </a:r>
          </a:p>
          <a:p>
            <a:pPr marL="82296" indent="0">
              <a:buNone/>
            </a:pPr>
            <a:endParaRPr lang="es-ES" sz="1200" i="1" dirty="0"/>
          </a:p>
          <a:p>
            <a:pPr marL="82296" indent="0">
              <a:buNone/>
            </a:pPr>
            <a:r>
              <a:rPr lang="es-ES" sz="1200" i="1" dirty="0" err="1"/>
              <a:t>Button</a:t>
            </a:r>
            <a:r>
              <a:rPr lang="es-ES" sz="1200" i="1" dirty="0"/>
              <a:t> </a:t>
            </a:r>
            <a:r>
              <a:rPr lang="es-ES" sz="1200" i="1" dirty="0" err="1"/>
              <a:t>miBoton</a:t>
            </a:r>
            <a:r>
              <a:rPr lang="es-ES" sz="1200" i="1" dirty="0"/>
              <a:t>; //Referencias a los widgets añadidos</a:t>
            </a:r>
          </a:p>
          <a:p>
            <a:pPr marL="82296" indent="0">
              <a:buNone/>
            </a:pPr>
            <a:r>
              <a:rPr lang="es-ES" sz="1200" i="1" dirty="0" err="1"/>
              <a:t>TextView</a:t>
            </a:r>
            <a:r>
              <a:rPr lang="es-ES" sz="1200" i="1" dirty="0"/>
              <a:t> </a:t>
            </a:r>
            <a:r>
              <a:rPr lang="es-ES" sz="1200" i="1" dirty="0" err="1"/>
              <a:t>miTexto</a:t>
            </a:r>
            <a:r>
              <a:rPr lang="es-ES" sz="1200" i="1" dirty="0"/>
              <a:t>;</a:t>
            </a:r>
          </a:p>
          <a:p>
            <a:pPr marL="82296" indent="0">
              <a:buNone/>
            </a:pPr>
            <a:endParaRPr lang="es-ES" sz="1200" i="1" dirty="0"/>
          </a:p>
          <a:p>
            <a:pPr marL="82296" indent="0">
              <a:buNone/>
            </a:pPr>
            <a:r>
              <a:rPr lang="es-ES" sz="1200" i="1" dirty="0"/>
              <a:t>@</a:t>
            </a:r>
            <a:r>
              <a:rPr lang="es-ES" sz="1200" i="1" dirty="0" err="1"/>
              <a:t>Override</a:t>
            </a:r>
            <a:endParaRPr lang="es-ES" sz="1200" i="1" dirty="0"/>
          </a:p>
          <a:p>
            <a:pPr marL="82296" indent="0">
              <a:buNone/>
            </a:pPr>
            <a:r>
              <a:rPr lang="es-ES" sz="1200" i="1" dirty="0" err="1"/>
              <a:t>protected</a:t>
            </a:r>
            <a:r>
              <a:rPr lang="es-ES" sz="1200" i="1" dirty="0"/>
              <a:t> </a:t>
            </a:r>
            <a:r>
              <a:rPr lang="es-ES" sz="1200" i="1" dirty="0" err="1"/>
              <a:t>void</a:t>
            </a:r>
            <a:r>
              <a:rPr lang="es-ES" sz="1200" i="1" dirty="0"/>
              <a:t> </a:t>
            </a:r>
            <a:r>
              <a:rPr lang="es-ES" sz="1200" i="1" dirty="0" err="1"/>
              <a:t>onCreate</a:t>
            </a:r>
            <a:r>
              <a:rPr lang="es-ES" sz="1200" i="1" dirty="0"/>
              <a:t>(</a:t>
            </a:r>
            <a:r>
              <a:rPr lang="es-ES" sz="1200" i="1" dirty="0" err="1"/>
              <a:t>Bundle</a:t>
            </a:r>
            <a:r>
              <a:rPr lang="es-ES" sz="1200" i="1" dirty="0"/>
              <a:t> </a:t>
            </a:r>
            <a:r>
              <a:rPr lang="es-ES" sz="1200" i="1" dirty="0" err="1"/>
              <a:t>savedInstanceState</a:t>
            </a:r>
            <a:r>
              <a:rPr lang="es-ES" sz="1200" i="1" dirty="0"/>
              <a:t>){</a:t>
            </a:r>
          </a:p>
          <a:p>
            <a:pPr marL="82296" indent="0">
              <a:buNone/>
            </a:pPr>
            <a:r>
              <a:rPr lang="es-ES" sz="1200" i="1" dirty="0"/>
              <a:t>	</a:t>
            </a:r>
            <a:r>
              <a:rPr lang="es-ES" sz="1200" i="1" dirty="0" err="1"/>
              <a:t>super.onCreate</a:t>
            </a:r>
            <a:r>
              <a:rPr lang="es-ES" sz="1200" i="1" dirty="0"/>
              <a:t>(</a:t>
            </a:r>
            <a:r>
              <a:rPr lang="es-ES" sz="1200" i="1" dirty="0" err="1"/>
              <a:t>savedInstanceState</a:t>
            </a:r>
            <a:r>
              <a:rPr lang="es-ES" sz="1200" i="1" dirty="0"/>
              <a:t>);</a:t>
            </a:r>
          </a:p>
          <a:p>
            <a:pPr marL="82296" indent="0">
              <a:buNone/>
            </a:pPr>
            <a:r>
              <a:rPr lang="es-ES" sz="1200" i="1" dirty="0"/>
              <a:t>	</a:t>
            </a:r>
            <a:r>
              <a:rPr lang="es-ES" sz="1200" i="1" dirty="0" err="1"/>
              <a:t>setContentView</a:t>
            </a:r>
            <a:r>
              <a:rPr lang="es-ES" sz="1200" i="1" dirty="0"/>
              <a:t>(</a:t>
            </a:r>
            <a:r>
              <a:rPr lang="es-ES" sz="1200" i="1" dirty="0" err="1"/>
              <a:t>R.layout.activity_mi_primera</a:t>
            </a:r>
            <a:r>
              <a:rPr lang="es-ES" sz="1200" i="1" dirty="0"/>
              <a:t>);</a:t>
            </a:r>
          </a:p>
          <a:p>
            <a:pPr marL="82296" indent="0">
              <a:buNone/>
            </a:pPr>
            <a:endParaRPr lang="es-ES" sz="1200" i="1" dirty="0"/>
          </a:p>
          <a:p>
            <a:pPr marL="82296" indent="0">
              <a:buNone/>
            </a:pPr>
            <a:r>
              <a:rPr lang="es-ES" sz="1200" i="1" dirty="0"/>
              <a:t>	</a:t>
            </a:r>
            <a:r>
              <a:rPr lang="es-ES" sz="1200" i="1" dirty="0" err="1"/>
              <a:t>miBoton</a:t>
            </a:r>
            <a:r>
              <a:rPr lang="es-ES" sz="1200" i="1" dirty="0"/>
              <a:t> = (</a:t>
            </a:r>
            <a:r>
              <a:rPr lang="es-ES" sz="1200" i="1" dirty="0" err="1"/>
              <a:t>Button</a:t>
            </a:r>
            <a:r>
              <a:rPr lang="es-ES" sz="1200" i="1" dirty="0"/>
              <a:t>) </a:t>
            </a:r>
            <a:r>
              <a:rPr lang="es-ES" sz="1200" i="1" dirty="0" err="1"/>
              <a:t>findViewById</a:t>
            </a:r>
            <a:r>
              <a:rPr lang="es-ES" sz="1200" i="1" dirty="0"/>
              <a:t>(</a:t>
            </a:r>
            <a:r>
              <a:rPr lang="es-ES" sz="1200" i="1" dirty="0" err="1"/>
              <a:t>R.id.button</a:t>
            </a:r>
            <a:r>
              <a:rPr lang="es-ES" sz="1200" i="1" dirty="0"/>
              <a:t>);</a:t>
            </a:r>
          </a:p>
          <a:p>
            <a:pPr marL="82296" indent="0">
              <a:buNone/>
            </a:pPr>
            <a:r>
              <a:rPr lang="es-ES" sz="1200" i="1" dirty="0"/>
              <a:t>	</a:t>
            </a:r>
            <a:r>
              <a:rPr lang="es-ES" sz="1200" i="1" dirty="0" err="1"/>
              <a:t>miBoton.setOnClickListener</a:t>
            </a:r>
            <a:r>
              <a:rPr lang="es-ES" sz="1200" i="1" dirty="0"/>
              <a:t>(</a:t>
            </a:r>
            <a:r>
              <a:rPr lang="es-ES" sz="1200" i="1" dirty="0" err="1"/>
              <a:t>this</a:t>
            </a:r>
            <a:r>
              <a:rPr lang="es-ES" sz="1200" i="1" dirty="0"/>
              <a:t>);</a:t>
            </a:r>
          </a:p>
          <a:p>
            <a:pPr marL="82296" indent="0">
              <a:buNone/>
            </a:pPr>
            <a:r>
              <a:rPr lang="es-ES" sz="1200" i="1" dirty="0"/>
              <a:t>}</a:t>
            </a:r>
          </a:p>
          <a:p>
            <a:pPr marL="82296" indent="0">
              <a:buNone/>
            </a:pPr>
            <a:endParaRPr lang="es-ES" sz="1200" i="1" dirty="0"/>
          </a:p>
          <a:p>
            <a:pPr marL="82296" indent="0">
              <a:buNone/>
            </a:pPr>
            <a:r>
              <a:rPr lang="es-ES" sz="1200" i="1" dirty="0" err="1"/>
              <a:t>Public</a:t>
            </a:r>
            <a:r>
              <a:rPr lang="es-ES" sz="1200" i="1" dirty="0"/>
              <a:t> </a:t>
            </a:r>
            <a:r>
              <a:rPr lang="es-ES" sz="1200" i="1" dirty="0" err="1"/>
              <a:t>void</a:t>
            </a:r>
            <a:r>
              <a:rPr lang="es-ES" sz="1200" i="1" dirty="0"/>
              <a:t> </a:t>
            </a:r>
            <a:r>
              <a:rPr lang="es-ES" sz="1200" i="1" dirty="0" err="1"/>
              <a:t>onClick</a:t>
            </a:r>
            <a:r>
              <a:rPr lang="es-ES" sz="1200" i="1" dirty="0"/>
              <a:t>(View </a:t>
            </a:r>
            <a:r>
              <a:rPr lang="es-ES" sz="1200" i="1" dirty="0" err="1"/>
              <a:t>view</a:t>
            </a:r>
            <a:r>
              <a:rPr lang="es-ES" sz="1200" i="1" dirty="0"/>
              <a:t>){</a:t>
            </a:r>
          </a:p>
          <a:p>
            <a:pPr marL="82296" indent="0">
              <a:buNone/>
            </a:pPr>
            <a:r>
              <a:rPr lang="es-ES" sz="1200" i="1" dirty="0"/>
              <a:t>	//responde al evento </a:t>
            </a:r>
            <a:r>
              <a:rPr lang="es-ES" sz="1200" i="1" dirty="0" err="1"/>
              <a:t>Click</a:t>
            </a:r>
            <a:endParaRPr lang="es-ES" sz="1200" i="1" dirty="0"/>
          </a:p>
          <a:p>
            <a:pPr marL="82296" indent="0">
              <a:buNone/>
            </a:pPr>
            <a:r>
              <a:rPr lang="es-ES" sz="1200" i="1" dirty="0"/>
              <a:t>	</a:t>
            </a:r>
            <a:r>
              <a:rPr lang="es-ES" sz="1200" i="1" dirty="0" err="1"/>
              <a:t>miTexto</a:t>
            </a:r>
            <a:r>
              <a:rPr lang="es-ES" sz="1200" i="1" dirty="0"/>
              <a:t> = (</a:t>
            </a:r>
            <a:r>
              <a:rPr lang="es-ES" sz="1200" i="1" dirty="0" err="1"/>
              <a:t>TextView</a:t>
            </a:r>
            <a:r>
              <a:rPr lang="es-ES" sz="1200" i="1" dirty="0"/>
              <a:t>) </a:t>
            </a:r>
            <a:r>
              <a:rPr lang="es-ES" sz="1200" i="1" dirty="0" err="1"/>
              <a:t>findViewById</a:t>
            </a:r>
            <a:r>
              <a:rPr lang="es-ES" sz="1200" i="1" dirty="0"/>
              <a:t>(</a:t>
            </a:r>
            <a:r>
              <a:rPr lang="es-ES" sz="1200" i="1" dirty="0" err="1"/>
              <a:t>R.id.textView</a:t>
            </a:r>
            <a:r>
              <a:rPr lang="es-ES" sz="1200" i="1" dirty="0"/>
              <a:t>);</a:t>
            </a:r>
          </a:p>
          <a:p>
            <a:pPr marL="82296" indent="0">
              <a:buNone/>
            </a:pPr>
            <a:r>
              <a:rPr lang="es-ES" sz="1200" i="1" dirty="0"/>
              <a:t>	</a:t>
            </a:r>
            <a:r>
              <a:rPr lang="es-ES" sz="1200" i="1" dirty="0" err="1"/>
              <a:t>miTexto.setText</a:t>
            </a:r>
            <a:r>
              <a:rPr lang="es-ES" sz="1200" i="1" dirty="0"/>
              <a:t>(“pulsado”);</a:t>
            </a:r>
          </a:p>
          <a:p>
            <a:pPr marL="82296" indent="0">
              <a:buNone/>
            </a:pPr>
            <a:r>
              <a:rPr lang="es-ES" sz="1200" i="1" dirty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3145674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con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Compilamos la app:</a:t>
            </a:r>
          </a:p>
          <a:p>
            <a:pPr lvl="1"/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Make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Proyect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sz="2800" dirty="0">
                <a:sym typeface="Wingdings" panose="05000000000000000000" pitchFamily="2" charset="2"/>
              </a:rPr>
              <a:t>Ejecutamos la app: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Run  Run ‘app’</a:t>
            </a:r>
          </a:p>
          <a:p>
            <a:r>
              <a:rPr lang="es-ES" sz="2800" dirty="0">
                <a:sym typeface="Wingdings" panose="05000000000000000000" pitchFamily="2" charset="2"/>
              </a:rPr>
              <a:t>Como no estamos ejecutando el emulador tendremos que crear el emulador.</a:t>
            </a:r>
          </a:p>
          <a:p>
            <a:endParaRPr lang="es-E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2497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con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2800" dirty="0">
                <a:sym typeface="Wingdings" panose="05000000000000000000" pitchFamily="2" charset="2"/>
              </a:rPr>
              <a:t>Como no estamos ejecutando el emulador tendremos que crear el emulador.</a:t>
            </a:r>
          </a:p>
          <a:p>
            <a:r>
              <a:rPr lang="es-ES" sz="2800" dirty="0">
                <a:sym typeface="Wingdings" panose="05000000000000000000" pitchFamily="2" charset="2"/>
              </a:rPr>
              <a:t>Para ello sacamos el Android Virtual </a:t>
            </a:r>
            <a:r>
              <a:rPr lang="es-ES" sz="2800" dirty="0" err="1">
                <a:sym typeface="Wingdings" panose="05000000000000000000" pitchFamily="2" charset="2"/>
              </a:rPr>
              <a:t>Device</a:t>
            </a:r>
            <a:r>
              <a:rPr lang="es-ES" sz="2800" dirty="0">
                <a:sym typeface="Wingdings" panose="05000000000000000000" pitchFamily="2" charset="2"/>
              </a:rPr>
              <a:t> Manager (AVD Manager):</a:t>
            </a:r>
          </a:p>
          <a:p>
            <a:pPr lvl="1"/>
            <a:r>
              <a:rPr lang="es-ES" sz="2400" dirty="0">
                <a:sym typeface="Wingdings" panose="05000000000000000000" pitchFamily="2" charset="2"/>
              </a:rPr>
              <a:t>Tools  Android  AVD Manager.</a:t>
            </a:r>
          </a:p>
          <a:p>
            <a:r>
              <a:rPr lang="es-ES" sz="2800" dirty="0">
                <a:sym typeface="Wingdings" panose="05000000000000000000" pitchFamily="2" charset="2"/>
              </a:rPr>
              <a:t>Podemos crear tantos dispositivos virtuales como queramos, pero de momento vamos a crear uno.</a:t>
            </a:r>
          </a:p>
          <a:p>
            <a:r>
              <a:rPr lang="es-ES" sz="2800" dirty="0">
                <a:sym typeface="Wingdings" panose="05000000000000000000" pitchFamily="2" charset="2"/>
              </a:rPr>
              <a:t>Por ejemplo elegimos un emulador de </a:t>
            </a:r>
            <a:r>
              <a:rPr lang="es-ES" sz="2800" dirty="0" err="1">
                <a:sym typeface="Wingdings" panose="05000000000000000000" pitchFamily="2" charset="2"/>
              </a:rPr>
              <a:t>Nexus</a:t>
            </a:r>
            <a:r>
              <a:rPr lang="es-ES" sz="2800" dirty="0">
                <a:sym typeface="Wingdings" panose="05000000000000000000" pitchFamily="2" charset="2"/>
              </a:rPr>
              <a:t> </a:t>
            </a:r>
            <a:r>
              <a:rPr lang="es-ES" sz="2800" dirty="0" err="1">
                <a:sym typeface="Wingdings" panose="05000000000000000000" pitchFamily="2" charset="2"/>
              </a:rPr>
              <a:t>One</a:t>
            </a:r>
            <a:r>
              <a:rPr lang="es-ES" sz="2800" dirty="0">
                <a:sym typeface="Wingdings" panose="05000000000000000000" pitchFamily="2" charset="2"/>
              </a:rPr>
              <a:t>, con pantalla pequeña, con Android L (no escoger las acabadas en W, son de Android </a:t>
            </a:r>
            <a:r>
              <a:rPr lang="es-ES" sz="2800" dirty="0" err="1">
                <a:sym typeface="Wingdings" panose="05000000000000000000" pitchFamily="2" charset="2"/>
              </a:rPr>
              <a:t>Wear</a:t>
            </a:r>
            <a:r>
              <a:rPr lang="es-ES" sz="2800" dirty="0">
                <a:sym typeface="Wingdings" panose="05000000000000000000" pitchFamily="2" charset="2"/>
              </a:rPr>
              <a:t> y no funcionan igual).</a:t>
            </a:r>
          </a:p>
          <a:p>
            <a:r>
              <a:rPr lang="es-ES" sz="2800" dirty="0">
                <a:sym typeface="Wingdings" panose="05000000000000000000" pitchFamily="2" charset="2"/>
              </a:rPr>
              <a:t>La CPU es Intel </a:t>
            </a:r>
            <a:r>
              <a:rPr lang="es-ES" sz="2800" dirty="0" err="1">
                <a:sym typeface="Wingdings" panose="05000000000000000000" pitchFamily="2" charset="2"/>
              </a:rPr>
              <a:t>Atom</a:t>
            </a:r>
            <a:r>
              <a:rPr lang="es-ES" sz="2800" dirty="0">
                <a:sym typeface="Wingdings" panose="05000000000000000000" pitchFamily="2" charset="2"/>
              </a:rPr>
              <a:t> (x86).</a:t>
            </a:r>
          </a:p>
          <a:p>
            <a:r>
              <a:rPr lang="es-ES" sz="2800" dirty="0">
                <a:sym typeface="Wingdings" panose="05000000000000000000" pitchFamily="2" charset="2"/>
              </a:rPr>
              <a:t>El emulador es lento y consume muchos recursos, si utilizamos para ayudar al emulador la GPU del ordenador mejor.</a:t>
            </a:r>
          </a:p>
          <a:p>
            <a:endParaRPr lang="es-E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2038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Desarrollo con Código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Compilamos la app:</a:t>
            </a:r>
          </a:p>
          <a:p>
            <a:pPr lvl="1"/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Make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Proyect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sz="2800" dirty="0">
                <a:sym typeface="Wingdings" panose="05000000000000000000" pitchFamily="2" charset="2"/>
              </a:rPr>
              <a:t>Ejecutamos la app: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Run  Run ‘app’</a:t>
            </a:r>
          </a:p>
          <a:p>
            <a:r>
              <a:rPr lang="es-ES" sz="2800" dirty="0">
                <a:sym typeface="Wingdings" panose="05000000000000000000" pitchFamily="2" charset="2"/>
              </a:rPr>
              <a:t>Ahora al ejecutar podemos seleccionar el dispositivo creado.</a:t>
            </a:r>
          </a:p>
          <a:p>
            <a:endParaRPr lang="es-E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035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¿Problemas?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Intentar dar soporte al mayor número posible de </a:t>
            </a:r>
            <a:r>
              <a:rPr lang="es-ES" dirty="0" err="1"/>
              <a:t>APIs</a:t>
            </a:r>
            <a:r>
              <a:rPr lang="es-ES" dirty="0"/>
              <a:t>.</a:t>
            </a:r>
          </a:p>
          <a:p>
            <a:r>
              <a:rPr lang="es-ES" dirty="0"/>
              <a:t>Definir el rango de versiones para las que funcionará nuestra </a:t>
            </a:r>
            <a:r>
              <a:rPr lang="es-ES" dirty="0" err="1"/>
              <a:t>App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Especificar la versión mínima:</a:t>
            </a:r>
          </a:p>
          <a:p>
            <a:pPr lvl="2"/>
            <a:r>
              <a:rPr lang="es-ES" dirty="0" err="1"/>
              <a:t>android:minSdkVersion</a:t>
            </a:r>
            <a:endParaRPr lang="es-ES" dirty="0"/>
          </a:p>
          <a:p>
            <a:pPr lvl="1"/>
            <a:r>
              <a:rPr lang="es-ES" dirty="0"/>
              <a:t>Especificar la versión máxima:</a:t>
            </a:r>
          </a:p>
          <a:p>
            <a:pPr lvl="2"/>
            <a:r>
              <a:rPr lang="es-ES" dirty="0" err="1"/>
              <a:t>android:maxSdkVersion</a:t>
            </a:r>
            <a:endParaRPr lang="es-ES" dirty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Desarrollo con Código</a:t>
            </a:r>
            <a:br>
              <a:rPr lang="es-ES" dirty="0"/>
            </a:br>
            <a:r>
              <a:rPr lang="es-ES" dirty="0"/>
              <a:t>Cosas a tener en cuenta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dirty="0"/>
              <a:t>Para conseguir el acceso a un widget y poder operar con él tenemos que hacerlo después de la instrucción </a:t>
            </a:r>
            <a:r>
              <a:rPr lang="es-ES" sz="2800" dirty="0" err="1"/>
              <a:t>setContentView</a:t>
            </a:r>
            <a:r>
              <a:rPr lang="es-ES" sz="2800" dirty="0"/>
              <a:t>(</a:t>
            </a:r>
            <a:r>
              <a:rPr lang="es-ES" sz="2800" dirty="0" err="1"/>
              <a:t>R.layout.activity_mi_primera</a:t>
            </a:r>
            <a:r>
              <a:rPr lang="es-ES" sz="2800" dirty="0"/>
              <a:t>).</a:t>
            </a:r>
          </a:p>
          <a:p>
            <a:r>
              <a:rPr lang="es-ES" sz="2800" dirty="0">
                <a:sym typeface="Wingdings" panose="05000000000000000000" pitchFamily="2" charset="2"/>
              </a:rPr>
              <a:t>Si no se hace así el resultado de la llamada </a:t>
            </a:r>
            <a:r>
              <a:rPr lang="es-ES" sz="2800" dirty="0" err="1">
                <a:sym typeface="Wingdings" panose="05000000000000000000" pitchFamily="2" charset="2"/>
              </a:rPr>
              <a:t>findViewById</a:t>
            </a:r>
            <a:r>
              <a:rPr lang="es-ES" sz="2800" dirty="0">
                <a:sym typeface="Wingdings" panose="05000000000000000000" pitchFamily="2" charset="2"/>
              </a:rPr>
              <a:t>() será nulo y no se podrá acceder al widget.</a:t>
            </a:r>
          </a:p>
          <a:p>
            <a:r>
              <a:rPr lang="es-ES" sz="2800" dirty="0">
                <a:sym typeface="Wingdings" panose="05000000000000000000" pitchFamily="2" charset="2"/>
              </a:rPr>
              <a:t>Debemos implementar la interfaz para responder mediante </a:t>
            </a:r>
            <a:r>
              <a:rPr lang="es-ES" sz="2800" dirty="0" err="1">
                <a:sym typeface="Wingdings" panose="05000000000000000000" pitchFamily="2" charset="2"/>
              </a:rPr>
              <a:t>callback</a:t>
            </a:r>
            <a:r>
              <a:rPr lang="es-ES" sz="2800" dirty="0">
                <a:sym typeface="Wingdings" panose="05000000000000000000" pitchFamily="2" charset="2"/>
              </a:rPr>
              <a:t> al evento deseado.</a:t>
            </a:r>
          </a:p>
          <a:p>
            <a:r>
              <a:rPr lang="es-ES" sz="2800" dirty="0">
                <a:sym typeface="Wingdings" panose="05000000000000000000" pitchFamily="2" charset="2"/>
              </a:rPr>
              <a:t>Debemos registrar la función </a:t>
            </a:r>
            <a:r>
              <a:rPr lang="es-ES" sz="2800" dirty="0" err="1">
                <a:sym typeface="Wingdings" panose="05000000000000000000" pitchFamily="2" charset="2"/>
              </a:rPr>
              <a:t>callback</a:t>
            </a:r>
            <a:r>
              <a:rPr lang="es-ES" sz="2800" dirty="0">
                <a:sym typeface="Wingdings" panose="05000000000000000000" pitchFamily="2" charset="2"/>
              </a:rPr>
              <a:t>.</a:t>
            </a:r>
          </a:p>
          <a:p>
            <a:r>
              <a:rPr lang="es-ES" sz="2800" dirty="0">
                <a:sym typeface="Wingdings" panose="05000000000000000000" pitchFamily="2" charset="2"/>
              </a:rPr>
              <a:t>Debemos programar la función en sí.</a:t>
            </a:r>
          </a:p>
        </p:txBody>
      </p:sp>
    </p:spTree>
    <p:extLst>
      <p:ext uri="{BB962C8B-B14F-4D97-AF65-F5344CB8AC3E}">
        <p14:creationId xmlns:p14="http://schemas.microsoft.com/office/powerpoint/2010/main" val="314627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Información de Interés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Android</a:t>
            </a:r>
            <a:r>
              <a:rPr lang="es-ES" dirty="0"/>
              <a:t> SDK:</a:t>
            </a:r>
          </a:p>
          <a:p>
            <a:pPr lvl="1"/>
            <a:r>
              <a:rPr lang="es-ES" dirty="0">
                <a:hlinkClick r:id="rId2"/>
              </a:rPr>
              <a:t>http://developer.android.com</a:t>
            </a:r>
            <a:endParaRPr lang="es-ES" dirty="0"/>
          </a:p>
          <a:p>
            <a:r>
              <a:rPr lang="es-ES" dirty="0"/>
              <a:t>Canal de </a:t>
            </a:r>
            <a:r>
              <a:rPr lang="es-ES" dirty="0" err="1"/>
              <a:t>YouTube</a:t>
            </a:r>
            <a:r>
              <a:rPr lang="es-ES" dirty="0"/>
              <a:t> de desarrolladores </a:t>
            </a:r>
            <a:r>
              <a:rPr lang="es-ES" dirty="0" err="1"/>
              <a:t>Android</a:t>
            </a:r>
            <a:r>
              <a:rPr lang="es-ES" dirty="0"/>
              <a:t>:</a:t>
            </a:r>
          </a:p>
          <a:p>
            <a:pPr lvl="1"/>
            <a:r>
              <a:rPr lang="es-ES" sz="2400" dirty="0">
                <a:hlinkClick r:id="rId3"/>
              </a:rPr>
              <a:t>https://www.youtube.com/user/androiddevelopers</a:t>
            </a:r>
            <a:endParaRPr lang="es-ES" sz="2400" dirty="0"/>
          </a:p>
          <a:p>
            <a:endParaRPr lang="es-ES" dirty="0"/>
          </a:p>
        </p:txBody>
      </p:sp>
      <p:pic>
        <p:nvPicPr>
          <p:cNvPr id="28674" name="Picture 2" descr="http://www.srptechdigital.com/img/background/Android%20Application%20Developm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121696"/>
            <a:ext cx="7035728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pPr algn="ctr"/>
            <a:r>
              <a:rPr lang="es-ES" dirty="0"/>
              <a:t>Más referencias útiles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 err="1"/>
              <a:t>Stackoverflow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2"/>
              </a:rPr>
              <a:t>stackoverflow.com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Github</a:t>
            </a:r>
            <a:r>
              <a:rPr lang="es-ES" dirty="0"/>
              <a:t>:</a:t>
            </a:r>
          </a:p>
          <a:p>
            <a:pPr lvl="1"/>
            <a:r>
              <a:rPr lang="es-ES" sz="2400" dirty="0">
                <a:hlinkClick r:id="rId3"/>
              </a:rPr>
              <a:t>https://github.com</a:t>
            </a:r>
            <a:endParaRPr lang="es-ES" sz="2400" dirty="0"/>
          </a:p>
        </p:txBody>
      </p:sp>
      <p:pic>
        <p:nvPicPr>
          <p:cNvPr id="34818" name="Picture 2" descr="https://s3.amazonaws.com/media.eremedia.com/uploads/2012/08/24111405/stackoverflow-logo-700x46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88640"/>
            <a:ext cx="6667500" cy="2520280"/>
          </a:xfrm>
          <a:prstGeom prst="rect">
            <a:avLst/>
          </a:prstGeom>
          <a:noFill/>
        </p:spPr>
      </p:pic>
      <p:pic>
        <p:nvPicPr>
          <p:cNvPr id="34820" name="Picture 4" descr="http://www.frontendfactory.es/wp-content/uploads/2016/05/githu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284984"/>
            <a:ext cx="4810969" cy="17832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para </a:t>
            </a:r>
            <a:r>
              <a:rPr lang="es-ES" dirty="0" err="1"/>
              <a:t>Android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/>
          </a:bodyPr>
          <a:lstStyle/>
          <a:p>
            <a:pPr>
              <a:buNone/>
            </a:pPr>
            <a:endParaRPr lang="es-ES" b="1" dirty="0"/>
          </a:p>
          <a:p>
            <a:r>
              <a:rPr lang="es-ES" b="1" dirty="0" err="1"/>
              <a:t>Android</a:t>
            </a:r>
            <a:r>
              <a:rPr lang="es-ES" b="1" dirty="0"/>
              <a:t> Studio.</a:t>
            </a:r>
          </a:p>
          <a:p>
            <a:pPr lvl="1"/>
            <a:r>
              <a:rPr lang="es-ES" b="1" dirty="0"/>
              <a:t>Incorpora un IDE propio.</a:t>
            </a:r>
          </a:p>
          <a:p>
            <a:pPr lvl="1"/>
            <a:r>
              <a:rPr lang="es-ES" sz="2000" b="1" dirty="0">
                <a:hlinkClick r:id="rId2"/>
              </a:rPr>
              <a:t>https://developer.android.com/sdk/installing/studio.html</a:t>
            </a:r>
            <a:endParaRPr lang="es-ES" sz="2000" b="1" dirty="0"/>
          </a:p>
          <a:p>
            <a:endParaRPr lang="es-ES" dirty="0"/>
          </a:p>
          <a:p>
            <a:r>
              <a:rPr lang="es-ES" dirty="0"/>
              <a:t>También se puede programar con: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Netbeans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NBPlugin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ADT de Google (</a:t>
            </a:r>
            <a:r>
              <a:rPr lang="es-ES" dirty="0" err="1"/>
              <a:t>Android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 Tools).</a:t>
            </a:r>
          </a:p>
          <a:p>
            <a:pPr lvl="2"/>
            <a:r>
              <a:rPr lang="es-ES" dirty="0"/>
              <a:t>Utilizando el IDE de Eclipse.</a:t>
            </a:r>
          </a:p>
          <a:p>
            <a:endParaRPr lang="es-ES" dirty="0"/>
          </a:p>
        </p:txBody>
      </p:sp>
      <p:pic>
        <p:nvPicPr>
          <p:cNvPr id="30722" name="Picture 2" descr="https://1.bp.blogspot.com/-V1ejTVN9RkU/V0X_dSW-oNI/AAAAAAAAAdE/mn7lFWVV2cUhjN7f0-JL8EP7y344x-XzQCLcB/s1600/android-studio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268760"/>
            <a:ext cx="3528392" cy="1353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</a:t>
            </a:r>
            <a:r>
              <a:rPr lang="es-ES" dirty="0" err="1"/>
              <a:t>Android</a:t>
            </a:r>
            <a:r>
              <a:rPr lang="es-ES" dirty="0"/>
              <a:t> Studio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Entorno de desarrollo (</a:t>
            </a:r>
            <a:r>
              <a:rPr lang="es-ES" dirty="0" err="1"/>
              <a:t>Android</a:t>
            </a:r>
            <a:r>
              <a:rPr lang="es-ES" dirty="0"/>
              <a:t> Studio).</a:t>
            </a:r>
          </a:p>
          <a:p>
            <a:r>
              <a:rPr lang="es-ES" dirty="0" err="1"/>
              <a:t>Android</a:t>
            </a:r>
            <a:r>
              <a:rPr lang="es-ES" dirty="0"/>
              <a:t> SDK Tools:</a:t>
            </a:r>
          </a:p>
          <a:p>
            <a:pPr lvl="1"/>
            <a:r>
              <a:rPr lang="es-ES" dirty="0"/>
              <a:t>Conjunto de herramientas de desarrollo y depuración de programas.</a:t>
            </a:r>
          </a:p>
          <a:p>
            <a:r>
              <a:rPr lang="es-ES" dirty="0" err="1"/>
              <a:t>Android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Tools:</a:t>
            </a:r>
          </a:p>
          <a:p>
            <a:pPr lvl="1"/>
            <a:r>
              <a:rPr lang="es-ES" dirty="0"/>
              <a:t>Herramientas para compilar y </a:t>
            </a:r>
            <a:r>
              <a:rPr lang="es-ES" dirty="0" err="1"/>
              <a:t>genrar</a:t>
            </a:r>
            <a:r>
              <a:rPr lang="es-ES" dirty="0"/>
              <a:t> paquetes (</a:t>
            </a:r>
            <a:r>
              <a:rPr lang="es-ES" dirty="0" err="1"/>
              <a:t>apk</a:t>
            </a:r>
            <a:r>
              <a:rPr lang="es-ES" dirty="0"/>
              <a:t>) para el SO </a:t>
            </a:r>
            <a:r>
              <a:rPr lang="es-ES" dirty="0" err="1"/>
              <a:t>Android</a:t>
            </a:r>
            <a:r>
              <a:rPr lang="es-ES" dirty="0"/>
              <a:t>.</a:t>
            </a:r>
          </a:p>
          <a:p>
            <a:r>
              <a:rPr lang="es-ES" dirty="0"/>
              <a:t>La imagen del SO </a:t>
            </a:r>
            <a:r>
              <a:rPr lang="es-ES" dirty="0" err="1"/>
              <a:t>Android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Cosas a tener en cuenta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dispositivo </a:t>
            </a:r>
            <a:r>
              <a:rPr lang="es-ES" dirty="0" err="1"/>
              <a:t>Android</a:t>
            </a:r>
            <a:r>
              <a:rPr lang="es-ES" dirty="0"/>
              <a:t> no es un PC:</a:t>
            </a:r>
          </a:p>
          <a:p>
            <a:pPr lvl="1"/>
            <a:r>
              <a:rPr lang="es-ES" dirty="0"/>
              <a:t>Dispositivo portable y pequeño.</a:t>
            </a:r>
          </a:p>
          <a:p>
            <a:pPr lvl="1"/>
            <a:r>
              <a:rPr lang="es-ES" dirty="0"/>
              <a:t>Capacidad de procesamiento limitada.</a:t>
            </a:r>
          </a:p>
          <a:p>
            <a:pPr lvl="1"/>
            <a:r>
              <a:rPr lang="es-ES" dirty="0"/>
              <a:t>Pantallas pequeñas.</a:t>
            </a:r>
          </a:p>
          <a:p>
            <a:pPr lvl="1"/>
            <a:r>
              <a:rPr lang="es-ES" dirty="0"/>
              <a:t>Teclados pequeños o virtuales.</a:t>
            </a:r>
          </a:p>
          <a:p>
            <a:pPr lvl="1"/>
            <a:r>
              <a:rPr lang="es-ES" dirty="0"/>
              <a:t>Pantallas LCD “</a:t>
            </a:r>
            <a:r>
              <a:rPr lang="es-ES" dirty="0" err="1"/>
              <a:t>multitouch</a:t>
            </a:r>
            <a:r>
              <a:rPr lang="es-ES" dirty="0"/>
              <a:t>”.</a:t>
            </a:r>
          </a:p>
          <a:p>
            <a:pPr lvl="1"/>
            <a:r>
              <a:rPr lang="es-ES" dirty="0"/>
              <a:t>Conexión a redes limitadas y de ancho de banda pequeño (4G, Internet…).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320</TotalTime>
  <Words>1478</Words>
  <Application>Microsoft Office PowerPoint</Application>
  <PresentationFormat>Presentación en pantalla (4:3)</PresentationFormat>
  <Paragraphs>187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Gill Sans MT</vt:lpstr>
      <vt:lpstr>Verdana</vt:lpstr>
      <vt:lpstr>Wingdings</vt:lpstr>
      <vt:lpstr>Wingdings 2</vt:lpstr>
      <vt:lpstr>Solsticio</vt:lpstr>
      <vt:lpstr>INTRODUCCIÓN  A ANDROID</vt:lpstr>
      <vt:lpstr>¿Qué es Android?</vt:lpstr>
      <vt:lpstr>Versiones</vt:lpstr>
      <vt:lpstr>¿Problemas?</vt:lpstr>
      <vt:lpstr>Información de Interés</vt:lpstr>
      <vt:lpstr>Más referencias útiles</vt:lpstr>
      <vt:lpstr>Programación para Android</vt:lpstr>
      <vt:lpstr>Componentes de Android Studio</vt:lpstr>
      <vt:lpstr>Cosas a tener en cuenta</vt:lpstr>
      <vt:lpstr>Prerrequisitos</vt:lpstr>
      <vt:lpstr>Configuración Android Studio</vt:lpstr>
      <vt:lpstr>Configuración Android Studio</vt:lpstr>
      <vt:lpstr>Primer Proyecto</vt:lpstr>
      <vt:lpstr>Primer Proyecto</vt:lpstr>
      <vt:lpstr>Primer Proyecto</vt:lpstr>
      <vt:lpstr>Primer Proyecto</vt:lpstr>
      <vt:lpstr>Primer Proyecto</vt:lpstr>
      <vt:lpstr>Primer Proyecto</vt:lpstr>
      <vt:lpstr>Primer Proyecto</vt:lpstr>
      <vt:lpstr>Primer Proyecto</vt:lpstr>
      <vt:lpstr>Primer Proyecto</vt:lpstr>
      <vt:lpstr>Primer Proyecto</vt:lpstr>
      <vt:lpstr>Primer Proyecto</vt:lpstr>
      <vt:lpstr>Primer Proyecto</vt:lpstr>
      <vt:lpstr>Primer Proyecto</vt:lpstr>
      <vt:lpstr>Primer Proyecto</vt:lpstr>
      <vt:lpstr>Desarrollo sin Código</vt:lpstr>
      <vt:lpstr>Desarrollo sin Código</vt:lpstr>
      <vt:lpstr>Desarrollo con Código</vt:lpstr>
      <vt:lpstr>Desarrollo con Código</vt:lpstr>
      <vt:lpstr>Desarrollo con Código</vt:lpstr>
      <vt:lpstr>Desarrollo con Código</vt:lpstr>
      <vt:lpstr>Desarrollo con Código</vt:lpstr>
      <vt:lpstr>Desarrollo con Código</vt:lpstr>
      <vt:lpstr>Desarrollo con Código</vt:lpstr>
      <vt:lpstr>Desarrollo con Código</vt:lpstr>
      <vt:lpstr>Desarrollo con Código</vt:lpstr>
      <vt:lpstr>Desarrollo con Código</vt:lpstr>
      <vt:lpstr>Desarrollo con Código</vt:lpstr>
      <vt:lpstr>Desarrollo con Código Cosas a tener en cuenta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 A ANDROID</dc:title>
  <dc:creator>saltxi</dc:creator>
  <cp:lastModifiedBy>Marcos &amp; Laura</cp:lastModifiedBy>
  <cp:revision>35</cp:revision>
  <dcterms:created xsi:type="dcterms:W3CDTF">2016-11-23T10:43:26Z</dcterms:created>
  <dcterms:modified xsi:type="dcterms:W3CDTF">2016-11-23T18:13:44Z</dcterms:modified>
</cp:coreProperties>
</file>