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Lst>
  <p:sldSz cy="6858000" cx="9144000"/>
  <p:notesSz cx="6858000" cy="9144000"/>
  <p:embeddedFontLst>
    <p:embeddedFont>
      <p:font typeface="Roboto"/>
      <p:regular r:id="rId112"/>
      <p:bold r:id="rId113"/>
      <p:italic r:id="rId114"/>
      <p:boldItalic r:id="rId115"/>
    </p:embeddedFont>
    <p:embeddedFont>
      <p:font typeface="PT Sans"/>
      <p:regular r:id="rId116"/>
      <p:bold r:id="rId117"/>
      <p:italic r:id="rId118"/>
      <p:boldItalic r:id="rId119"/>
    </p:embeddedFont>
    <p:embeddedFont>
      <p:font typeface="Open Sans"/>
      <p:regular r:id="rId120"/>
      <p:bold r:id="rId121"/>
      <p:italic r:id="rId122"/>
      <p:boldItalic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24" roundtripDataSignature="AMtx7mgSbuXDnVS2+fle1PCqb8iuHfTS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999503-55A9-40C8-8529-35C272268F53}">
  <a:tblStyle styleId="{4B999503-55A9-40C8-8529-35C272268F5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7E43691-9306-439B-97BF-5CDD1B87EDC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D8D496CD-DA31-413A-BF38-9060F8E62ADD}"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OpenSans-bold.fntdata"/><Relationship Id="rId25" Type="http://schemas.openxmlformats.org/officeDocument/2006/relationships/slide" Target="slides/slide18.xml"/><Relationship Id="rId120" Type="http://schemas.openxmlformats.org/officeDocument/2006/relationships/font" Target="fonts/OpenSans-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customschemas.google.com/relationships/presentationmetadata" Target="metadata"/><Relationship Id="rId123" Type="http://schemas.openxmlformats.org/officeDocument/2006/relationships/font" Target="fonts/OpenSans-boldItalic.fntdata"/><Relationship Id="rId122" Type="http://schemas.openxmlformats.org/officeDocument/2006/relationships/font" Target="fonts/OpenSans-italic.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PTSans-italic.fntdata"/><Relationship Id="rId117" Type="http://schemas.openxmlformats.org/officeDocument/2006/relationships/font" Target="fonts/PTSans-bold.fntdata"/><Relationship Id="rId116" Type="http://schemas.openxmlformats.org/officeDocument/2006/relationships/font" Target="fonts/PTSans-regular.fntdata"/><Relationship Id="rId115" Type="http://schemas.openxmlformats.org/officeDocument/2006/relationships/font" Target="fonts/Roboto-boldItalic.fntdata"/><Relationship Id="rId119" Type="http://schemas.openxmlformats.org/officeDocument/2006/relationships/font" Target="fonts/PTSans-bold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Roboto-italic.fntdata"/><Relationship Id="rId18" Type="http://schemas.openxmlformats.org/officeDocument/2006/relationships/slide" Target="slides/slide11.xml"/><Relationship Id="rId113" Type="http://schemas.openxmlformats.org/officeDocument/2006/relationships/font" Target="fonts/Roboto-bold.fntdata"/><Relationship Id="rId112" Type="http://schemas.openxmlformats.org/officeDocument/2006/relationships/font" Target="fonts/Roboto-regular.fntdata"/><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9" name="Google Shape;929;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5" name="Google Shape;935;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2" name="Google Shape;942;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0" name="Google Shape;950;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8" name="Google Shape;958;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SELECT * FROM `profesores` p CROSS JOIN profesores pro</a:t>
            </a:r>
            <a:endParaRPr/>
          </a:p>
        </p:txBody>
      </p:sp>
      <p:sp>
        <p:nvSpPr>
          <p:cNvPr id="420" name="Google Shape;42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SELECT DISTINCT p.nombre,p.sueldo FROM `profesores` p CROSS JOIN profesores pro Order BY sueldo DESC</a:t>
            </a:r>
            <a:endParaRPr/>
          </a:p>
          <a:p>
            <a:pPr indent="0" lvl="0" marL="0" rtl="0" algn="l">
              <a:lnSpc>
                <a:spcPct val="100000"/>
              </a:lnSpc>
              <a:spcBef>
                <a:spcPts val="0"/>
              </a:spcBef>
              <a:spcAft>
                <a:spcPts val="0"/>
              </a:spcAft>
              <a:buSzPts val="1400"/>
              <a:buNone/>
            </a:pPr>
            <a:r>
              <a:t/>
            </a:r>
            <a:endParaRPr/>
          </a:p>
        </p:txBody>
      </p:sp>
      <p:sp>
        <p:nvSpPr>
          <p:cNvPr id="450" name="Google Shape;4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s-ES" sz="1100">
                <a:latin typeface="Arial"/>
                <a:ea typeface="Arial"/>
                <a:cs typeface="Arial"/>
                <a:sym typeface="Arial"/>
              </a:rPr>
              <a:t>Re: interseccion en mysql</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rPr b="1" lang="es-ES" sz="1100">
                <a:latin typeface="Arial"/>
                <a:ea typeface="Arial"/>
                <a:cs typeface="Arial"/>
                <a:sym typeface="Arial"/>
              </a:rPr>
              <a:t>SELECT * FROM profesores p INNER JOIN asignaturas a</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rPr b="1" lang="es-ES" sz="1100">
                <a:latin typeface="Arial"/>
                <a:ea typeface="Arial"/>
                <a:cs typeface="Arial"/>
                <a:sym typeface="Arial"/>
              </a:rPr>
              <a:t>USING (`nombre_grado`)</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rPr b="1" lang="es-ES" sz="1100">
                <a:latin typeface="Arial"/>
                <a:ea typeface="Arial"/>
                <a:cs typeface="Arial"/>
                <a:sym typeface="Arial"/>
              </a:rPr>
              <a:t>WHERE p.nombre_grado = 'F' </a:t>
            </a:r>
            <a:endParaRPr b="1"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s-ES" sz="1100">
                <a:latin typeface="Arial"/>
                <a:ea typeface="Arial"/>
                <a:cs typeface="Arial"/>
                <a:sym typeface="Arial"/>
              </a:rPr>
              <a:t>Teoría de conjuntos: Una intersección entre conjuntos </a:t>
            </a:r>
            <a:r>
              <a:rPr i="1" lang="es-ES" sz="1100">
                <a:latin typeface="Arial"/>
                <a:ea typeface="Arial"/>
                <a:cs typeface="Arial"/>
                <a:sym typeface="Arial"/>
              </a:rPr>
              <a:t>A, B, C, ...n</a:t>
            </a:r>
            <a:r>
              <a:rPr lang="es-ES" sz="1100">
                <a:latin typeface="Arial"/>
                <a:ea typeface="Arial"/>
                <a:cs typeface="Arial"/>
                <a:sym typeface="Arial"/>
              </a:rPr>
              <a:t> n, es un conjunto tal que sus miembros están incluidos en todos los conjuntos.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Eso significa simplemente que hay que determinar cuáles son las tuplas de una tabla A que están incluidas en la junta natural entre las tablas B y C.</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Para poder cumplir con el requerimiento, las tablas A, B y C deben tener elementos en común. Esto se da cuando haces: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SELECT * FROM B INNER JOIN C USING (a, b, c) WHERE B.d = val1 AND C.e = val2 AND B.f = val3;</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Siendo a, b y c campos pertenecientes a ambas tablas, con el mismo nombre en ambas y cuyos valores coinciden entre registros en una relación 1:1.</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De esta relacción surge una tabla derivada que llamaremos D y que es la intersección entre B y C.</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Si realizamos un nuevo INNER JOIN entre esta derivada y la tabla A, obtendremos la intersección entre ambas: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SELECT * FROM A INNER JOIN (SELECT * FROM B INNER JOIN C USING (a, b, c) WHERE B.d = val1 AND C.e = val2 AND B.f = val3) AS D USING(d, e, f);</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o bien</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SELECT * FROM A INNER JOIN (SELECT * FROM B INNER JOIN C USING (a, b, c) WHERE B.d = val1 AND C.e = val2 AND B.f = val3) AS D USING(a, b, c);</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El resultado es en uno u otro caso, la intersección de las tres tablas.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Los dos ejemplos son para destacar que el conjunto de cojncidencia puede no ser el mismo entre las dos primarias que entre la derivada y la tercera. Lo único importante es que existan en la derivada Y en la A para que la consulta funcione.</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Tener en cuenta:</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 Usar USING, porque es más rápido que usar ON a = b.</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 Un INNER JOIN es más rápido que INTERSECT, porque INTERSECT calcula cada una de las tres consultas y luego compara los resultados. INNER JOIN simplemente hace un matching entre valores descartando a medida que lee y devuelve solamente los que conciden entre las dos tablas, el resto ni los mira.</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 Si se desea realizar un XOR, las cláusulas a usar son LEFT JOIN o RIGHT JOIN, donde los resultantes de una tabla sean nulos (NULL). En ese caso la consulta se complica.</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ES" sz="1100">
                <a:latin typeface="Arial"/>
                <a:ea typeface="Arial"/>
                <a:cs typeface="Arial"/>
                <a:sym typeface="Arial"/>
              </a:rPr>
              <a:t>Finalmente, no puedo usar tu ejemplo, porque las tres consultas son idénticas en todo ssus elementos y el conjunto devuelto por INTERSECT sería igual al de un sólo SELECT (los tres resultados concidirían en todas las tuplas).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97" name="Google Shape;497;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cap="none"/>
              <a:t>Π </a:t>
            </a:r>
            <a:r>
              <a:rPr baseline="-25000" lang="es-ES"/>
              <a:t>asignatura_id</a:t>
            </a:r>
            <a:r>
              <a:rPr lang="es-ES" cap="none"/>
              <a:t>(</a:t>
            </a:r>
            <a:r>
              <a:rPr lang="es-ES"/>
              <a:t>σ</a:t>
            </a:r>
            <a:r>
              <a:rPr baseline="-25000" lang="es-ES"/>
              <a:t>semestre=Primero ˄ año= 2015</a:t>
            </a:r>
            <a:r>
              <a:rPr lang="es-ES"/>
              <a:t>(seccion)</a:t>
            </a:r>
            <a:r>
              <a:rPr lang="es-ES" cap="none"/>
              <a:t>) U  Π </a:t>
            </a:r>
            <a:r>
              <a:rPr baseline="-25000" lang="es-ES"/>
              <a:t>asignatura_id</a:t>
            </a:r>
            <a:r>
              <a:rPr lang="es-ES" cap="none"/>
              <a:t>(</a:t>
            </a:r>
            <a:r>
              <a:rPr lang="es-ES"/>
              <a:t>σ</a:t>
            </a:r>
            <a:r>
              <a:rPr baseline="-25000" lang="es-ES"/>
              <a:t>semestre=Segundo ˄ año= 2016</a:t>
            </a:r>
            <a:r>
              <a:rPr lang="es-ES"/>
              <a:t>(seccion)</a:t>
            </a:r>
            <a:r>
              <a:rPr lang="es-ES" cap="none"/>
              <a:t>)</a:t>
            </a:r>
            <a:endParaRPr/>
          </a:p>
          <a:p>
            <a:pPr indent="0" lvl="0" marL="0" rtl="0" algn="l">
              <a:lnSpc>
                <a:spcPct val="100000"/>
              </a:lnSpc>
              <a:spcBef>
                <a:spcPts val="0"/>
              </a:spcBef>
              <a:spcAft>
                <a:spcPts val="0"/>
              </a:spcAft>
              <a:buSzPts val="1400"/>
              <a:buNone/>
            </a:pPr>
            <a:r>
              <a:t/>
            </a:r>
            <a:endParaRPr/>
          </a:p>
        </p:txBody>
      </p:sp>
      <p:sp>
        <p:nvSpPr>
          <p:cNvPr id="586" name="Google Shape;586;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SELECT * FROM `asignaturas` a  Join  profesores p WHERE a.`nombre_grado`=p.nombre_grado</a:t>
            </a:r>
            <a:endParaRPr/>
          </a:p>
        </p:txBody>
      </p:sp>
      <p:sp>
        <p:nvSpPr>
          <p:cNvPr id="617" name="Google Shape;61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Escenario 1: Diferencia en un solo conjunto: Select nombre_grado from profesores where nombre_grado not in select nombre_grado from profesores where nombre_grado=’F’</a:t>
            </a:r>
            <a:endParaRPr/>
          </a:p>
          <a:p>
            <a:pPr indent="0" lvl="0" marL="0" rtl="0" algn="l">
              <a:lnSpc>
                <a:spcPct val="100000"/>
              </a:lnSpc>
              <a:spcBef>
                <a:spcPts val="0"/>
              </a:spcBef>
              <a:spcAft>
                <a:spcPts val="0"/>
              </a:spcAft>
              <a:buSzPts val="1400"/>
              <a:buNone/>
            </a:pPr>
            <a:r>
              <a:rPr lang="es-ES"/>
              <a:t>Escenario 2: Diferencia entre dos conjuntos: Select nombre_grado from profesores where nombre_grado not in (select nombre grado from asignaturas)</a:t>
            </a:r>
            <a:endParaRPr/>
          </a:p>
        </p:txBody>
      </p:sp>
      <p:sp>
        <p:nvSpPr>
          <p:cNvPr id="636" name="Google Shape;63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Escenario 1: Diferencia en un solo conjunto: Select nombre_grado from profesores where nombre_grado not in select nombre_grado from profesores where nombre_grado=’F’</a:t>
            </a:r>
            <a:endParaRPr/>
          </a:p>
          <a:p>
            <a:pPr indent="0" lvl="0" marL="0" rtl="0" algn="l">
              <a:lnSpc>
                <a:spcPct val="100000"/>
              </a:lnSpc>
              <a:spcBef>
                <a:spcPts val="0"/>
              </a:spcBef>
              <a:spcAft>
                <a:spcPts val="0"/>
              </a:spcAft>
              <a:buSzPts val="1400"/>
              <a:buNone/>
            </a:pPr>
            <a:r>
              <a:rPr lang="es-ES"/>
              <a:t>Escenario 2: Diferencia entre dos conjuntos: Select nombre_grado from profesores where nombre_grado not in (select nombre grado from asignaturas)</a:t>
            </a:r>
            <a:endParaRPr/>
          </a:p>
        </p:txBody>
      </p:sp>
      <p:sp>
        <p:nvSpPr>
          <p:cNvPr id="653" name="Google Shape;65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7" name="Google Shape;67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SELECT fechaA       </a:t>
            </a:r>
            <a:endParaRPr/>
          </a:p>
          <a:p>
            <a:pPr indent="0" lvl="0" marL="0" rtl="0" algn="l">
              <a:lnSpc>
                <a:spcPct val="100000"/>
              </a:lnSpc>
              <a:spcBef>
                <a:spcPts val="0"/>
              </a:spcBef>
              <a:spcAft>
                <a:spcPts val="0"/>
              </a:spcAft>
              <a:buSzPts val="1400"/>
              <a:buNone/>
            </a:pPr>
            <a:r>
              <a:rPr lang="es-ES"/>
              <a:t>FROM TABLA_A</a:t>
            </a:r>
            <a:endParaRPr/>
          </a:p>
          <a:p>
            <a:pPr indent="0" lvl="0" marL="0" rtl="0" algn="l">
              <a:lnSpc>
                <a:spcPct val="100000"/>
              </a:lnSpc>
              <a:spcBef>
                <a:spcPts val="0"/>
              </a:spcBef>
              <a:spcAft>
                <a:spcPts val="0"/>
              </a:spcAft>
              <a:buSzPts val="1400"/>
              <a:buNone/>
            </a:pPr>
            <a:r>
              <a:rPr lang="es-ES"/>
              <a:t>WHERE nnnn NOT IN (SELECT B FROM TABLA_B)</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685" name="Google Shape;685;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9" name="Google Shape;699;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5" name="Google Shape;70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0" name="Google Shape;71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Note el caso del profesor Califiere</a:t>
            </a:r>
            <a:endParaRPr/>
          </a:p>
        </p:txBody>
      </p:sp>
      <p:sp>
        <p:nvSpPr>
          <p:cNvPr id="717" name="Google Shape;71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Note que no aparece el id del profesor Califiere. O sea, es un profesor que no imparte ninguna asignatura.</a:t>
            </a:r>
            <a:endParaRPr/>
          </a:p>
        </p:txBody>
      </p:sp>
      <p:sp>
        <p:nvSpPr>
          <p:cNvPr id="724" name="Google Shape;72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Note que el profesor Califiere ha sido eliminado con la reunión natural.</a:t>
            </a:r>
            <a:endParaRPr/>
          </a:p>
        </p:txBody>
      </p:sp>
      <p:sp>
        <p:nvSpPr>
          <p:cNvPr id="731" name="Google Shape;73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0" name="Google Shape;740;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6" name="Google Shape;74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4" name="Google Shape;754;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latin typeface="Calibri"/>
                <a:ea typeface="Calibri"/>
                <a:cs typeface="Calibri"/>
                <a:sym typeface="Calibri"/>
              </a:rPr>
              <a:t>Así, la proyección obtiene un subconjunto "vertical" de una relación dada, o sea, el subconjunto obtenido seleccionando los atributos especificados, en determinado orden, de izquierda a derecha, y eliminando, si es necesario, las tuplas duplicadas que podrían formarse al escogerse sólo los atributos seleccionados.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55" name="Google Shape;755;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latin typeface="Calibri"/>
                <a:ea typeface="Calibri"/>
                <a:cs typeface="Calibri"/>
                <a:sym typeface="Calibri"/>
              </a:rPr>
              <a:t>Así, la proyección obtiene un subconjunto "vertical" de una relación dada, o sea, el subconjunto obtenido seleccionando los atributos especificados, en determinado orden, de izquierda a derecha, y eliminando, si es necesario, las tuplas duplicadas que podrían formarse al escogerse sólo los atributos seleccionados.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65" name="Google Shape;765;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3" name="Google Shape;77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latin typeface="Calibri"/>
                <a:ea typeface="Calibri"/>
                <a:cs typeface="Calibri"/>
                <a:sym typeface="Calibri"/>
              </a:rPr>
              <a:t>Así, la proyección obtiene un subconjunto "vertical" de una relación dada, o sea, el subconjunto obtenido seleccionando los atributos especificados, en determinado orden, de izquierda a derecha, y eliminando, si es necesario, las tuplas duplicadas que podrían formarse al escogerse sólo los atributos seleccionados.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74" name="Google Shape;774;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4" name="Google Shape;784;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latin typeface="Calibri"/>
                <a:ea typeface="Calibri"/>
                <a:cs typeface="Calibri"/>
                <a:sym typeface="Calibri"/>
              </a:rPr>
              <a:t>Así, la proyección obtiene un subconjunto "vertical" de una relación dada, o sea, el subconjunto obtenido seleccionando los atributos especificados, en determinado orden, de izquierda a derecha, y eliminando, si es necesario, las tuplas duplicadas que podrían formarse al escogerse sólo los atributos seleccionados.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85" name="Google Shape;785;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5" name="Google Shape;795;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96" name="Google Shape;796;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6" name="Google Shape;806;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07" name="Google Shape;807;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7" name="Google Shape;817;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latin typeface="Calibri"/>
                <a:ea typeface="Calibri"/>
                <a:cs typeface="Calibri"/>
                <a:sym typeface="Calibri"/>
              </a:rPr>
              <a:t>Así, la proyección obtiene un subconjunto "vertical" de una relación dada, o sea, el subconjunto obtenido seleccionando los atributos especificados, en determinado orden, de izquierda a derecha, y eliminando, si es necesario, las tuplas duplicadas que podrían formarse al escogerse sólo los atributos seleccionados.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18" name="Google Shape;818;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7" name="Google Shape;82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2" name="Google Shape;83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0" name="Google Shape;840;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6" name="Google Shape;846;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2" name="Google Shape;852;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53" name="Google Shape;853;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59" name="Google Shape;859;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6" name="Google Shape;866;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2" name="Google Shape;87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7" name="Google Shape;87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3" name="Google Shape;88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9" name="Google Shape;889;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6" name="Google Shape;896;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3" name="Google Shape;903;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4" name="Google Shape;914;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3" name="Google Shape;923;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06"/>
          <p:cNvSpPr/>
          <p:nvPr/>
        </p:nvSpPr>
        <p:spPr>
          <a:xfrm flipH="1">
            <a:off x="8246400" y="5661233"/>
            <a:ext cx="897600" cy="11967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06"/>
          <p:cNvSpPr/>
          <p:nvPr/>
        </p:nvSpPr>
        <p:spPr>
          <a:xfrm flipH="1">
            <a:off x="8246400" y="5661167"/>
            <a:ext cx="897600" cy="11967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06"/>
          <p:cNvSpPr txBox="1"/>
          <p:nvPr>
            <p:ph type="ctrTitle"/>
          </p:nvPr>
        </p:nvSpPr>
        <p:spPr>
          <a:xfrm>
            <a:off x="390525" y="2425700"/>
            <a:ext cx="82221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 name="Google Shape;17;p106"/>
          <p:cNvSpPr txBox="1"/>
          <p:nvPr>
            <p:ph idx="1" type="subTitle"/>
          </p:nvPr>
        </p:nvSpPr>
        <p:spPr>
          <a:xfrm>
            <a:off x="390525" y="3718840"/>
            <a:ext cx="8222100" cy="57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8" name="Google Shape;18;p106"/>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61" name="Shape 61"/>
        <p:cNvGrpSpPr/>
        <p:nvPr/>
      </p:nvGrpSpPr>
      <p:grpSpPr>
        <a:xfrm>
          <a:off x="0" y="0"/>
          <a:ext cx="0" cy="0"/>
          <a:chOff x="0" y="0"/>
          <a:chExt cx="0" cy="0"/>
        </a:xfrm>
      </p:grpSpPr>
      <p:sp>
        <p:nvSpPr>
          <p:cNvPr id="62" name="Google Shape;62;p119"/>
          <p:cNvSpPr txBox="1"/>
          <p:nvPr>
            <p:ph hasCustomPrompt="1" type="title"/>
          </p:nvPr>
        </p:nvSpPr>
        <p:spPr>
          <a:xfrm>
            <a:off x="475500" y="1678033"/>
            <a:ext cx="82221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3" name="Google Shape;63;p119"/>
          <p:cNvSpPr txBox="1"/>
          <p:nvPr>
            <p:ph idx="1" type="body"/>
          </p:nvPr>
        </p:nvSpPr>
        <p:spPr>
          <a:xfrm>
            <a:off x="475500" y="4406167"/>
            <a:ext cx="82221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4" name="Google Shape;64;p119"/>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5" name="Shape 65"/>
        <p:cNvGrpSpPr/>
        <p:nvPr/>
      </p:nvGrpSpPr>
      <p:grpSpPr>
        <a:xfrm>
          <a:off x="0" y="0"/>
          <a:ext cx="0" cy="0"/>
          <a:chOff x="0" y="0"/>
          <a:chExt cx="0" cy="0"/>
        </a:xfrm>
      </p:grpSpPr>
      <p:sp>
        <p:nvSpPr>
          <p:cNvPr id="66" name="Google Shape;66;p120"/>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21"/>
          <p:cNvSpPr txBox="1"/>
          <p:nvPr>
            <p:ph type="ctrTitle"/>
          </p:nvPr>
        </p:nvSpPr>
        <p:spPr>
          <a:xfrm>
            <a:off x="683568" y="2708921"/>
            <a:ext cx="7772400" cy="15843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2F2F2"/>
              </a:buClr>
              <a:buSzPts val="2200"/>
              <a:buFont typeface="Open Sans"/>
              <a:buNone/>
              <a:defRPr b="1" i="0" sz="2200">
                <a:solidFill>
                  <a:srgbClr val="F2F2F2"/>
                </a:solidFill>
                <a:latin typeface="Open Sans"/>
                <a:ea typeface="Open Sans"/>
                <a:cs typeface="Open Sans"/>
                <a:sym typeface="Open Sans"/>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9" name="Google Shape;69;p121"/>
          <p:cNvSpPr txBox="1"/>
          <p:nvPr>
            <p:ph idx="1" type="subTitle"/>
          </p:nvPr>
        </p:nvSpPr>
        <p:spPr>
          <a:xfrm>
            <a:off x="683568" y="4387552"/>
            <a:ext cx="7776900" cy="7695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solidFill>
                  <a:schemeClr val="lt1"/>
                </a:solidFill>
                <a:latin typeface="Open Sans"/>
                <a:ea typeface="Open Sans"/>
                <a:cs typeface="Open Sans"/>
                <a:sym typeface="Open Sans"/>
              </a:defRPr>
            </a:lvl1pPr>
            <a:lvl2pPr lvl="1" algn="ctr">
              <a:lnSpc>
                <a:spcPct val="100000"/>
              </a:lnSpc>
              <a:spcBef>
                <a:spcPts val="280"/>
              </a:spcBef>
              <a:spcAft>
                <a:spcPts val="0"/>
              </a:spcAft>
              <a:buSzPts val="1400"/>
              <a:buNone/>
              <a:defRPr>
                <a:solidFill>
                  <a:srgbClr val="888888"/>
                </a:solidFill>
              </a:defRPr>
            </a:lvl2pPr>
            <a:lvl3pPr lvl="2" algn="ctr">
              <a:lnSpc>
                <a:spcPct val="100000"/>
              </a:lnSpc>
              <a:spcBef>
                <a:spcPts val="280"/>
              </a:spcBef>
              <a:spcAft>
                <a:spcPts val="0"/>
              </a:spcAft>
              <a:buSzPts val="1400"/>
              <a:buNone/>
              <a:defRPr>
                <a:solidFill>
                  <a:srgbClr val="888888"/>
                </a:solidFill>
              </a:defRPr>
            </a:lvl3pPr>
            <a:lvl4pPr lvl="3" algn="ctr">
              <a:lnSpc>
                <a:spcPct val="100000"/>
              </a:lnSpc>
              <a:spcBef>
                <a:spcPts val="280"/>
              </a:spcBef>
              <a:spcAft>
                <a:spcPts val="0"/>
              </a:spcAft>
              <a:buSzPts val="1400"/>
              <a:buNone/>
              <a:defRPr>
                <a:solidFill>
                  <a:srgbClr val="888888"/>
                </a:solidFill>
              </a:defRPr>
            </a:lvl4pPr>
            <a:lvl5pPr lvl="4" algn="ctr">
              <a:lnSpc>
                <a:spcPct val="100000"/>
              </a:lnSpc>
              <a:spcBef>
                <a:spcPts val="280"/>
              </a:spcBef>
              <a:spcAft>
                <a:spcPts val="0"/>
              </a:spcAft>
              <a:buSzPts val="1400"/>
              <a:buNone/>
              <a:defRPr>
                <a:solidFill>
                  <a:srgbClr val="888888"/>
                </a:solidFill>
              </a:defRPr>
            </a:lvl5pPr>
            <a:lvl6pPr lvl="5" algn="ctr">
              <a:lnSpc>
                <a:spcPct val="115000"/>
              </a:lnSpc>
              <a:spcBef>
                <a:spcPts val="400"/>
              </a:spcBef>
              <a:spcAft>
                <a:spcPts val="0"/>
              </a:spcAft>
              <a:buClr>
                <a:srgbClr val="888888"/>
              </a:buClr>
              <a:buSzPts val="2000"/>
              <a:buNone/>
              <a:defRPr>
                <a:solidFill>
                  <a:srgbClr val="888888"/>
                </a:solidFill>
              </a:defRPr>
            </a:lvl6pPr>
            <a:lvl7pPr lvl="6" algn="ctr">
              <a:lnSpc>
                <a:spcPct val="115000"/>
              </a:lnSpc>
              <a:spcBef>
                <a:spcPts val="1600"/>
              </a:spcBef>
              <a:spcAft>
                <a:spcPts val="0"/>
              </a:spcAft>
              <a:buClr>
                <a:srgbClr val="888888"/>
              </a:buClr>
              <a:buSzPts val="2000"/>
              <a:buNone/>
              <a:defRPr>
                <a:solidFill>
                  <a:srgbClr val="888888"/>
                </a:solidFill>
              </a:defRPr>
            </a:lvl7pPr>
            <a:lvl8pPr lvl="7" algn="ctr">
              <a:lnSpc>
                <a:spcPct val="115000"/>
              </a:lnSpc>
              <a:spcBef>
                <a:spcPts val="1600"/>
              </a:spcBef>
              <a:spcAft>
                <a:spcPts val="0"/>
              </a:spcAft>
              <a:buClr>
                <a:srgbClr val="888888"/>
              </a:buClr>
              <a:buSzPts val="2000"/>
              <a:buNone/>
              <a:defRPr>
                <a:solidFill>
                  <a:srgbClr val="888888"/>
                </a:solidFill>
              </a:defRPr>
            </a:lvl8pPr>
            <a:lvl9pPr lvl="8" algn="ctr">
              <a:lnSpc>
                <a:spcPct val="115000"/>
              </a:lnSpc>
              <a:spcBef>
                <a:spcPts val="1600"/>
              </a:spcBef>
              <a:spcAft>
                <a:spcPts val="1600"/>
              </a:spcAft>
              <a:buClr>
                <a:srgbClr val="888888"/>
              </a:buClr>
              <a:buSzPts val="2000"/>
              <a:buNone/>
              <a:defRPr>
                <a:solidFill>
                  <a:srgbClr val="888888"/>
                </a:solidFill>
              </a:defRPr>
            </a:lvl9pPr>
          </a:lstStyle>
          <a:p/>
        </p:txBody>
      </p:sp>
      <p:sp>
        <p:nvSpPr>
          <p:cNvPr id="70" name="Google Shape;70;p1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1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73" name="Shape 73"/>
        <p:cNvGrpSpPr/>
        <p:nvPr/>
      </p:nvGrpSpPr>
      <p:grpSpPr>
        <a:xfrm>
          <a:off x="0" y="0"/>
          <a:ext cx="0" cy="0"/>
          <a:chOff x="0" y="0"/>
          <a:chExt cx="0" cy="0"/>
        </a:xfrm>
      </p:grpSpPr>
      <p:sp>
        <p:nvSpPr>
          <p:cNvPr id="74" name="Google Shape;74;p1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p1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p1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
        <p:nvSpPr>
          <p:cNvPr id="77" name="Google Shape;77;p122"/>
          <p:cNvSpPr txBox="1"/>
          <p:nvPr>
            <p:ph type="title"/>
          </p:nvPr>
        </p:nvSpPr>
        <p:spPr>
          <a:xfrm>
            <a:off x="827584" y="908720"/>
            <a:ext cx="7488900" cy="927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85CF"/>
              </a:buClr>
              <a:buSzPts val="2200"/>
              <a:buFont typeface="Open Sans"/>
              <a:buNone/>
              <a:defRPr b="1" sz="2200">
                <a:solidFill>
                  <a:srgbClr val="0085CF"/>
                </a:solidFill>
                <a:latin typeface="Open Sans"/>
                <a:ea typeface="Open Sans"/>
                <a:cs typeface="Open Sans"/>
                <a:sym typeface="Open Sans"/>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8" name="Google Shape;78;p122"/>
          <p:cNvSpPr txBox="1"/>
          <p:nvPr>
            <p:ph idx="1" type="body"/>
          </p:nvPr>
        </p:nvSpPr>
        <p:spPr>
          <a:xfrm>
            <a:off x="827584" y="1988840"/>
            <a:ext cx="7488900" cy="41046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chemeClr val="dk2"/>
              </a:buClr>
              <a:buSzPts val="1400"/>
              <a:buFont typeface="Open Sans"/>
              <a:buNone/>
              <a:defRPr sz="1400">
                <a:latin typeface="Open Sans"/>
                <a:ea typeface="Open Sans"/>
                <a:cs typeface="Open Sans"/>
                <a:sym typeface="Open Sans"/>
              </a:defRPr>
            </a:lvl1pPr>
            <a:lvl2pPr indent="-317500" lvl="1" marL="914400" algn="l">
              <a:lnSpc>
                <a:spcPct val="100000"/>
              </a:lnSpc>
              <a:spcBef>
                <a:spcPts val="280"/>
              </a:spcBef>
              <a:spcAft>
                <a:spcPts val="0"/>
              </a:spcAft>
              <a:buClr>
                <a:schemeClr val="dk2"/>
              </a:buClr>
              <a:buSzPts val="1400"/>
              <a:buFont typeface="Open Sans"/>
              <a:buChar char="–"/>
              <a:defRPr sz="1400">
                <a:latin typeface="Open Sans"/>
                <a:ea typeface="Open Sans"/>
                <a:cs typeface="Open Sans"/>
                <a:sym typeface="Open Sans"/>
              </a:defRPr>
            </a:lvl2pPr>
            <a:lvl3pPr indent="-317500" lvl="2" marL="1371600" algn="l">
              <a:lnSpc>
                <a:spcPct val="100000"/>
              </a:lnSpc>
              <a:spcBef>
                <a:spcPts val="280"/>
              </a:spcBef>
              <a:spcAft>
                <a:spcPts val="0"/>
              </a:spcAft>
              <a:buClr>
                <a:schemeClr val="dk2"/>
              </a:buClr>
              <a:buSzPts val="1400"/>
              <a:buFont typeface="Open Sans"/>
              <a:buChar char="–"/>
              <a:defRPr sz="1400">
                <a:latin typeface="Open Sans"/>
                <a:ea typeface="Open Sans"/>
                <a:cs typeface="Open Sans"/>
                <a:sym typeface="Open Sans"/>
              </a:defRPr>
            </a:lvl3pPr>
            <a:lvl4pPr indent="-317500" lvl="3" marL="1828800" algn="l">
              <a:lnSpc>
                <a:spcPct val="100000"/>
              </a:lnSpc>
              <a:spcBef>
                <a:spcPts val="280"/>
              </a:spcBef>
              <a:spcAft>
                <a:spcPts val="0"/>
              </a:spcAft>
              <a:buClr>
                <a:schemeClr val="dk2"/>
              </a:buClr>
              <a:buSzPts val="1400"/>
              <a:buFont typeface="Open Sans"/>
              <a:buChar char="–"/>
              <a:defRPr sz="1400">
                <a:latin typeface="Open Sans"/>
                <a:ea typeface="Open Sans"/>
                <a:cs typeface="Open Sans"/>
                <a:sym typeface="Open Sans"/>
              </a:defRPr>
            </a:lvl4pPr>
            <a:lvl5pPr indent="-317500" lvl="4" marL="2286000" algn="l">
              <a:lnSpc>
                <a:spcPct val="100000"/>
              </a:lnSpc>
              <a:spcBef>
                <a:spcPts val="280"/>
              </a:spcBef>
              <a:spcAft>
                <a:spcPts val="0"/>
              </a:spcAft>
              <a:buClr>
                <a:schemeClr val="dk2"/>
              </a:buClr>
              <a:buSzPts val="1400"/>
              <a:buFont typeface="Open Sans"/>
              <a:buChar char="–"/>
              <a:defRPr sz="1400">
                <a:latin typeface="Open Sans"/>
                <a:ea typeface="Open Sans"/>
                <a:cs typeface="Open Sans"/>
                <a:sym typeface="Open Sans"/>
              </a:defRPr>
            </a:lvl5pPr>
            <a:lvl6pPr indent="-342900" lvl="5" marL="2743200" algn="l">
              <a:lnSpc>
                <a:spcPct val="115000"/>
              </a:lnSpc>
              <a:spcBef>
                <a:spcPts val="360"/>
              </a:spcBef>
              <a:spcAft>
                <a:spcPts val="0"/>
              </a:spcAft>
              <a:buClr>
                <a:schemeClr val="dk1"/>
              </a:buClr>
              <a:buSzPts val="1800"/>
              <a:buChar char="■"/>
              <a:defRPr sz="1800"/>
            </a:lvl6pPr>
            <a:lvl7pPr indent="-342900" lvl="6" marL="3200400" algn="l">
              <a:lnSpc>
                <a:spcPct val="115000"/>
              </a:lnSpc>
              <a:spcBef>
                <a:spcPts val="1600"/>
              </a:spcBef>
              <a:spcAft>
                <a:spcPts val="0"/>
              </a:spcAft>
              <a:buClr>
                <a:schemeClr val="dk1"/>
              </a:buClr>
              <a:buSzPts val="1800"/>
              <a:buChar char="●"/>
              <a:defRPr sz="1800"/>
            </a:lvl7pPr>
            <a:lvl8pPr indent="-342900" lvl="7" marL="3657600" algn="l">
              <a:lnSpc>
                <a:spcPct val="115000"/>
              </a:lnSpc>
              <a:spcBef>
                <a:spcPts val="1600"/>
              </a:spcBef>
              <a:spcAft>
                <a:spcPts val="0"/>
              </a:spcAft>
              <a:buClr>
                <a:schemeClr val="dk1"/>
              </a:buClr>
              <a:buSzPts val="1800"/>
              <a:buChar char="○"/>
              <a:defRPr sz="1800"/>
            </a:lvl8pPr>
            <a:lvl9pPr indent="-342900" lvl="8" marL="4114800" algn="l">
              <a:lnSpc>
                <a:spcPct val="115000"/>
              </a:lnSpc>
              <a:spcBef>
                <a:spcPts val="1600"/>
              </a:spcBef>
              <a:spcAft>
                <a:spcPts val="1600"/>
              </a:spcAft>
              <a:buClr>
                <a:schemeClr val="dk1"/>
              </a:buClr>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79" name="Shape 79"/>
        <p:cNvGrpSpPr/>
        <p:nvPr/>
      </p:nvGrpSpPr>
      <p:grpSpPr>
        <a:xfrm>
          <a:off x="0" y="0"/>
          <a:ext cx="0" cy="0"/>
          <a:chOff x="0" y="0"/>
          <a:chExt cx="0" cy="0"/>
        </a:xfrm>
      </p:grpSpPr>
      <p:sp>
        <p:nvSpPr>
          <p:cNvPr id="80" name="Google Shape;80;p123"/>
          <p:cNvSpPr txBox="1"/>
          <p:nvPr>
            <p:ph type="title"/>
          </p:nvPr>
        </p:nvSpPr>
        <p:spPr>
          <a:xfrm>
            <a:off x="827584" y="4653136"/>
            <a:ext cx="7488900" cy="7143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0085CF"/>
              </a:buClr>
              <a:buSzPts val="1600"/>
              <a:buFont typeface="Open Sans"/>
              <a:buNone/>
              <a:defRPr b="0" i="0" sz="1600" u="none" cap="none" strike="noStrike">
                <a:solidFill>
                  <a:srgbClr val="0085CF"/>
                </a:solidFill>
                <a:latin typeface="Open Sans"/>
                <a:ea typeface="Open Sans"/>
                <a:cs typeface="Open Sans"/>
                <a:sym typeface="Open Sans"/>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1" name="Google Shape;81;p123"/>
          <p:cNvSpPr/>
          <p:nvPr>
            <p:ph idx="2" type="pic"/>
          </p:nvPr>
        </p:nvSpPr>
        <p:spPr>
          <a:xfrm>
            <a:off x="827584" y="980727"/>
            <a:ext cx="7488900" cy="3528300"/>
          </a:xfrm>
          <a:prstGeom prst="rect">
            <a:avLst/>
          </a:prstGeom>
          <a:noFill/>
          <a:ln>
            <a:noFill/>
          </a:ln>
        </p:spPr>
      </p:sp>
      <p:sp>
        <p:nvSpPr>
          <p:cNvPr id="82" name="Google Shape;82;p123"/>
          <p:cNvSpPr txBox="1"/>
          <p:nvPr>
            <p:ph idx="1" type="body"/>
          </p:nvPr>
        </p:nvSpPr>
        <p:spPr>
          <a:xfrm>
            <a:off x="827584" y="5517232"/>
            <a:ext cx="7488900" cy="576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15000"/>
              </a:lnSpc>
              <a:spcBef>
                <a:spcPts val="180"/>
              </a:spcBef>
              <a:spcAft>
                <a:spcPts val="0"/>
              </a:spcAft>
              <a:buClr>
                <a:schemeClr val="dk1"/>
              </a:buClr>
              <a:buSzPts val="900"/>
              <a:buNone/>
              <a:defRPr sz="900"/>
            </a:lvl6pPr>
            <a:lvl7pPr indent="-228600" lvl="6" marL="3200400" algn="l">
              <a:lnSpc>
                <a:spcPct val="115000"/>
              </a:lnSpc>
              <a:spcBef>
                <a:spcPts val="1600"/>
              </a:spcBef>
              <a:spcAft>
                <a:spcPts val="0"/>
              </a:spcAft>
              <a:buClr>
                <a:schemeClr val="dk1"/>
              </a:buClr>
              <a:buSzPts val="900"/>
              <a:buNone/>
              <a:defRPr sz="900"/>
            </a:lvl7pPr>
            <a:lvl8pPr indent="-228600" lvl="7" marL="3657600" algn="l">
              <a:lnSpc>
                <a:spcPct val="115000"/>
              </a:lnSpc>
              <a:spcBef>
                <a:spcPts val="1600"/>
              </a:spcBef>
              <a:spcAft>
                <a:spcPts val="0"/>
              </a:spcAft>
              <a:buClr>
                <a:schemeClr val="dk1"/>
              </a:buClr>
              <a:buSzPts val="900"/>
              <a:buNone/>
              <a:defRPr sz="900"/>
            </a:lvl8pPr>
            <a:lvl9pPr indent="-228600" lvl="8" marL="4114800" algn="l">
              <a:lnSpc>
                <a:spcPct val="115000"/>
              </a:lnSpc>
              <a:spcBef>
                <a:spcPts val="1600"/>
              </a:spcBef>
              <a:spcAft>
                <a:spcPts val="1600"/>
              </a:spcAft>
              <a:buClr>
                <a:schemeClr val="dk1"/>
              </a:buClr>
              <a:buSzPts val="900"/>
              <a:buNone/>
              <a:defRPr sz="900"/>
            </a:lvl9pPr>
          </a:lstStyle>
          <a:p/>
        </p:txBody>
      </p:sp>
      <p:sp>
        <p:nvSpPr>
          <p:cNvPr id="83" name="Google Shape;83;p1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1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1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 de Presentación">
  <p:cSld name="Fin de Presentación">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24"/>
          <p:cNvSpPr txBox="1"/>
          <p:nvPr>
            <p:ph idx="1" type="body"/>
          </p:nvPr>
        </p:nvSpPr>
        <p:spPr>
          <a:xfrm>
            <a:off x="1475655" y="908721"/>
            <a:ext cx="6840900" cy="4176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000"/>
              <a:buNone/>
              <a:defRPr sz="2000">
                <a:solidFill>
                  <a:schemeClr val="lt1"/>
                </a:solidFill>
                <a:latin typeface="Open Sans"/>
                <a:ea typeface="Open Sans"/>
                <a:cs typeface="Open Sans"/>
                <a:sym typeface="Open Sans"/>
              </a:defRPr>
            </a:lvl1pPr>
            <a:lvl2pPr indent="-228600" lvl="1" marL="914400" algn="l">
              <a:lnSpc>
                <a:spcPct val="100000"/>
              </a:lnSpc>
              <a:spcBef>
                <a:spcPts val="36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228600" lvl="5" marL="2743200" algn="l">
              <a:lnSpc>
                <a:spcPct val="115000"/>
              </a:lnSpc>
              <a:spcBef>
                <a:spcPts val="280"/>
              </a:spcBef>
              <a:spcAft>
                <a:spcPts val="0"/>
              </a:spcAft>
              <a:buClr>
                <a:srgbClr val="888888"/>
              </a:buClr>
              <a:buSzPts val="1400"/>
              <a:buNone/>
              <a:defRPr sz="1400">
                <a:solidFill>
                  <a:srgbClr val="888888"/>
                </a:solidFill>
              </a:defRPr>
            </a:lvl6pPr>
            <a:lvl7pPr indent="-228600" lvl="6" marL="3200400" algn="l">
              <a:lnSpc>
                <a:spcPct val="115000"/>
              </a:lnSpc>
              <a:spcBef>
                <a:spcPts val="1600"/>
              </a:spcBef>
              <a:spcAft>
                <a:spcPts val="0"/>
              </a:spcAft>
              <a:buClr>
                <a:srgbClr val="888888"/>
              </a:buClr>
              <a:buSzPts val="1400"/>
              <a:buNone/>
              <a:defRPr sz="1400">
                <a:solidFill>
                  <a:srgbClr val="888888"/>
                </a:solidFill>
              </a:defRPr>
            </a:lvl7pPr>
            <a:lvl8pPr indent="-228600" lvl="7" marL="3657600" algn="l">
              <a:lnSpc>
                <a:spcPct val="115000"/>
              </a:lnSpc>
              <a:spcBef>
                <a:spcPts val="1600"/>
              </a:spcBef>
              <a:spcAft>
                <a:spcPts val="0"/>
              </a:spcAft>
              <a:buClr>
                <a:srgbClr val="888888"/>
              </a:buClr>
              <a:buSzPts val="1400"/>
              <a:buNone/>
              <a:defRPr sz="1400">
                <a:solidFill>
                  <a:srgbClr val="888888"/>
                </a:solidFill>
              </a:defRPr>
            </a:lvl8pPr>
            <a:lvl9pPr indent="-228600" lvl="8" marL="4114800" algn="l">
              <a:lnSpc>
                <a:spcPct val="115000"/>
              </a:lnSpc>
              <a:spcBef>
                <a:spcPts val="1600"/>
              </a:spcBef>
              <a:spcAft>
                <a:spcPts val="1600"/>
              </a:spcAft>
              <a:buClr>
                <a:srgbClr val="888888"/>
              </a:buClr>
              <a:buSzPts val="1400"/>
              <a:buNone/>
              <a:defRPr sz="1400">
                <a:solidFill>
                  <a:srgbClr val="888888"/>
                </a:solidFill>
              </a:defRPr>
            </a:lvl9pPr>
          </a:lstStyle>
          <a:p/>
        </p:txBody>
      </p:sp>
      <p:sp>
        <p:nvSpPr>
          <p:cNvPr id="88" name="Google Shape;88;p1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9" name="Google Shape;89;p1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0" name="Google Shape;90;p1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11"/>
          <p:cNvSpPr/>
          <p:nvPr/>
        </p:nvSpPr>
        <p:spPr>
          <a:xfrm flipH="1" rot="10800000">
            <a:off x="0" y="875100"/>
            <a:ext cx="9144000" cy="5982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1"/>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1"/>
          <p:cNvSpPr txBox="1"/>
          <p:nvPr>
            <p:ph type="title"/>
          </p:nvPr>
        </p:nvSpPr>
        <p:spPr>
          <a:xfrm>
            <a:off x="98250" y="21800"/>
            <a:ext cx="8826600" cy="80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9" name="Google Shape;99;p111"/>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112"/>
          <p:cNvSpPr txBox="1"/>
          <p:nvPr>
            <p:ph type="title"/>
          </p:nvPr>
        </p:nvSpPr>
        <p:spPr>
          <a:xfrm>
            <a:off x="460950" y="2753800"/>
            <a:ext cx="8222100" cy="135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02" name="Google Shape;102;p112"/>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3" name="Shape 103"/>
        <p:cNvGrpSpPr/>
        <p:nvPr/>
      </p:nvGrpSpPr>
      <p:grpSpPr>
        <a:xfrm>
          <a:off x="0" y="0"/>
          <a:ext cx="0" cy="0"/>
          <a:chOff x="0" y="0"/>
          <a:chExt cx="0" cy="0"/>
        </a:xfrm>
      </p:grpSpPr>
      <p:sp>
        <p:nvSpPr>
          <p:cNvPr id="104" name="Google Shape;104;p113"/>
          <p:cNvSpPr/>
          <p:nvPr/>
        </p:nvSpPr>
        <p:spPr>
          <a:xfrm flipH="1" rot="10800000">
            <a:off x="0" y="2247900"/>
            <a:ext cx="9144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13"/>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13"/>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07" name="Google Shape;107;p113"/>
          <p:cNvSpPr txBox="1"/>
          <p:nvPr>
            <p:ph idx="1" type="body"/>
          </p:nvPr>
        </p:nvSpPr>
        <p:spPr>
          <a:xfrm>
            <a:off x="471900" y="2558767"/>
            <a:ext cx="8222100" cy="36135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8" name="Google Shape;108;p113"/>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125"/>
          <p:cNvSpPr/>
          <p:nvPr/>
        </p:nvSpPr>
        <p:spPr>
          <a:xfrm flipH="1">
            <a:off x="8246400" y="5661233"/>
            <a:ext cx="897600" cy="11967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5"/>
          <p:cNvSpPr/>
          <p:nvPr/>
        </p:nvSpPr>
        <p:spPr>
          <a:xfrm flipH="1">
            <a:off x="8246400" y="5661167"/>
            <a:ext cx="897600" cy="11967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5"/>
          <p:cNvSpPr txBox="1"/>
          <p:nvPr>
            <p:ph type="ctrTitle"/>
          </p:nvPr>
        </p:nvSpPr>
        <p:spPr>
          <a:xfrm>
            <a:off x="390525" y="2425700"/>
            <a:ext cx="82221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 name="Google Shape;113;p125"/>
          <p:cNvSpPr txBox="1"/>
          <p:nvPr>
            <p:ph idx="1" type="subTitle"/>
          </p:nvPr>
        </p:nvSpPr>
        <p:spPr>
          <a:xfrm>
            <a:off x="390525" y="3718840"/>
            <a:ext cx="8222100" cy="57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14" name="Google Shape;114;p125"/>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07"/>
          <p:cNvSpPr txBox="1"/>
          <p:nvPr>
            <p:ph type="title"/>
          </p:nvPr>
        </p:nvSpPr>
        <p:spPr>
          <a:xfrm>
            <a:off x="460950" y="2753800"/>
            <a:ext cx="8222100" cy="135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1" name="Google Shape;21;p107"/>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 name="Shape 115"/>
        <p:cNvGrpSpPr/>
        <p:nvPr/>
      </p:nvGrpSpPr>
      <p:grpSpPr>
        <a:xfrm>
          <a:off x="0" y="0"/>
          <a:ext cx="0" cy="0"/>
          <a:chOff x="0" y="0"/>
          <a:chExt cx="0" cy="0"/>
        </a:xfrm>
      </p:grpSpPr>
      <p:sp>
        <p:nvSpPr>
          <p:cNvPr id="116" name="Google Shape;116;p126"/>
          <p:cNvSpPr/>
          <p:nvPr/>
        </p:nvSpPr>
        <p:spPr>
          <a:xfrm flipH="1" rot="10800000">
            <a:off x="0" y="2247900"/>
            <a:ext cx="9144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6"/>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6"/>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19" name="Google Shape;119;p126"/>
          <p:cNvSpPr txBox="1"/>
          <p:nvPr>
            <p:ph idx="1" type="body"/>
          </p:nvPr>
        </p:nvSpPr>
        <p:spPr>
          <a:xfrm>
            <a:off x="471900" y="2558767"/>
            <a:ext cx="3999900" cy="3613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0" name="Google Shape;120;p126"/>
          <p:cNvSpPr txBox="1"/>
          <p:nvPr>
            <p:ph idx="2" type="body"/>
          </p:nvPr>
        </p:nvSpPr>
        <p:spPr>
          <a:xfrm>
            <a:off x="4694250" y="2558767"/>
            <a:ext cx="3999900" cy="3613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1" name="Google Shape;121;p126"/>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2" name="Shape 122"/>
        <p:cNvGrpSpPr/>
        <p:nvPr/>
      </p:nvGrpSpPr>
      <p:grpSpPr>
        <a:xfrm>
          <a:off x="0" y="0"/>
          <a:ext cx="0" cy="0"/>
          <a:chOff x="0" y="0"/>
          <a:chExt cx="0" cy="0"/>
        </a:xfrm>
      </p:grpSpPr>
      <p:sp>
        <p:nvSpPr>
          <p:cNvPr id="123" name="Google Shape;123;p127"/>
          <p:cNvSpPr txBox="1"/>
          <p:nvPr/>
        </p:nvSpPr>
        <p:spPr>
          <a:xfrm flipH="1" rot="10800000">
            <a:off x="3276600" y="33"/>
            <a:ext cx="5867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7"/>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7"/>
          <p:cNvSpPr txBox="1"/>
          <p:nvPr>
            <p:ph type="title"/>
          </p:nvPr>
        </p:nvSpPr>
        <p:spPr>
          <a:xfrm>
            <a:off x="226078" y="477067"/>
            <a:ext cx="2808000" cy="12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6" name="Google Shape;126;p127"/>
          <p:cNvSpPr txBox="1"/>
          <p:nvPr>
            <p:ph idx="1" type="body"/>
          </p:nvPr>
        </p:nvSpPr>
        <p:spPr>
          <a:xfrm>
            <a:off x="226075" y="1954400"/>
            <a:ext cx="2808000" cy="421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27" name="Google Shape;127;p127"/>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8" name="Shape 128"/>
        <p:cNvGrpSpPr/>
        <p:nvPr/>
      </p:nvGrpSpPr>
      <p:grpSpPr>
        <a:xfrm>
          <a:off x="0" y="0"/>
          <a:ext cx="0" cy="0"/>
          <a:chOff x="0" y="0"/>
          <a:chExt cx="0" cy="0"/>
        </a:xfrm>
      </p:grpSpPr>
      <p:sp>
        <p:nvSpPr>
          <p:cNvPr id="129" name="Google Shape;129;p128"/>
          <p:cNvSpPr txBox="1"/>
          <p:nvPr>
            <p:ph type="title"/>
          </p:nvPr>
        </p:nvSpPr>
        <p:spPr>
          <a:xfrm>
            <a:off x="490250" y="651000"/>
            <a:ext cx="62271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30" name="Google Shape;130;p128"/>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129"/>
          <p:cNvSpPr/>
          <p:nvPr/>
        </p:nvSpPr>
        <p:spPr>
          <a:xfrm flipH="1">
            <a:off x="0" y="0"/>
            <a:ext cx="45720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29"/>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2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35" name="Google Shape;135;p129"/>
          <p:cNvSpPr txBox="1"/>
          <p:nvPr>
            <p:ph idx="1" type="subTitle"/>
          </p:nvPr>
        </p:nvSpPr>
        <p:spPr>
          <a:xfrm>
            <a:off x="265500" y="3705956"/>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6" name="Google Shape;136;p129"/>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37" name="Google Shape;137;p129"/>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sp>
        <p:nvSpPr>
          <p:cNvPr id="139" name="Google Shape;139;p130"/>
          <p:cNvSpPr txBox="1"/>
          <p:nvPr/>
        </p:nvSpPr>
        <p:spPr>
          <a:xfrm flipH="1" rot="10800000">
            <a:off x="0" y="-100"/>
            <a:ext cx="9144000" cy="626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0"/>
          <p:cNvSpPr/>
          <p:nvPr/>
        </p:nvSpPr>
        <p:spPr>
          <a:xfrm flipH="1" rot="10800000">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0"/>
          <p:cNvSpPr txBox="1"/>
          <p:nvPr>
            <p:ph idx="1" type="body"/>
          </p:nvPr>
        </p:nvSpPr>
        <p:spPr>
          <a:xfrm>
            <a:off x="57150" y="6262433"/>
            <a:ext cx="8382000" cy="595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142" name="Google Shape;142;p130"/>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43" name="Shape 143"/>
        <p:cNvGrpSpPr/>
        <p:nvPr/>
      </p:nvGrpSpPr>
      <p:grpSpPr>
        <a:xfrm>
          <a:off x="0" y="0"/>
          <a:ext cx="0" cy="0"/>
          <a:chOff x="0" y="0"/>
          <a:chExt cx="0" cy="0"/>
        </a:xfrm>
      </p:grpSpPr>
      <p:sp>
        <p:nvSpPr>
          <p:cNvPr id="144" name="Google Shape;144;p131"/>
          <p:cNvSpPr txBox="1"/>
          <p:nvPr>
            <p:ph hasCustomPrompt="1" type="title"/>
          </p:nvPr>
        </p:nvSpPr>
        <p:spPr>
          <a:xfrm>
            <a:off x="475500" y="1678033"/>
            <a:ext cx="82221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45" name="Google Shape;145;p131"/>
          <p:cNvSpPr txBox="1"/>
          <p:nvPr>
            <p:ph idx="1" type="body"/>
          </p:nvPr>
        </p:nvSpPr>
        <p:spPr>
          <a:xfrm>
            <a:off x="475500" y="4406167"/>
            <a:ext cx="82221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46" name="Google Shape;146;p131"/>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47" name="Shape 147"/>
        <p:cNvGrpSpPr/>
        <p:nvPr/>
      </p:nvGrpSpPr>
      <p:grpSpPr>
        <a:xfrm>
          <a:off x="0" y="0"/>
          <a:ext cx="0" cy="0"/>
          <a:chOff x="0" y="0"/>
          <a:chExt cx="0" cy="0"/>
        </a:xfrm>
      </p:grpSpPr>
      <p:sp>
        <p:nvSpPr>
          <p:cNvPr id="148" name="Google Shape;148;p132"/>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133"/>
          <p:cNvSpPr txBox="1"/>
          <p:nvPr>
            <p:ph type="ctrTitle"/>
          </p:nvPr>
        </p:nvSpPr>
        <p:spPr>
          <a:xfrm>
            <a:off x="683568" y="2708921"/>
            <a:ext cx="7772400" cy="15843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Clr>
                <a:srgbClr val="F2F2F2"/>
              </a:buClr>
              <a:buSzPts val="2200"/>
              <a:buFont typeface="PT Sans"/>
              <a:buNone/>
              <a:defRPr b="1" i="0" sz="2200" u="none" cap="none" strike="noStrike">
                <a:solidFill>
                  <a:srgbClr val="F2F2F2"/>
                </a:solidFill>
                <a:latin typeface="PT Sans"/>
                <a:ea typeface="PT Sans"/>
                <a:cs typeface="PT Sans"/>
                <a:sym typeface="PT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51" name="Google Shape;151;p133"/>
          <p:cNvSpPr txBox="1"/>
          <p:nvPr>
            <p:ph idx="1" type="subTitle"/>
          </p:nvPr>
        </p:nvSpPr>
        <p:spPr>
          <a:xfrm>
            <a:off x="683568" y="4387552"/>
            <a:ext cx="7776900" cy="7695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Clr>
                <a:schemeClr val="dk2"/>
              </a:buClr>
              <a:buSzPts val="1400"/>
              <a:buFont typeface="PT Sans"/>
              <a:buNone/>
              <a:defRPr b="0" i="0" sz="1400" u="none" cap="none" strike="noStrike">
                <a:solidFill>
                  <a:schemeClr val="lt1"/>
                </a:solidFill>
                <a:latin typeface="PT Sans"/>
                <a:ea typeface="PT Sans"/>
                <a:cs typeface="PT Sans"/>
                <a:sym typeface="PT Sans"/>
              </a:defRPr>
            </a:lvl1pPr>
            <a:lvl2pPr lvl="1" marR="0" algn="ctr">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2pPr>
            <a:lvl3pPr lvl="2" marR="0" algn="ctr">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3pPr>
            <a:lvl4pPr lvl="3" marR="0" algn="ctr">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4pPr>
            <a:lvl5pPr lvl="4" marR="0" algn="ctr">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52" name="Google Shape;152;p1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3" name="Google Shape;153;p1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4" name="Google Shape;154;p1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55" name="Shape 155"/>
        <p:cNvGrpSpPr/>
        <p:nvPr/>
      </p:nvGrpSpPr>
      <p:grpSpPr>
        <a:xfrm>
          <a:off x="0" y="0"/>
          <a:ext cx="0" cy="0"/>
          <a:chOff x="0" y="0"/>
          <a:chExt cx="0" cy="0"/>
        </a:xfrm>
      </p:grpSpPr>
      <p:sp>
        <p:nvSpPr>
          <p:cNvPr id="156" name="Google Shape;156;p1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7" name="Google Shape;157;p1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8" name="Google Shape;158;p1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59" name="Google Shape;159;p134"/>
          <p:cNvSpPr txBox="1"/>
          <p:nvPr>
            <p:ph type="title"/>
          </p:nvPr>
        </p:nvSpPr>
        <p:spPr>
          <a:xfrm>
            <a:off x="827584" y="908720"/>
            <a:ext cx="7488900" cy="9273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85CF"/>
              </a:buClr>
              <a:buSzPts val="2200"/>
              <a:buFont typeface="PT Sans"/>
              <a:buNone/>
              <a:defRPr b="1" i="0" sz="2200" u="none" cap="none" strike="noStrike">
                <a:solidFill>
                  <a:srgbClr val="0085CF"/>
                </a:solidFill>
                <a:latin typeface="PT Sans"/>
                <a:ea typeface="PT Sans"/>
                <a:cs typeface="PT Sans"/>
                <a:sym typeface="PT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60" name="Google Shape;160;p134"/>
          <p:cNvSpPr txBox="1"/>
          <p:nvPr>
            <p:ph idx="1" type="body"/>
          </p:nvPr>
        </p:nvSpPr>
        <p:spPr>
          <a:xfrm>
            <a:off x="827584" y="1988840"/>
            <a:ext cx="7488900" cy="4104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chemeClr val="dk2"/>
              </a:buClr>
              <a:buSzPts val="1400"/>
              <a:buFont typeface="PT Sans"/>
              <a:buNone/>
              <a:defRPr b="0" i="0" sz="1400" u="none" cap="none" strike="noStrike">
                <a:solidFill>
                  <a:schemeClr val="dk1"/>
                </a:solidFill>
                <a:latin typeface="PT Sans"/>
                <a:ea typeface="PT Sans"/>
                <a:cs typeface="PT Sans"/>
                <a:sym typeface="PT Sans"/>
              </a:defRPr>
            </a:lvl1pPr>
            <a:lvl2pPr indent="-317500" lvl="1" marL="914400" marR="0" algn="l">
              <a:lnSpc>
                <a:spcPct val="100000"/>
              </a:lnSpc>
              <a:spcBef>
                <a:spcPts val="280"/>
              </a:spcBef>
              <a:spcAft>
                <a:spcPts val="0"/>
              </a:spcAft>
              <a:buClr>
                <a:schemeClr val="dk2"/>
              </a:buClr>
              <a:buSzPts val="1400"/>
              <a:buFont typeface="PT Sans"/>
              <a:buChar char="–"/>
              <a:defRPr b="0" i="0" sz="1400" u="none" cap="none" strike="noStrike">
                <a:solidFill>
                  <a:schemeClr val="dk1"/>
                </a:solidFill>
                <a:latin typeface="PT Sans"/>
                <a:ea typeface="PT Sans"/>
                <a:cs typeface="PT Sans"/>
                <a:sym typeface="PT Sans"/>
              </a:defRPr>
            </a:lvl2pPr>
            <a:lvl3pPr indent="-317500" lvl="2" marL="1371600" marR="0" algn="l">
              <a:lnSpc>
                <a:spcPct val="100000"/>
              </a:lnSpc>
              <a:spcBef>
                <a:spcPts val="280"/>
              </a:spcBef>
              <a:spcAft>
                <a:spcPts val="0"/>
              </a:spcAft>
              <a:buClr>
                <a:schemeClr val="dk2"/>
              </a:buClr>
              <a:buSzPts val="1400"/>
              <a:buFont typeface="PT Sans"/>
              <a:buChar char="–"/>
              <a:defRPr b="0" i="0" sz="1400" u="none" cap="none" strike="noStrike">
                <a:solidFill>
                  <a:schemeClr val="dk1"/>
                </a:solidFill>
                <a:latin typeface="PT Sans"/>
                <a:ea typeface="PT Sans"/>
                <a:cs typeface="PT Sans"/>
                <a:sym typeface="PT Sans"/>
              </a:defRPr>
            </a:lvl3pPr>
            <a:lvl4pPr indent="-317500" lvl="3" marL="1828800" marR="0" algn="l">
              <a:lnSpc>
                <a:spcPct val="100000"/>
              </a:lnSpc>
              <a:spcBef>
                <a:spcPts val="280"/>
              </a:spcBef>
              <a:spcAft>
                <a:spcPts val="0"/>
              </a:spcAft>
              <a:buClr>
                <a:schemeClr val="dk2"/>
              </a:buClr>
              <a:buSzPts val="1400"/>
              <a:buFont typeface="PT Sans"/>
              <a:buChar char="–"/>
              <a:defRPr b="0" i="0" sz="1400" u="none" cap="none" strike="noStrike">
                <a:solidFill>
                  <a:schemeClr val="dk1"/>
                </a:solidFill>
                <a:latin typeface="PT Sans"/>
                <a:ea typeface="PT Sans"/>
                <a:cs typeface="PT Sans"/>
                <a:sym typeface="PT Sans"/>
              </a:defRPr>
            </a:lvl4pPr>
            <a:lvl5pPr indent="-317500" lvl="4" marL="2286000" marR="0" algn="l">
              <a:lnSpc>
                <a:spcPct val="100000"/>
              </a:lnSpc>
              <a:spcBef>
                <a:spcPts val="280"/>
              </a:spcBef>
              <a:spcAft>
                <a:spcPts val="0"/>
              </a:spcAft>
              <a:buClr>
                <a:schemeClr val="dk2"/>
              </a:buClr>
              <a:buSzPts val="1400"/>
              <a:buFont typeface="PT Sans"/>
              <a:buChar char="–"/>
              <a:defRPr b="0" i="0" sz="1400" u="none" cap="none" strike="noStrike">
                <a:solidFill>
                  <a:schemeClr val="dk1"/>
                </a:solidFill>
                <a:latin typeface="PT Sans"/>
                <a:ea typeface="PT Sans"/>
                <a:cs typeface="PT Sans"/>
                <a:sym typeface="PT Sans"/>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161" name="Shape 161"/>
        <p:cNvGrpSpPr/>
        <p:nvPr/>
      </p:nvGrpSpPr>
      <p:grpSpPr>
        <a:xfrm>
          <a:off x="0" y="0"/>
          <a:ext cx="0" cy="0"/>
          <a:chOff x="0" y="0"/>
          <a:chExt cx="0" cy="0"/>
        </a:xfrm>
      </p:grpSpPr>
      <p:sp>
        <p:nvSpPr>
          <p:cNvPr id="162" name="Google Shape;162;p135"/>
          <p:cNvSpPr txBox="1"/>
          <p:nvPr>
            <p:ph type="title"/>
          </p:nvPr>
        </p:nvSpPr>
        <p:spPr>
          <a:xfrm>
            <a:off x="827584" y="4653136"/>
            <a:ext cx="7488900" cy="71430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Clr>
                <a:srgbClr val="0085CF"/>
              </a:buClr>
              <a:buSzPts val="1600"/>
              <a:buFont typeface="PT Sans"/>
              <a:buNone/>
              <a:defRPr b="0" i="0" sz="1600" u="none" cap="none" strike="noStrike">
                <a:solidFill>
                  <a:srgbClr val="0085CF"/>
                </a:solidFill>
                <a:latin typeface="PT Sans"/>
                <a:ea typeface="PT Sans"/>
                <a:cs typeface="PT Sans"/>
                <a:sym typeface="PT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63" name="Google Shape;163;p135"/>
          <p:cNvSpPr/>
          <p:nvPr>
            <p:ph idx="2" type="pic"/>
          </p:nvPr>
        </p:nvSpPr>
        <p:spPr>
          <a:xfrm>
            <a:off x="827584" y="980727"/>
            <a:ext cx="7488900" cy="3528300"/>
          </a:xfrm>
          <a:prstGeom prst="rect">
            <a:avLst/>
          </a:prstGeom>
          <a:noFill/>
          <a:ln>
            <a:noFill/>
          </a:ln>
        </p:spPr>
      </p:sp>
      <p:sp>
        <p:nvSpPr>
          <p:cNvPr id="164" name="Google Shape;164;p135"/>
          <p:cNvSpPr txBox="1"/>
          <p:nvPr>
            <p:ph idx="1" type="body"/>
          </p:nvPr>
        </p:nvSpPr>
        <p:spPr>
          <a:xfrm>
            <a:off x="827584" y="5517232"/>
            <a:ext cx="7488900" cy="576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chemeClr val="dk2"/>
              </a:buClr>
              <a:buSzPts val="1400"/>
              <a:buFont typeface="PT Sans"/>
              <a:buNone/>
              <a:defRPr b="0" i="0" sz="1400" u="none" cap="none" strike="noStrike">
                <a:solidFill>
                  <a:schemeClr val="dk1"/>
                </a:solidFill>
                <a:latin typeface="PT Sans"/>
                <a:ea typeface="PT Sans"/>
                <a:cs typeface="PT Sans"/>
                <a:sym typeface="PT Sans"/>
              </a:defRPr>
            </a:lvl1pPr>
            <a:lvl2pPr indent="-228600" lvl="1" marL="914400" marR="0" algn="l">
              <a:lnSpc>
                <a:spcPct val="100000"/>
              </a:lnSpc>
              <a:spcBef>
                <a:spcPts val="240"/>
              </a:spcBef>
              <a:spcAft>
                <a:spcPts val="0"/>
              </a:spcAft>
              <a:buClr>
                <a:schemeClr val="dk2"/>
              </a:buClr>
              <a:buSzPts val="1200"/>
              <a:buFont typeface="PT Sans"/>
              <a:buNone/>
              <a:defRPr b="0" i="0" sz="1200" u="none" cap="none" strike="noStrike">
                <a:solidFill>
                  <a:schemeClr val="dk1"/>
                </a:solidFill>
                <a:latin typeface="PT Sans"/>
                <a:ea typeface="PT Sans"/>
                <a:cs typeface="PT Sans"/>
                <a:sym typeface="PT Sans"/>
              </a:defRPr>
            </a:lvl2pPr>
            <a:lvl3pPr indent="-228600" lvl="2" marL="1371600" marR="0" algn="l">
              <a:lnSpc>
                <a:spcPct val="100000"/>
              </a:lnSpc>
              <a:spcBef>
                <a:spcPts val="200"/>
              </a:spcBef>
              <a:spcAft>
                <a:spcPts val="0"/>
              </a:spcAft>
              <a:buClr>
                <a:schemeClr val="dk2"/>
              </a:buClr>
              <a:buSzPts val="1000"/>
              <a:buFont typeface="PT Sans"/>
              <a:buNone/>
              <a:defRPr b="0" i="0" sz="1000" u="none" cap="none" strike="noStrike">
                <a:solidFill>
                  <a:schemeClr val="dk1"/>
                </a:solidFill>
                <a:latin typeface="PT Sans"/>
                <a:ea typeface="PT Sans"/>
                <a:cs typeface="PT Sans"/>
                <a:sym typeface="PT Sans"/>
              </a:defRPr>
            </a:lvl3pPr>
            <a:lvl4pPr indent="-228600" lvl="3" marL="1828800" marR="0" algn="l">
              <a:lnSpc>
                <a:spcPct val="100000"/>
              </a:lnSpc>
              <a:spcBef>
                <a:spcPts val="180"/>
              </a:spcBef>
              <a:spcAft>
                <a:spcPts val="0"/>
              </a:spcAft>
              <a:buClr>
                <a:schemeClr val="dk2"/>
              </a:buClr>
              <a:buSzPts val="900"/>
              <a:buFont typeface="PT Sans"/>
              <a:buNone/>
              <a:defRPr b="0" i="0" sz="900" u="none" cap="none" strike="noStrike">
                <a:solidFill>
                  <a:schemeClr val="dk1"/>
                </a:solidFill>
                <a:latin typeface="PT Sans"/>
                <a:ea typeface="PT Sans"/>
                <a:cs typeface="PT Sans"/>
                <a:sym typeface="PT Sans"/>
              </a:defRPr>
            </a:lvl4pPr>
            <a:lvl5pPr indent="-228600" lvl="4" marL="2286000" marR="0" algn="l">
              <a:lnSpc>
                <a:spcPct val="100000"/>
              </a:lnSpc>
              <a:spcBef>
                <a:spcPts val="180"/>
              </a:spcBef>
              <a:spcAft>
                <a:spcPts val="0"/>
              </a:spcAft>
              <a:buClr>
                <a:schemeClr val="dk2"/>
              </a:buClr>
              <a:buSzPts val="900"/>
              <a:buFont typeface="PT Sans"/>
              <a:buNone/>
              <a:defRPr b="0" i="0" sz="900" u="none" cap="none" strike="noStrike">
                <a:solidFill>
                  <a:schemeClr val="dk1"/>
                </a:solidFill>
                <a:latin typeface="PT Sans"/>
                <a:ea typeface="PT Sans"/>
                <a:cs typeface="PT Sans"/>
                <a:sym typeface="PT Sans"/>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65" name="Google Shape;165;p1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6" name="Google Shape;166;p1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7" name="Google Shape;167;p1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108"/>
          <p:cNvSpPr/>
          <p:nvPr/>
        </p:nvSpPr>
        <p:spPr>
          <a:xfrm flipH="1" rot="10800000">
            <a:off x="0" y="2247900"/>
            <a:ext cx="9144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08"/>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08"/>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6" name="Google Shape;26;p108"/>
          <p:cNvSpPr txBox="1"/>
          <p:nvPr>
            <p:ph idx="1" type="body"/>
          </p:nvPr>
        </p:nvSpPr>
        <p:spPr>
          <a:xfrm>
            <a:off x="471900" y="2558767"/>
            <a:ext cx="8222100" cy="36135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108"/>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 de Presentación">
  <p:cSld name="Fin de Presentación">
    <p:bg>
      <p:bgPr>
        <a:blipFill>
          <a:blip r:embed="rId2">
            <a:alphaModFix/>
          </a:blip>
          <a:stretch>
            <a:fillRect/>
          </a:stretch>
        </a:blipFill>
      </p:bgPr>
    </p:bg>
    <p:spTree>
      <p:nvGrpSpPr>
        <p:cNvPr id="168" name="Shape 168"/>
        <p:cNvGrpSpPr/>
        <p:nvPr/>
      </p:nvGrpSpPr>
      <p:grpSpPr>
        <a:xfrm>
          <a:off x="0" y="0"/>
          <a:ext cx="0" cy="0"/>
          <a:chOff x="0" y="0"/>
          <a:chExt cx="0" cy="0"/>
        </a:xfrm>
      </p:grpSpPr>
      <p:sp>
        <p:nvSpPr>
          <p:cNvPr id="169" name="Google Shape;169;p136"/>
          <p:cNvSpPr txBox="1"/>
          <p:nvPr>
            <p:ph idx="1" type="body"/>
          </p:nvPr>
        </p:nvSpPr>
        <p:spPr>
          <a:xfrm>
            <a:off x="1475655" y="908721"/>
            <a:ext cx="6840900" cy="41769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chemeClr val="dk2"/>
              </a:buClr>
              <a:buSzPts val="2000"/>
              <a:buFont typeface="PT Sans"/>
              <a:buNone/>
              <a:defRPr b="0" i="0" sz="2000" u="none" cap="none" strike="noStrike">
                <a:solidFill>
                  <a:schemeClr val="lt1"/>
                </a:solidFill>
                <a:latin typeface="PT Sans"/>
                <a:ea typeface="PT Sans"/>
                <a:cs typeface="PT Sans"/>
                <a:sym typeface="PT Sans"/>
              </a:defRPr>
            </a:lvl1pPr>
            <a:lvl2pPr indent="-228600" lvl="1" marL="914400" marR="0" algn="l">
              <a:lnSpc>
                <a:spcPct val="100000"/>
              </a:lnSpc>
              <a:spcBef>
                <a:spcPts val="360"/>
              </a:spcBef>
              <a:spcAft>
                <a:spcPts val="0"/>
              </a:spcAft>
              <a:buClr>
                <a:schemeClr val="dk2"/>
              </a:buClr>
              <a:buSzPts val="1800"/>
              <a:buFont typeface="PT Sans"/>
              <a:buNone/>
              <a:defRPr b="0" i="0" sz="1800" u="none" cap="none" strike="noStrike">
                <a:solidFill>
                  <a:srgbClr val="888888"/>
                </a:solidFill>
                <a:latin typeface="PT Sans"/>
                <a:ea typeface="PT Sans"/>
                <a:cs typeface="PT Sans"/>
                <a:sym typeface="PT Sans"/>
              </a:defRPr>
            </a:lvl2pPr>
            <a:lvl3pPr indent="-228600" lvl="2" marL="1371600" marR="0" algn="l">
              <a:lnSpc>
                <a:spcPct val="100000"/>
              </a:lnSpc>
              <a:spcBef>
                <a:spcPts val="320"/>
              </a:spcBef>
              <a:spcAft>
                <a:spcPts val="0"/>
              </a:spcAft>
              <a:buClr>
                <a:schemeClr val="dk2"/>
              </a:buClr>
              <a:buSzPts val="1600"/>
              <a:buFont typeface="PT Sans"/>
              <a:buNone/>
              <a:defRPr b="0" i="0" sz="1600" u="none" cap="none" strike="noStrike">
                <a:solidFill>
                  <a:srgbClr val="888888"/>
                </a:solidFill>
                <a:latin typeface="PT Sans"/>
                <a:ea typeface="PT Sans"/>
                <a:cs typeface="PT Sans"/>
                <a:sym typeface="PT Sans"/>
              </a:defRPr>
            </a:lvl3pPr>
            <a:lvl4pPr indent="-228600" lvl="3" marL="1828800" marR="0" algn="l">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4pPr>
            <a:lvl5pPr indent="-228600" lvl="4" marL="2286000" marR="0" algn="l">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0" name="Google Shape;170;p1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1" name="Google Shape;171;p1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2" name="Google Shape;172;p1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09"/>
          <p:cNvSpPr/>
          <p:nvPr/>
        </p:nvSpPr>
        <p:spPr>
          <a:xfrm flipH="1" rot="10800000">
            <a:off x="0" y="875100"/>
            <a:ext cx="9144000" cy="5982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09"/>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09"/>
          <p:cNvSpPr txBox="1"/>
          <p:nvPr>
            <p:ph type="title"/>
          </p:nvPr>
        </p:nvSpPr>
        <p:spPr>
          <a:xfrm>
            <a:off x="98250" y="21800"/>
            <a:ext cx="8826600" cy="80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109"/>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114"/>
          <p:cNvSpPr/>
          <p:nvPr/>
        </p:nvSpPr>
        <p:spPr>
          <a:xfrm flipH="1" rot="10800000">
            <a:off x="0" y="2247900"/>
            <a:ext cx="9144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4"/>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14"/>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7" name="Google Shape;37;p114"/>
          <p:cNvSpPr txBox="1"/>
          <p:nvPr>
            <p:ph idx="1" type="body"/>
          </p:nvPr>
        </p:nvSpPr>
        <p:spPr>
          <a:xfrm>
            <a:off x="471900" y="2558767"/>
            <a:ext cx="3999900" cy="3613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114"/>
          <p:cNvSpPr txBox="1"/>
          <p:nvPr>
            <p:ph idx="2" type="body"/>
          </p:nvPr>
        </p:nvSpPr>
        <p:spPr>
          <a:xfrm>
            <a:off x="4694250" y="2558767"/>
            <a:ext cx="3999900" cy="3613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114"/>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115"/>
          <p:cNvSpPr txBox="1"/>
          <p:nvPr/>
        </p:nvSpPr>
        <p:spPr>
          <a:xfrm flipH="1" rot="10800000">
            <a:off x="3276600" y="33"/>
            <a:ext cx="5867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15"/>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15"/>
          <p:cNvSpPr txBox="1"/>
          <p:nvPr>
            <p:ph type="title"/>
          </p:nvPr>
        </p:nvSpPr>
        <p:spPr>
          <a:xfrm>
            <a:off x="226078" y="477067"/>
            <a:ext cx="2808000" cy="12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115"/>
          <p:cNvSpPr txBox="1"/>
          <p:nvPr>
            <p:ph idx="1" type="body"/>
          </p:nvPr>
        </p:nvSpPr>
        <p:spPr>
          <a:xfrm>
            <a:off x="226075" y="1954400"/>
            <a:ext cx="2808000" cy="421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5" name="Google Shape;45;p115"/>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16"/>
          <p:cNvSpPr txBox="1"/>
          <p:nvPr>
            <p:ph type="title"/>
          </p:nvPr>
        </p:nvSpPr>
        <p:spPr>
          <a:xfrm>
            <a:off x="490250" y="651000"/>
            <a:ext cx="62271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8" name="Google Shape;48;p116"/>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17"/>
          <p:cNvSpPr/>
          <p:nvPr/>
        </p:nvSpPr>
        <p:spPr>
          <a:xfrm flipH="1">
            <a:off x="0" y="0"/>
            <a:ext cx="45720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7"/>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17"/>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3" name="Google Shape;53;p117"/>
          <p:cNvSpPr txBox="1"/>
          <p:nvPr>
            <p:ph idx="1" type="subTitle"/>
          </p:nvPr>
        </p:nvSpPr>
        <p:spPr>
          <a:xfrm>
            <a:off x="265500" y="3705956"/>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4" name="Google Shape;54;p117"/>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5" name="Google Shape;55;p117"/>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18"/>
          <p:cNvSpPr txBox="1"/>
          <p:nvPr/>
        </p:nvSpPr>
        <p:spPr>
          <a:xfrm flipH="1" rot="10800000">
            <a:off x="0" y="-100"/>
            <a:ext cx="9144000" cy="626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8"/>
          <p:cNvSpPr/>
          <p:nvPr/>
        </p:nvSpPr>
        <p:spPr>
          <a:xfrm flipH="1" rot="10800000">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18"/>
          <p:cNvSpPr txBox="1"/>
          <p:nvPr>
            <p:ph idx="1" type="body"/>
          </p:nvPr>
        </p:nvSpPr>
        <p:spPr>
          <a:xfrm>
            <a:off x="57150" y="6262433"/>
            <a:ext cx="8382000" cy="595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60" name="Google Shape;60;p118"/>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6" Type="http://schemas.openxmlformats.org/officeDocument/2006/relationships/theme" Target="../theme/theme3.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9" name="Shape 9"/>
        <p:cNvGrpSpPr/>
        <p:nvPr/>
      </p:nvGrpSpPr>
      <p:grpSpPr>
        <a:xfrm>
          <a:off x="0" y="0"/>
          <a:ext cx="0" cy="0"/>
          <a:chOff x="0" y="0"/>
          <a:chExt cx="0" cy="0"/>
        </a:xfrm>
      </p:grpSpPr>
      <p:sp>
        <p:nvSpPr>
          <p:cNvPr id="10" name="Google Shape;10;p105"/>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1" name="Google Shape;11;p105"/>
          <p:cNvSpPr txBox="1"/>
          <p:nvPr>
            <p:ph idx="1" type="body"/>
          </p:nvPr>
        </p:nvSpPr>
        <p:spPr>
          <a:xfrm>
            <a:off x="471900" y="2558767"/>
            <a:ext cx="8222100" cy="3613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2" name="Google Shape;12;p105"/>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91" name="Shape 91"/>
        <p:cNvGrpSpPr/>
        <p:nvPr/>
      </p:nvGrpSpPr>
      <p:grpSpPr>
        <a:xfrm>
          <a:off x="0" y="0"/>
          <a:ext cx="0" cy="0"/>
          <a:chOff x="0" y="0"/>
          <a:chExt cx="0" cy="0"/>
        </a:xfrm>
      </p:grpSpPr>
      <p:sp>
        <p:nvSpPr>
          <p:cNvPr id="92" name="Google Shape;92;p110"/>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93" name="Google Shape;93;p110"/>
          <p:cNvSpPr txBox="1"/>
          <p:nvPr>
            <p:ph idx="1" type="body"/>
          </p:nvPr>
        </p:nvSpPr>
        <p:spPr>
          <a:xfrm>
            <a:off x="471900" y="2558767"/>
            <a:ext cx="8222100" cy="3613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94" name="Google Shape;94;p110"/>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1.xml"/><Relationship Id="rId3" Type="http://schemas.openxmlformats.org/officeDocument/2006/relationships/image" Target="../media/image2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2.xml"/><Relationship Id="rId3" Type="http://schemas.openxmlformats.org/officeDocument/2006/relationships/image" Target="../media/image2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3.xml"/><Relationship Id="rId3" Type="http://schemas.openxmlformats.org/officeDocument/2006/relationships/image" Target="../media/image2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20.pn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20.png"/><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6.xml"/><Relationship Id="rId3"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
          <p:cNvSpPr txBox="1"/>
          <p:nvPr>
            <p:ph type="ctrTitle"/>
          </p:nvPr>
        </p:nvSpPr>
        <p:spPr>
          <a:xfrm>
            <a:off x="390525" y="2425700"/>
            <a:ext cx="8222100" cy="1244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2F2F2"/>
              </a:buClr>
              <a:buSzPts val="4800"/>
              <a:buFont typeface="Open Sans"/>
              <a:buNone/>
            </a:pPr>
            <a:r>
              <a:rPr lang="es-ES"/>
              <a:t>Á</a:t>
            </a:r>
            <a:r>
              <a:rPr lang="es-ES" sz="4800"/>
              <a:t>lgebra Relacional</a:t>
            </a:r>
            <a:endParaRPr/>
          </a:p>
        </p:txBody>
      </p:sp>
      <p:sp>
        <p:nvSpPr>
          <p:cNvPr id="178" name="Google Shape;178;p1"/>
          <p:cNvSpPr txBox="1"/>
          <p:nvPr>
            <p:ph idx="1" type="subTitle"/>
          </p:nvPr>
        </p:nvSpPr>
        <p:spPr>
          <a:xfrm>
            <a:off x="390525" y="3718840"/>
            <a:ext cx="8222100" cy="577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lang="es-ES"/>
              <a:t>Lázaro Javier Hernández Rodríguez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85CF"/>
              </a:buClr>
              <a:buSzPts val="3600"/>
              <a:buFont typeface="Open Sans"/>
              <a:buNone/>
            </a:pPr>
            <a:r>
              <a:rPr lang="es-ES" sz="3600"/>
              <a:t>El kernel del Álgebra Relacional 3</a:t>
            </a:r>
            <a:endParaRPr/>
          </a:p>
        </p:txBody>
      </p:sp>
      <p:sp>
        <p:nvSpPr>
          <p:cNvPr id="231" name="Google Shape;231;p10"/>
          <p:cNvSpPr txBox="1"/>
          <p:nvPr>
            <p:ph idx="1" type="body"/>
          </p:nvPr>
        </p:nvSpPr>
        <p:spPr>
          <a:xfrm>
            <a:off x="471900" y="2558767"/>
            <a:ext cx="8222100" cy="3613500"/>
          </a:xfrm>
          <a:prstGeom prst="rect">
            <a:avLst/>
          </a:prstGeom>
          <a:noFill/>
          <a:ln>
            <a:noFill/>
          </a:ln>
        </p:spPr>
        <p:txBody>
          <a:bodyPr anchorCtr="0" anchor="t" bIns="45700" lIns="91425" spcFirstLastPara="1" rIns="91425" wrap="square" tIns="45700">
            <a:noAutofit/>
          </a:bodyPr>
          <a:lstStyle/>
          <a:p>
            <a:pPr indent="-571500" lvl="0" marL="571500" rtl="0" algn="l">
              <a:lnSpc>
                <a:spcPct val="100000"/>
              </a:lnSpc>
              <a:spcBef>
                <a:spcPts val="0"/>
              </a:spcBef>
              <a:spcAft>
                <a:spcPts val="0"/>
              </a:spcAft>
              <a:buSzPts val="4000"/>
              <a:buFont typeface="Arial"/>
              <a:buChar char="•"/>
            </a:pPr>
            <a:r>
              <a:rPr lang="es-ES" sz="4000"/>
              <a:t>Operadores de comparación válidos en el predicado de la selección: =, ≠, &lt;, &gt;, ≤, ≥. </a:t>
            </a:r>
            <a:endParaRPr/>
          </a:p>
          <a:p>
            <a:pPr indent="-571500" lvl="0" marL="571500" rtl="0" algn="l">
              <a:lnSpc>
                <a:spcPct val="100000"/>
              </a:lnSpc>
              <a:spcBef>
                <a:spcPts val="0"/>
              </a:spcBef>
              <a:spcAft>
                <a:spcPts val="0"/>
              </a:spcAft>
              <a:buSzPts val="4000"/>
              <a:buFont typeface="Arial"/>
              <a:buChar char="•"/>
            </a:pPr>
            <a:r>
              <a:rPr lang="es-ES" sz="4000"/>
              <a:t>Operadores lógicos válidos en el predicado de la selección:  y(˄), o(˅) y no (˺) </a:t>
            </a:r>
            <a:endParaRPr/>
          </a:p>
          <a:p>
            <a:pPr indent="0" lvl="0" marL="0" marR="0" rtl="0" algn="l">
              <a:lnSpc>
                <a:spcPct val="100000"/>
              </a:lnSpc>
              <a:spcBef>
                <a:spcPts val="0"/>
              </a:spcBef>
              <a:spcAft>
                <a:spcPts val="0"/>
              </a:spcAft>
              <a:buClr>
                <a:schemeClr val="dk2"/>
              </a:buClr>
              <a:buSzPts val="1400"/>
              <a:buFont typeface="Open Sans"/>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00"/>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lang="es-ES" sz="5400"/>
              <a:t>Solución</a:t>
            </a:r>
            <a:endParaRPr b="1" i="0" sz="5400" u="none" cap="none" strike="noStrike">
              <a:solidFill>
                <a:srgbClr val="0085CF"/>
              </a:solidFill>
              <a:latin typeface="PT Sans"/>
              <a:ea typeface="PT Sans"/>
              <a:cs typeface="PT Sans"/>
              <a:sym typeface="PT Sans"/>
            </a:endParaRPr>
          </a:p>
        </p:txBody>
      </p:sp>
      <p:graphicFrame>
        <p:nvGraphicFramePr>
          <p:cNvPr id="932" name="Google Shape;932;p100"/>
          <p:cNvGraphicFramePr/>
          <p:nvPr/>
        </p:nvGraphicFramePr>
        <p:xfrm>
          <a:off x="827550" y="2439900"/>
          <a:ext cx="3000000" cy="3000000"/>
        </p:xfrm>
        <a:graphic>
          <a:graphicData uri="http://schemas.openxmlformats.org/drawingml/2006/table">
            <a:tbl>
              <a:tblPr>
                <a:noFill/>
                <a:tableStyleId>{D8D496CD-DA31-413A-BF38-9060F8E62ADD}</a:tableStyleId>
              </a:tblPr>
              <a:tblGrid>
                <a:gridCol w="904875"/>
                <a:gridCol w="904875"/>
                <a:gridCol w="1053350"/>
                <a:gridCol w="881350"/>
                <a:gridCol w="779925"/>
                <a:gridCol w="904875"/>
                <a:gridCol w="988400"/>
                <a:gridCol w="8213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asignatura_id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nombre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nombre_dpto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sueldo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secc_id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semestre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año</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CS-101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Srinivasan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Informática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6500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Tercero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2009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CS-315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Wu</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Finanzas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90000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Primero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2010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CS-347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Mozart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Música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40000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Tercero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2009</a:t>
                      </a:r>
                      <a:endParaRPr sz="1400" u="none" cap="none" strike="noStrike"/>
                    </a:p>
                  </a:txBody>
                  <a:tcPr marT="91425" marB="91425" marR="91425" marL="91425"/>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1"/>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lang="es-ES" sz="5400"/>
              <a:t>Solución Paso 1</a:t>
            </a:r>
            <a:endParaRPr b="1" i="0" sz="5400" u="none" cap="none" strike="noStrike">
              <a:solidFill>
                <a:srgbClr val="0085CF"/>
              </a:solidFill>
              <a:latin typeface="PT Sans"/>
              <a:ea typeface="PT Sans"/>
              <a:cs typeface="PT Sans"/>
              <a:sym typeface="PT Sans"/>
            </a:endParaRPr>
          </a:p>
        </p:txBody>
      </p:sp>
      <p:pic>
        <p:nvPicPr>
          <p:cNvPr id="938" name="Google Shape;938;p101"/>
          <p:cNvPicPr preferRelativeResize="0"/>
          <p:nvPr/>
        </p:nvPicPr>
        <p:blipFill rotWithShape="1">
          <a:blip r:embed="rId3">
            <a:alphaModFix/>
          </a:blip>
          <a:srcRect b="0" l="0" r="0" t="0"/>
          <a:stretch/>
        </p:blipFill>
        <p:spPr>
          <a:xfrm>
            <a:off x="445425" y="1456975"/>
            <a:ext cx="8175775" cy="3183075"/>
          </a:xfrm>
          <a:prstGeom prst="rect">
            <a:avLst/>
          </a:prstGeom>
          <a:noFill/>
          <a:ln>
            <a:noFill/>
          </a:ln>
        </p:spPr>
      </p:pic>
      <p:sp>
        <p:nvSpPr>
          <p:cNvPr id="939" name="Google Shape;939;p101"/>
          <p:cNvSpPr txBox="1"/>
          <p:nvPr/>
        </p:nvSpPr>
        <p:spPr>
          <a:xfrm>
            <a:off x="323250" y="5131900"/>
            <a:ext cx="8298000" cy="107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Arial"/>
                <a:ea typeface="Arial"/>
                <a:cs typeface="Arial"/>
                <a:sym typeface="Arial"/>
              </a:rPr>
              <a:t>Realizando Producto Cartesiano</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2"/>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lang="es-ES" sz="5400"/>
              <a:t>Solución Paso 2</a:t>
            </a:r>
            <a:endParaRPr b="1" i="0" sz="5400" u="none" cap="none" strike="noStrike">
              <a:solidFill>
                <a:srgbClr val="0085CF"/>
              </a:solidFill>
              <a:latin typeface="PT Sans"/>
              <a:ea typeface="PT Sans"/>
              <a:cs typeface="PT Sans"/>
              <a:sym typeface="PT Sans"/>
            </a:endParaRPr>
          </a:p>
        </p:txBody>
      </p:sp>
      <p:pic>
        <p:nvPicPr>
          <p:cNvPr id="945" name="Google Shape;945;p102"/>
          <p:cNvPicPr preferRelativeResize="0"/>
          <p:nvPr/>
        </p:nvPicPr>
        <p:blipFill rotWithShape="1">
          <a:blip r:embed="rId3">
            <a:alphaModFix/>
          </a:blip>
          <a:srcRect b="0" l="0" r="0" t="0"/>
          <a:stretch/>
        </p:blipFill>
        <p:spPr>
          <a:xfrm>
            <a:off x="484113" y="2347875"/>
            <a:ext cx="8175775" cy="3183075"/>
          </a:xfrm>
          <a:prstGeom prst="rect">
            <a:avLst/>
          </a:prstGeom>
          <a:noFill/>
          <a:ln>
            <a:noFill/>
          </a:ln>
        </p:spPr>
      </p:pic>
      <p:sp>
        <p:nvSpPr>
          <p:cNvPr id="946" name="Google Shape;946;p102"/>
          <p:cNvSpPr txBox="1"/>
          <p:nvPr/>
        </p:nvSpPr>
        <p:spPr>
          <a:xfrm>
            <a:off x="266100" y="1419850"/>
            <a:ext cx="8611800" cy="807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       </a:t>
            </a:r>
            <a:r>
              <a:rPr b="0" i="0" lang="es-ES" sz="2400" u="none" cap="none" strike="noStrike">
                <a:solidFill>
                  <a:srgbClr val="0000FF"/>
                </a:solidFill>
                <a:latin typeface="Times New Roman"/>
                <a:ea typeface="Times New Roman"/>
                <a:cs typeface="Times New Roman"/>
                <a:sym typeface="Times New Roman"/>
              </a:rPr>
              <a:t>σ</a:t>
            </a:r>
            <a:r>
              <a:rPr b="0" i="0" lang="es-ES" sz="2400" u="none" cap="none" strike="noStrike">
                <a:solidFill>
                  <a:schemeClr val="dk1"/>
                </a:solidFill>
                <a:latin typeface="Times New Roman"/>
                <a:ea typeface="Times New Roman"/>
                <a:cs typeface="Times New Roman"/>
                <a:sym typeface="Times New Roman"/>
              </a:rPr>
              <a:t>{profesor.asignatura_id=ensena.asignatura_id}</a:t>
            </a:r>
            <a:r>
              <a:rPr b="0" i="0" lang="es-ES" sz="2400" u="none" cap="none" strike="noStrike">
                <a:solidFill>
                  <a:srgbClr val="0000FF"/>
                </a:solidFill>
                <a:latin typeface="Times New Roman"/>
                <a:ea typeface="Times New Roman"/>
                <a:cs typeface="Times New Roman"/>
                <a:sym typeface="Times New Roman"/>
              </a:rPr>
              <a:t>(profesor</a:t>
            </a:r>
            <a:r>
              <a:rPr b="0" i="0" lang="es-ES" sz="2400" u="none" cap="none" strike="noStrike">
                <a:solidFill>
                  <a:schemeClr val="dk1"/>
                </a:solidFill>
                <a:latin typeface="Times New Roman"/>
                <a:ea typeface="Times New Roman"/>
                <a:cs typeface="Times New Roman"/>
                <a:sym typeface="Times New Roman"/>
              </a:rPr>
              <a:t>  × ensena)</a:t>
            </a:r>
            <a:endParaRPr b="0" i="0" sz="2400" u="none" cap="none" strike="noStrike">
              <a:solidFill>
                <a:schemeClr val="dk1"/>
              </a:solidFill>
              <a:latin typeface="Times New Roman"/>
              <a:ea typeface="Times New Roman"/>
              <a:cs typeface="Times New Roman"/>
              <a:sym typeface="Times New Roman"/>
            </a:endParaRPr>
          </a:p>
        </p:txBody>
      </p:sp>
      <p:sp>
        <p:nvSpPr>
          <p:cNvPr id="947" name="Google Shape;947;p102"/>
          <p:cNvSpPr txBox="1"/>
          <p:nvPr/>
        </p:nvSpPr>
        <p:spPr>
          <a:xfrm>
            <a:off x="484125" y="5737700"/>
            <a:ext cx="8175900" cy="80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Arial"/>
                <a:ea typeface="Arial"/>
                <a:cs typeface="Arial"/>
                <a:sym typeface="Arial"/>
              </a:rPr>
              <a:t>Selección forzando atributos comunes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3"/>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lang="es-ES" sz="5400"/>
              <a:t>Solución Paso 3</a:t>
            </a:r>
            <a:endParaRPr b="1" i="0" sz="5400" u="none" cap="none" strike="noStrike">
              <a:solidFill>
                <a:srgbClr val="0085CF"/>
              </a:solidFill>
              <a:latin typeface="PT Sans"/>
              <a:ea typeface="PT Sans"/>
              <a:cs typeface="PT Sans"/>
              <a:sym typeface="PT Sans"/>
            </a:endParaRPr>
          </a:p>
        </p:txBody>
      </p:sp>
      <p:sp>
        <p:nvSpPr>
          <p:cNvPr id="953" name="Google Shape;953;p103"/>
          <p:cNvSpPr txBox="1"/>
          <p:nvPr/>
        </p:nvSpPr>
        <p:spPr>
          <a:xfrm>
            <a:off x="266100" y="1419850"/>
            <a:ext cx="8611800" cy="807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      </a:t>
            </a:r>
            <a:r>
              <a:rPr b="0" i="0" lang="es-ES" sz="1800" u="none" cap="none" strike="noStrike">
                <a:solidFill>
                  <a:schemeClr val="dk1"/>
                </a:solidFill>
                <a:latin typeface="Arial"/>
                <a:ea typeface="Arial"/>
                <a:cs typeface="Arial"/>
                <a:sym typeface="Arial"/>
              </a:rPr>
              <a:t> </a:t>
            </a:r>
            <a:r>
              <a:rPr b="0" i="0" lang="es-ES" sz="1800" u="none" cap="none" strike="noStrike">
                <a:solidFill>
                  <a:srgbClr val="800000"/>
                </a:solidFill>
                <a:latin typeface="Times New Roman"/>
                <a:ea typeface="Times New Roman"/>
                <a:cs typeface="Times New Roman"/>
                <a:sym typeface="Times New Roman"/>
              </a:rPr>
              <a:t>Π</a:t>
            </a:r>
            <a:r>
              <a:rPr b="0" i="0" lang="es-ES" sz="1800" u="none" cap="none" strike="noStrike">
                <a:solidFill>
                  <a:schemeClr val="dk1"/>
                </a:solidFill>
                <a:latin typeface="Times New Roman"/>
                <a:ea typeface="Times New Roman"/>
                <a:cs typeface="Times New Roman"/>
                <a:sym typeface="Times New Roman"/>
              </a:rPr>
              <a:t>{</a:t>
            </a:r>
            <a:r>
              <a:rPr b="0" i="0" lang="es-ES" sz="1100" u="none" cap="none" strike="noStrike">
                <a:solidFill>
                  <a:schemeClr val="dk1"/>
                </a:solidFill>
                <a:latin typeface="Times New Roman"/>
                <a:ea typeface="Times New Roman"/>
                <a:cs typeface="Times New Roman"/>
                <a:sym typeface="Times New Roman"/>
              </a:rPr>
              <a:t>profesor.asignatura_id, profesor.nombre,profesor. nombre_dpto, profesor.sueldo, ensena.secc_id,ensena.semestre,ensena.year</a:t>
            </a:r>
            <a:r>
              <a:rPr b="0" i="0" lang="es-ES" sz="1800" u="none" cap="none" strike="noStrike">
                <a:solidFill>
                  <a:schemeClr val="dk1"/>
                </a:solidFill>
                <a:latin typeface="Times New Roman"/>
                <a:ea typeface="Times New Roman"/>
                <a:cs typeface="Times New Roman"/>
                <a:sym typeface="Times New Roman"/>
              </a:rPr>
              <a:t>}</a:t>
            </a:r>
            <a:r>
              <a:rPr b="0" i="0" lang="es-ES" sz="1800" u="none" cap="none" strike="noStrike">
                <a:solidFill>
                  <a:srgbClr val="800000"/>
                </a:solidFill>
                <a:latin typeface="Times New Roman"/>
                <a:ea typeface="Times New Roman"/>
                <a:cs typeface="Times New Roman"/>
                <a:sym typeface="Times New Roman"/>
              </a:rPr>
              <a:t>(</a:t>
            </a:r>
            <a:r>
              <a:rPr b="0" i="0" lang="es-ES" sz="1800" u="none" cap="none" strike="noStrike">
                <a:solidFill>
                  <a:srgbClr val="0000FF"/>
                </a:solidFill>
                <a:latin typeface="Times New Roman"/>
                <a:ea typeface="Times New Roman"/>
                <a:cs typeface="Times New Roman"/>
                <a:sym typeface="Times New Roman"/>
              </a:rPr>
              <a:t>σ</a:t>
            </a:r>
            <a:r>
              <a:rPr b="0" i="0" lang="es-ES" sz="1800" u="none" cap="none" strike="noStrike">
                <a:solidFill>
                  <a:schemeClr val="dk1"/>
                </a:solidFill>
                <a:latin typeface="Times New Roman"/>
                <a:ea typeface="Times New Roman"/>
                <a:cs typeface="Times New Roman"/>
                <a:sym typeface="Times New Roman"/>
              </a:rPr>
              <a:t>{</a:t>
            </a:r>
            <a:r>
              <a:rPr b="0" i="0" lang="es-ES" sz="1200" u="none" cap="none" strike="noStrike">
                <a:solidFill>
                  <a:schemeClr val="dk1"/>
                </a:solidFill>
                <a:latin typeface="Times New Roman"/>
                <a:ea typeface="Times New Roman"/>
                <a:cs typeface="Times New Roman"/>
                <a:sym typeface="Times New Roman"/>
              </a:rPr>
              <a:t>profesor.asignatura_id=ensena.asignatura_id</a:t>
            </a:r>
            <a:r>
              <a:rPr b="0" i="0" lang="es-ES" sz="1800" u="none" cap="none" strike="noStrike">
                <a:solidFill>
                  <a:schemeClr val="dk1"/>
                </a:solidFill>
                <a:latin typeface="Times New Roman"/>
                <a:ea typeface="Times New Roman"/>
                <a:cs typeface="Times New Roman"/>
                <a:sym typeface="Times New Roman"/>
              </a:rPr>
              <a:t> }</a:t>
            </a:r>
            <a:r>
              <a:rPr b="0" i="0" lang="es-ES" sz="1800" u="none" cap="none" strike="noStrike">
                <a:solidFill>
                  <a:srgbClr val="0000FF"/>
                </a:solidFill>
                <a:latin typeface="Times New Roman"/>
                <a:ea typeface="Times New Roman"/>
                <a:cs typeface="Times New Roman"/>
                <a:sym typeface="Times New Roman"/>
              </a:rPr>
              <a:t>(</a:t>
            </a:r>
            <a:r>
              <a:rPr b="0" i="0" lang="es-ES" sz="1800" u="none" cap="none" strike="noStrike">
                <a:solidFill>
                  <a:srgbClr val="800000"/>
                </a:solidFill>
                <a:latin typeface="Times New Roman"/>
                <a:ea typeface="Times New Roman"/>
                <a:cs typeface="Times New Roman"/>
                <a:sym typeface="Times New Roman"/>
              </a:rPr>
              <a:t>profesor</a:t>
            </a:r>
            <a:r>
              <a:rPr b="0" i="0" lang="es-ES" sz="1800" u="none" cap="none" strike="noStrike">
                <a:solidFill>
                  <a:schemeClr val="dk1"/>
                </a:solidFill>
                <a:latin typeface="Times New Roman"/>
                <a:ea typeface="Times New Roman"/>
                <a:cs typeface="Times New Roman"/>
                <a:sym typeface="Times New Roman"/>
              </a:rPr>
              <a:t> × ensena</a:t>
            </a:r>
            <a:r>
              <a:rPr b="0" i="0" lang="es-ES" sz="1800" u="none" cap="none" strike="noStrike">
                <a:solidFill>
                  <a:srgbClr val="0000FF"/>
                </a:solidFill>
                <a:latin typeface="Times New Roman"/>
                <a:ea typeface="Times New Roman"/>
                <a:cs typeface="Times New Roman"/>
                <a:sym typeface="Times New Roman"/>
              </a:rPr>
              <a:t>)</a:t>
            </a:r>
            <a:r>
              <a:rPr b="0" i="0" lang="es-ES" sz="1800" u="none" cap="none" strike="noStrike">
                <a:solidFill>
                  <a:srgbClr val="800000"/>
                </a:solidFill>
                <a:latin typeface="Times New Roman"/>
                <a:ea typeface="Times New Roman"/>
                <a:cs typeface="Times New Roman"/>
                <a:sym typeface="Times New Roman"/>
              </a:rPr>
              <a:t>)</a:t>
            </a:r>
            <a:endParaRPr b="0" i="0" sz="1800" u="none" cap="none" strike="noStrike">
              <a:solidFill>
                <a:srgbClr val="8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FF"/>
              </a:solidFill>
              <a:latin typeface="Times New Roman"/>
              <a:ea typeface="Times New Roman"/>
              <a:cs typeface="Times New Roman"/>
              <a:sym typeface="Times New Roman"/>
            </a:endParaRPr>
          </a:p>
        </p:txBody>
      </p:sp>
      <p:sp>
        <p:nvSpPr>
          <p:cNvPr id="954" name="Google Shape;954;p103"/>
          <p:cNvSpPr txBox="1"/>
          <p:nvPr/>
        </p:nvSpPr>
        <p:spPr>
          <a:xfrm>
            <a:off x="484125" y="5737700"/>
            <a:ext cx="8175900" cy="80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Arial"/>
                <a:ea typeface="Arial"/>
                <a:cs typeface="Arial"/>
                <a:sym typeface="Arial"/>
              </a:rPr>
              <a:t>Eliminación de Duplicados</a:t>
            </a:r>
            <a:endParaRPr b="0" i="0" sz="3000" u="none" cap="none" strike="noStrike">
              <a:solidFill>
                <a:srgbClr val="000000"/>
              </a:solidFill>
              <a:latin typeface="Arial"/>
              <a:ea typeface="Arial"/>
              <a:cs typeface="Arial"/>
              <a:sym typeface="Arial"/>
            </a:endParaRPr>
          </a:p>
        </p:txBody>
      </p:sp>
      <p:pic>
        <p:nvPicPr>
          <p:cNvPr id="955" name="Google Shape;955;p103"/>
          <p:cNvPicPr preferRelativeResize="0"/>
          <p:nvPr/>
        </p:nvPicPr>
        <p:blipFill rotWithShape="1">
          <a:blip r:embed="rId3">
            <a:alphaModFix/>
          </a:blip>
          <a:srcRect b="0" l="0" r="0" t="0"/>
          <a:stretch/>
        </p:blipFill>
        <p:spPr>
          <a:xfrm>
            <a:off x="337325" y="2508488"/>
            <a:ext cx="8248450" cy="294787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4"/>
          <p:cNvSpPr txBox="1"/>
          <p:nvPr>
            <p:ph idx="4294967295" type="body"/>
          </p:nvPr>
        </p:nvSpPr>
        <p:spPr>
          <a:xfrm>
            <a:off x="2771800" y="2708920"/>
            <a:ext cx="3528300" cy="18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200"/>
              <a:buFont typeface="PT Sans"/>
              <a:buNone/>
            </a:pPr>
            <a:r>
              <a:rPr b="0" i="0" lang="es-ES" sz="7200" u="none" cap="none" strike="noStrike">
                <a:solidFill>
                  <a:schemeClr val="lt1"/>
                </a:solidFill>
                <a:latin typeface="PT Sans"/>
                <a:ea typeface="PT Sans"/>
                <a:cs typeface="PT Sans"/>
                <a:sym typeface="PT Sans"/>
              </a:rPr>
              <a:t>Gracias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460950" y="2753800"/>
            <a:ext cx="8222100" cy="135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3600"/>
              <a:buFont typeface="Open Sans"/>
              <a:buNone/>
            </a:pPr>
            <a:r>
              <a:rPr lang="es-ES" sz="3600"/>
              <a:t>Operación: Selección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2"/>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lang="es-ES" sz="5400"/>
              <a:t>Selección</a:t>
            </a:r>
            <a:endParaRPr/>
          </a:p>
        </p:txBody>
      </p:sp>
      <p:sp>
        <p:nvSpPr>
          <p:cNvPr id="242" name="Google Shape;242;p12"/>
          <p:cNvSpPr txBox="1"/>
          <p:nvPr>
            <p:ph idx="4294967295" type="body"/>
          </p:nvPr>
        </p:nvSpPr>
        <p:spPr>
          <a:xfrm>
            <a:off x="971600" y="1700808"/>
            <a:ext cx="7488832" cy="410445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2"/>
              </a:buClr>
              <a:buSzPts val="1295"/>
              <a:buFont typeface="Open Sans"/>
              <a:buNone/>
            </a:pPr>
            <a:r>
              <a:t/>
            </a:r>
            <a:endParaRPr sz="1295"/>
          </a:p>
          <a:p>
            <a:pPr indent="-571500" lvl="0" marL="571500" rtl="0" algn="l">
              <a:lnSpc>
                <a:spcPct val="80000"/>
              </a:lnSpc>
              <a:spcBef>
                <a:spcPts val="0"/>
              </a:spcBef>
              <a:spcAft>
                <a:spcPts val="0"/>
              </a:spcAft>
              <a:buSzPts val="3700"/>
              <a:buFont typeface="Noto Sans Symbols"/>
              <a:buChar char="❑"/>
            </a:pPr>
            <a:r>
              <a:rPr lang="es-ES" sz="3700"/>
              <a:t>R1: = σC (R2)</a:t>
            </a:r>
            <a:endParaRPr/>
          </a:p>
          <a:p>
            <a:pPr indent="-571500" lvl="1" marL="1314450" rtl="0" algn="l">
              <a:lnSpc>
                <a:spcPct val="80000"/>
              </a:lnSpc>
              <a:spcBef>
                <a:spcPts val="740"/>
              </a:spcBef>
              <a:spcAft>
                <a:spcPts val="0"/>
              </a:spcAft>
              <a:buSzPts val="3700"/>
              <a:buFont typeface="Arial"/>
              <a:buChar char="•"/>
            </a:pPr>
            <a:r>
              <a:rPr lang="es-ES" sz="3700"/>
              <a:t>C es una condición (como en las declaraciones "if") que se refiere a los atributos de R2.</a:t>
            </a:r>
            <a:endParaRPr/>
          </a:p>
          <a:p>
            <a:pPr indent="-571500" lvl="1" marL="1314450" rtl="0" algn="l">
              <a:lnSpc>
                <a:spcPct val="80000"/>
              </a:lnSpc>
              <a:spcBef>
                <a:spcPts val="740"/>
              </a:spcBef>
              <a:spcAft>
                <a:spcPts val="0"/>
              </a:spcAft>
              <a:buSzPts val="3700"/>
              <a:buFont typeface="Arial"/>
              <a:buChar char="•"/>
            </a:pPr>
            <a:r>
              <a:rPr lang="es-ES" sz="3700"/>
              <a:t>R1 son todas aquellas tuplas de R2 que satisfacen C.</a:t>
            </a:r>
            <a:endParaRPr sz="3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lang="es-ES" sz="5400"/>
              <a:t>Selección</a:t>
            </a:r>
            <a:endParaRPr/>
          </a:p>
        </p:txBody>
      </p:sp>
      <p:sp>
        <p:nvSpPr>
          <p:cNvPr id="248" name="Google Shape;248;p13"/>
          <p:cNvSpPr txBox="1"/>
          <p:nvPr>
            <p:ph idx="4294967295" type="body"/>
          </p:nvPr>
        </p:nvSpPr>
        <p:spPr>
          <a:xfrm>
            <a:off x="971600" y="1700808"/>
            <a:ext cx="7488832" cy="41044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Open Sans"/>
              <a:buNone/>
            </a:pPr>
            <a:r>
              <a:t/>
            </a:r>
            <a:endParaRPr/>
          </a:p>
          <a:p>
            <a:pPr indent="-571500" lvl="0" marL="571500" rtl="0" algn="l">
              <a:lnSpc>
                <a:spcPct val="100000"/>
              </a:lnSpc>
              <a:spcBef>
                <a:spcPts val="0"/>
              </a:spcBef>
              <a:spcAft>
                <a:spcPts val="0"/>
              </a:spcAft>
              <a:buSzPts val="4400"/>
              <a:buFont typeface="Noto Sans Symbols"/>
              <a:buChar char="❑"/>
            </a:pPr>
            <a:r>
              <a:rPr lang="es-ES" sz="4400"/>
              <a:t>Definición: Procedimiento de selección de tuplas que satisfacen un predicado dado.</a:t>
            </a:r>
            <a:endParaRPr/>
          </a:p>
          <a:p>
            <a:pPr indent="-571500" lvl="0" marL="571500" rtl="0" algn="l">
              <a:lnSpc>
                <a:spcPct val="100000"/>
              </a:lnSpc>
              <a:spcBef>
                <a:spcPts val="0"/>
              </a:spcBef>
              <a:spcAft>
                <a:spcPts val="0"/>
              </a:spcAft>
              <a:buSzPts val="4400"/>
              <a:buFont typeface="Noto Sans Symbols"/>
              <a:buChar char="❑"/>
            </a:pPr>
            <a:r>
              <a:rPr lang="es-ES" sz="4400"/>
              <a:t>Notación: σ minúscula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lang="es-ES" sz="5400"/>
              <a:t>Selección</a:t>
            </a:r>
            <a:endParaRPr/>
          </a:p>
        </p:txBody>
      </p:sp>
      <p:sp>
        <p:nvSpPr>
          <p:cNvPr id="254" name="Google Shape;254;p14"/>
          <p:cNvSpPr/>
          <p:nvPr/>
        </p:nvSpPr>
        <p:spPr>
          <a:xfrm>
            <a:off x="132625" y="1623100"/>
            <a:ext cx="3310200" cy="3347700"/>
          </a:xfrm>
          <a:prstGeom prst="ellipse">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5657300" y="2551075"/>
            <a:ext cx="3310200" cy="3347700"/>
          </a:xfrm>
          <a:prstGeom prst="ellipse">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txBox="1"/>
          <p:nvPr/>
        </p:nvSpPr>
        <p:spPr>
          <a:xfrm>
            <a:off x="1400650" y="1178000"/>
            <a:ext cx="9642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Atributos</a:t>
            </a:r>
            <a:endParaRPr b="0" i="0" sz="1400" u="none" cap="none" strike="noStrike">
              <a:solidFill>
                <a:srgbClr val="000000"/>
              </a:solidFill>
              <a:latin typeface="Roboto"/>
              <a:ea typeface="Roboto"/>
              <a:cs typeface="Roboto"/>
              <a:sym typeface="Roboto"/>
            </a:endParaRPr>
          </a:p>
        </p:txBody>
      </p:sp>
      <p:sp>
        <p:nvSpPr>
          <p:cNvPr id="257" name="Google Shape;257;p14"/>
          <p:cNvSpPr txBox="1"/>
          <p:nvPr/>
        </p:nvSpPr>
        <p:spPr>
          <a:xfrm>
            <a:off x="6729300" y="5974400"/>
            <a:ext cx="7998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Valores</a:t>
            </a:r>
            <a:endParaRPr b="0" i="0" sz="1400" u="none" cap="none" strike="noStrike">
              <a:solidFill>
                <a:srgbClr val="000000"/>
              </a:solidFill>
              <a:latin typeface="Roboto"/>
              <a:ea typeface="Roboto"/>
              <a:cs typeface="Roboto"/>
              <a:sym typeface="Roboto"/>
            </a:endParaRPr>
          </a:p>
        </p:txBody>
      </p:sp>
      <p:sp>
        <p:nvSpPr>
          <p:cNvPr id="258" name="Google Shape;258;p14"/>
          <p:cNvSpPr/>
          <p:nvPr/>
        </p:nvSpPr>
        <p:spPr>
          <a:xfrm>
            <a:off x="6729300" y="3379500"/>
            <a:ext cx="1568100" cy="1235400"/>
          </a:xfrm>
          <a:prstGeom prst="chord">
            <a:avLst>
              <a:gd fmla="val 270000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rot="1028212">
            <a:off x="2002826" y="3279606"/>
            <a:ext cx="4849396" cy="332788"/>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0" name="Google Shape;260;p14"/>
          <p:cNvPicPr preferRelativeResize="0"/>
          <p:nvPr/>
        </p:nvPicPr>
        <p:blipFill rotWithShape="1">
          <a:blip r:embed="rId3">
            <a:alphaModFix/>
          </a:blip>
          <a:srcRect b="0" l="0" r="0" t="0"/>
          <a:stretch/>
        </p:blipFill>
        <p:spPr>
          <a:xfrm>
            <a:off x="4051149" y="1803625"/>
            <a:ext cx="678143" cy="570300"/>
          </a:xfrm>
          <a:prstGeom prst="rect">
            <a:avLst/>
          </a:prstGeom>
          <a:noFill/>
          <a:ln>
            <a:noFill/>
          </a:ln>
        </p:spPr>
      </p:pic>
      <p:sp>
        <p:nvSpPr>
          <p:cNvPr id="261" name="Google Shape;261;p14"/>
          <p:cNvSpPr/>
          <p:nvPr/>
        </p:nvSpPr>
        <p:spPr>
          <a:xfrm>
            <a:off x="1164075" y="2373925"/>
            <a:ext cx="1568100" cy="1235400"/>
          </a:xfrm>
          <a:prstGeom prst="chord">
            <a:avLst>
              <a:gd fmla="val 270000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txBox="1"/>
          <p:nvPr/>
        </p:nvSpPr>
        <p:spPr>
          <a:xfrm>
            <a:off x="63350" y="5768400"/>
            <a:ext cx="6420600" cy="803700"/>
          </a:xfrm>
          <a:prstGeom prst="rect">
            <a:avLst/>
          </a:prstGeom>
          <a:noFill/>
          <a:ln>
            <a:noFill/>
          </a:ln>
        </p:spPr>
        <p:txBody>
          <a:bodyPr anchorCtr="0" anchor="t" bIns="91425" lIns="91425" spcFirstLastPara="1" rIns="91425" wrap="square" tIns="91425">
            <a:noAutofit/>
          </a:bodyPr>
          <a:lstStyle/>
          <a:p>
            <a:pPr indent="-571500" lvl="0" marL="571500" marR="0" rtl="0" algn="l">
              <a:lnSpc>
                <a:spcPct val="100000"/>
              </a:lnSpc>
              <a:spcBef>
                <a:spcPts val="0"/>
              </a:spcBef>
              <a:spcAft>
                <a:spcPts val="0"/>
              </a:spcAft>
              <a:buClr>
                <a:schemeClr val="lt2"/>
              </a:buClr>
              <a:buSzPts val="3700"/>
              <a:buFont typeface="Noto Sans Symbols"/>
              <a:buChar char="▪"/>
            </a:pPr>
            <a:r>
              <a:rPr b="0" i="0" lang="es-ES" sz="3700" u="none" cap="none" strike="noStrike">
                <a:solidFill>
                  <a:schemeClr val="lt2"/>
                </a:solidFill>
                <a:latin typeface="Roboto"/>
                <a:ea typeface="Roboto"/>
                <a:cs typeface="Roboto"/>
                <a:sym typeface="Roboto"/>
              </a:rPr>
              <a:t>σ</a:t>
            </a:r>
            <a:r>
              <a:rPr b="0" baseline="-25000" i="0" lang="es-ES" sz="3700" u="none" cap="none" strike="noStrike">
                <a:solidFill>
                  <a:schemeClr val="lt2"/>
                </a:solidFill>
                <a:latin typeface="Roboto"/>
                <a:ea typeface="Roboto"/>
                <a:cs typeface="Roboto"/>
                <a:sym typeface="Roboto"/>
              </a:rPr>
              <a:t>nombre_dpto=Física </a:t>
            </a:r>
            <a:r>
              <a:rPr b="0" i="0" lang="es-ES" sz="3700" u="none" cap="none" strike="noStrike">
                <a:solidFill>
                  <a:schemeClr val="lt2"/>
                </a:solidFill>
                <a:latin typeface="Roboto"/>
                <a:ea typeface="Roboto"/>
                <a:cs typeface="Roboto"/>
                <a:sym typeface="Roboto"/>
              </a:rPr>
              <a:t>(Profesor)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lang="es-ES" sz="5400"/>
              <a:t>Selección</a:t>
            </a:r>
            <a:endParaRPr/>
          </a:p>
        </p:txBody>
      </p:sp>
      <p:sp>
        <p:nvSpPr>
          <p:cNvPr id="268" name="Google Shape;268;p15"/>
          <p:cNvSpPr txBox="1"/>
          <p:nvPr>
            <p:ph idx="4294967295" type="body"/>
          </p:nvPr>
        </p:nvSpPr>
        <p:spPr>
          <a:xfrm>
            <a:off x="971600" y="1700808"/>
            <a:ext cx="7488832" cy="41044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295"/>
              <a:buFont typeface="Open Sans"/>
              <a:buNone/>
            </a:pPr>
            <a:r>
              <a:t/>
            </a:r>
            <a:endParaRPr sz="1295"/>
          </a:p>
          <a:p>
            <a:pPr indent="0" lvl="0" marL="0" marR="0" rtl="0" algn="l">
              <a:lnSpc>
                <a:spcPct val="100000"/>
              </a:lnSpc>
              <a:spcBef>
                <a:spcPts val="0"/>
              </a:spcBef>
              <a:spcAft>
                <a:spcPts val="0"/>
              </a:spcAft>
              <a:buClr>
                <a:schemeClr val="dk2"/>
              </a:buClr>
              <a:buSzPts val="3700"/>
              <a:buFont typeface="Open Sans"/>
              <a:buNone/>
            </a:pPr>
            <a:r>
              <a:rPr lang="es-ES" sz="3700"/>
              <a:t>Dada la siguiente sintaxis: </a:t>
            </a:r>
            <a:endParaRPr/>
          </a:p>
          <a:p>
            <a:pPr indent="-571500" lvl="0" marL="571500" rtl="0" algn="l">
              <a:lnSpc>
                <a:spcPct val="100000"/>
              </a:lnSpc>
              <a:spcBef>
                <a:spcPts val="0"/>
              </a:spcBef>
              <a:spcAft>
                <a:spcPts val="0"/>
              </a:spcAft>
              <a:buSzPts val="3700"/>
              <a:buFont typeface="Noto Sans Symbols"/>
              <a:buChar char="▪"/>
            </a:pPr>
            <a:r>
              <a:rPr lang="es-ES" sz="3700"/>
              <a:t>σ</a:t>
            </a:r>
            <a:r>
              <a:rPr baseline="-25000" lang="es-ES" sz="3700"/>
              <a:t>nombre_dpto=Física </a:t>
            </a:r>
            <a:r>
              <a:rPr lang="es-ES" sz="3700"/>
              <a:t>(Profesor).</a:t>
            </a:r>
            <a:endParaRPr/>
          </a:p>
          <a:p>
            <a:pPr indent="-571500" lvl="0" marL="571500" rtl="0" algn="l">
              <a:lnSpc>
                <a:spcPct val="100000"/>
              </a:lnSpc>
              <a:spcBef>
                <a:spcPts val="0"/>
              </a:spcBef>
              <a:spcAft>
                <a:spcPts val="0"/>
              </a:spcAft>
              <a:buSzPts val="3700"/>
              <a:buFont typeface="Noto Sans Symbols"/>
              <a:buChar char="▪"/>
            </a:pPr>
            <a:r>
              <a:rPr lang="es-ES" sz="3700"/>
              <a:t>σ: sigma: Denota la selección. </a:t>
            </a:r>
            <a:endParaRPr/>
          </a:p>
          <a:p>
            <a:pPr indent="-571500" lvl="0" marL="571500" rtl="0" algn="l">
              <a:lnSpc>
                <a:spcPct val="100000"/>
              </a:lnSpc>
              <a:spcBef>
                <a:spcPts val="0"/>
              </a:spcBef>
              <a:spcAft>
                <a:spcPts val="0"/>
              </a:spcAft>
              <a:buSzPts val="3700"/>
              <a:buFont typeface="Noto Sans Symbols"/>
              <a:buChar char="▪"/>
            </a:pPr>
            <a:r>
              <a:rPr baseline="-25000" lang="es-ES" sz="3700"/>
              <a:t>nombre_dpto=Física</a:t>
            </a:r>
            <a:r>
              <a:rPr lang="es-ES" sz="3700"/>
              <a:t>: Predicado de σ.</a:t>
            </a:r>
            <a:endParaRPr/>
          </a:p>
          <a:p>
            <a:pPr indent="-571500" lvl="0" marL="571500" rtl="0" algn="l">
              <a:lnSpc>
                <a:spcPct val="100000"/>
              </a:lnSpc>
              <a:spcBef>
                <a:spcPts val="0"/>
              </a:spcBef>
              <a:spcAft>
                <a:spcPts val="0"/>
              </a:spcAft>
              <a:buSzPts val="3700"/>
              <a:buFont typeface="Noto Sans Symbols"/>
              <a:buChar char="▪"/>
            </a:pPr>
            <a:r>
              <a:rPr lang="es-ES" sz="3700"/>
              <a:t>(Profesor): relación seleccionada.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6"/>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Selección</a:t>
            </a:r>
            <a:endParaRPr/>
          </a:p>
        </p:txBody>
      </p:sp>
      <p:pic>
        <p:nvPicPr>
          <p:cNvPr id="274" name="Google Shape;274;p16"/>
          <p:cNvPicPr preferRelativeResize="0"/>
          <p:nvPr/>
        </p:nvPicPr>
        <p:blipFill rotWithShape="1">
          <a:blip r:embed="rId3">
            <a:alphaModFix/>
          </a:blip>
          <a:srcRect b="0" l="0" r="0" t="0"/>
          <a:stretch/>
        </p:blipFill>
        <p:spPr>
          <a:xfrm>
            <a:off x="98262" y="2084498"/>
            <a:ext cx="8640958" cy="42484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Selección</a:t>
            </a:r>
            <a:endParaRPr/>
          </a:p>
        </p:txBody>
      </p:sp>
      <p:sp>
        <p:nvSpPr>
          <p:cNvPr id="280" name="Google Shape;280;p17"/>
          <p:cNvSpPr/>
          <p:nvPr/>
        </p:nvSpPr>
        <p:spPr>
          <a:xfrm>
            <a:off x="251520" y="1766938"/>
            <a:ext cx="12628474" cy="240065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0" i="0" lang="es-ES" sz="4400" u="none" cap="none" strike="noStrike">
                <a:solidFill>
                  <a:schemeClr val="dk1"/>
                </a:solidFill>
                <a:latin typeface="Calibri"/>
                <a:ea typeface="Calibri"/>
                <a:cs typeface="Calibri"/>
                <a:sym typeface="Calibri"/>
              </a:rPr>
              <a:t>La selección σ</a:t>
            </a:r>
            <a:r>
              <a:rPr b="0" baseline="-25000" i="0" lang="es-ES" sz="4400" u="none" cap="none" strike="noStrike">
                <a:solidFill>
                  <a:schemeClr val="dk1"/>
                </a:solidFill>
                <a:latin typeface="Calibri"/>
                <a:ea typeface="Calibri"/>
                <a:cs typeface="Calibri"/>
                <a:sym typeface="Calibri"/>
              </a:rPr>
              <a:t>nombre_dpto=Física </a:t>
            </a:r>
            <a:r>
              <a:rPr b="0" i="0" lang="es-ES" sz="4400" u="none" cap="none" strike="noStrike">
                <a:solidFill>
                  <a:schemeClr val="dk1"/>
                </a:solidFill>
                <a:latin typeface="Calibri"/>
                <a:ea typeface="Calibri"/>
                <a:cs typeface="Calibri"/>
                <a:sym typeface="Calibri"/>
              </a:rPr>
              <a:t>(Profesor)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Calibri"/>
              <a:buNone/>
            </a:pPr>
            <a:r>
              <a:rPr b="0" i="0" lang="es-ES" sz="4400" u="none" cap="none" strike="noStrike">
                <a:solidFill>
                  <a:schemeClr val="dk1"/>
                </a:solidFill>
                <a:latin typeface="Calibri"/>
                <a:ea typeface="Calibri"/>
                <a:cs typeface="Calibri"/>
                <a:sym typeface="Calibri"/>
              </a:rPr>
              <a:t>daría como resultado la relación: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81" name="Google Shape;281;p17"/>
          <p:cNvGraphicFramePr/>
          <p:nvPr/>
        </p:nvGraphicFramePr>
        <p:xfrm>
          <a:off x="899592" y="3573016"/>
          <a:ext cx="3000000" cy="3000000"/>
        </p:xfrm>
        <a:graphic>
          <a:graphicData uri="http://schemas.openxmlformats.org/drawingml/2006/table">
            <a:tbl>
              <a:tblPr>
                <a:noFill/>
                <a:tableStyleId>{4B999503-55A9-40C8-8529-35C272268F53}</a:tableStyleId>
              </a:tblPr>
              <a:tblGrid>
                <a:gridCol w="1745775"/>
                <a:gridCol w="3308100"/>
                <a:gridCol w="1263475"/>
                <a:gridCol w="667425"/>
              </a:tblGrid>
              <a:tr h="1008100">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20104</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Juan Luis Vidal</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Física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34</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Selección</a:t>
            </a:r>
            <a:endParaRPr/>
          </a:p>
        </p:txBody>
      </p:sp>
      <p:sp>
        <p:nvSpPr>
          <p:cNvPr id="287" name="Google Shape;287;p18"/>
          <p:cNvSpPr/>
          <p:nvPr/>
        </p:nvSpPr>
        <p:spPr>
          <a:xfrm>
            <a:off x="251520" y="1766938"/>
            <a:ext cx="12628474" cy="240065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0" i="0" lang="es-ES" sz="4400" u="none" cap="none" strike="noStrike">
                <a:solidFill>
                  <a:schemeClr val="dk1"/>
                </a:solidFill>
                <a:latin typeface="Calibri"/>
                <a:ea typeface="Calibri"/>
                <a:cs typeface="Calibri"/>
                <a:sym typeface="Calibri"/>
              </a:rPr>
              <a:t>La selección σ</a:t>
            </a:r>
            <a:r>
              <a:rPr b="0" baseline="-25000" i="0" lang="es-ES" sz="4400" u="none" cap="none" strike="noStrike">
                <a:solidFill>
                  <a:schemeClr val="dk1"/>
                </a:solidFill>
                <a:latin typeface="Calibri"/>
                <a:ea typeface="Calibri"/>
                <a:cs typeface="Calibri"/>
                <a:sym typeface="Calibri"/>
              </a:rPr>
              <a:t>edad&gt;50 </a:t>
            </a:r>
            <a:r>
              <a:rPr b="0" i="0" lang="es-ES" sz="4400" u="none" cap="none" strike="noStrike">
                <a:solidFill>
                  <a:schemeClr val="dk1"/>
                </a:solidFill>
                <a:latin typeface="Calibri"/>
                <a:ea typeface="Calibri"/>
                <a:cs typeface="Calibri"/>
                <a:sym typeface="Calibri"/>
              </a:rPr>
              <a:t>(Profesor)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Calibri"/>
              <a:buNone/>
            </a:pPr>
            <a:r>
              <a:rPr b="0" i="0" lang="es-ES" sz="4400" u="none" cap="none" strike="noStrike">
                <a:solidFill>
                  <a:schemeClr val="dk1"/>
                </a:solidFill>
                <a:latin typeface="Calibri"/>
                <a:ea typeface="Calibri"/>
                <a:cs typeface="Calibri"/>
                <a:sym typeface="Calibri"/>
              </a:rPr>
              <a:t>daría como resultado la relación: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88" name="Google Shape;288;p18"/>
          <p:cNvGraphicFramePr/>
          <p:nvPr/>
        </p:nvGraphicFramePr>
        <p:xfrm>
          <a:off x="278954" y="3645024"/>
          <a:ext cx="3000000" cy="3000000"/>
        </p:xfrm>
        <a:graphic>
          <a:graphicData uri="http://schemas.openxmlformats.org/drawingml/2006/table">
            <a:tbl>
              <a:tblPr>
                <a:noFill/>
                <a:tableStyleId>{4B999503-55A9-40C8-8529-35C272268F53}</a:tableStyleId>
              </a:tblPr>
              <a:tblGrid>
                <a:gridCol w="1368150"/>
                <a:gridCol w="2663350"/>
                <a:gridCol w="2867325"/>
                <a:gridCol w="1166075"/>
              </a:tblGrid>
              <a:tr h="1296150">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20101</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Lázaro Hernández</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Informática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51</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Selección</a:t>
            </a:r>
            <a:endParaRPr/>
          </a:p>
        </p:txBody>
      </p:sp>
      <p:sp>
        <p:nvSpPr>
          <p:cNvPr id="294" name="Google Shape;294;p19"/>
          <p:cNvSpPr/>
          <p:nvPr/>
        </p:nvSpPr>
        <p:spPr>
          <a:xfrm>
            <a:off x="251520" y="1890049"/>
            <a:ext cx="8092330" cy="21544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La selección σ</a:t>
            </a:r>
            <a:r>
              <a:rPr b="0" baseline="-25000" i="0" lang="es-ES" sz="3600" u="none" cap="none" strike="noStrike">
                <a:solidFill>
                  <a:schemeClr val="dk1"/>
                </a:solidFill>
                <a:latin typeface="Calibri"/>
                <a:ea typeface="Calibri"/>
                <a:cs typeface="Calibri"/>
                <a:sym typeface="Calibri"/>
              </a:rPr>
              <a:t>edad &gt; 30 </a:t>
            </a:r>
            <a:r>
              <a:rPr b="0" i="0" lang="es-ES" sz="3600" u="none" cap="none" strike="noStrike">
                <a:solidFill>
                  <a:schemeClr val="dk1"/>
                </a:solidFill>
                <a:latin typeface="Calibri"/>
                <a:ea typeface="Calibri"/>
                <a:cs typeface="Calibri"/>
                <a:sym typeface="Calibri"/>
              </a:rPr>
              <a:t>(Profesor) daría como resultado las siguientes relaciones: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95" name="Google Shape;295;p19"/>
          <p:cNvGraphicFramePr/>
          <p:nvPr/>
        </p:nvGraphicFramePr>
        <p:xfrm>
          <a:off x="395533" y="3645024"/>
          <a:ext cx="3000000" cy="3000000"/>
        </p:xfrm>
        <a:graphic>
          <a:graphicData uri="http://schemas.openxmlformats.org/drawingml/2006/table">
            <a:tbl>
              <a:tblPr>
                <a:noFill/>
                <a:tableStyleId>{4B999503-55A9-40C8-8529-35C272268F53}</a:tableStyleId>
              </a:tblPr>
              <a:tblGrid>
                <a:gridCol w="1224150"/>
                <a:gridCol w="2749075"/>
                <a:gridCol w="2723525"/>
                <a:gridCol w="1251575"/>
              </a:tblGrid>
              <a:tr h="768075">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20101</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Lázaro Hernández</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Informática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51</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68075">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20104</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Juan Luis Vidal</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Física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34</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68075">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20105</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Manuel Macías</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Informática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lang="es-ES" sz="2800" u="none" cap="none" strike="noStrike">
                          <a:latin typeface="Calibri"/>
                          <a:ea typeface="Calibri"/>
                          <a:cs typeface="Calibri"/>
                          <a:sym typeface="Calibri"/>
                        </a:rPr>
                        <a:t>40</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ph type="title"/>
          </p:nvPr>
        </p:nvSpPr>
        <p:spPr>
          <a:xfrm>
            <a:off x="654675" y="2753850"/>
            <a:ext cx="8222100" cy="1350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Open Sans"/>
              <a:buNone/>
            </a:pPr>
            <a:r>
              <a:rPr lang="es-ES" sz="4400">
                <a:solidFill>
                  <a:srgbClr val="FFFFFF"/>
                </a:solidFill>
              </a:rPr>
              <a:t>Quejarse es el pasatiempo de los incapaces. </a:t>
            </a:r>
            <a:endParaRPr sz="1800">
              <a:solidFill>
                <a:srgbClr val="FFFFFF"/>
              </a:solidFill>
            </a:endParaRPr>
          </a:p>
          <a:p>
            <a:pPr indent="0" lvl="0" marL="0" rtl="0" algn="l">
              <a:lnSpc>
                <a:spcPct val="100000"/>
              </a:lnSpc>
              <a:spcBef>
                <a:spcPts val="0"/>
              </a:spcBef>
              <a:spcAft>
                <a:spcPts val="0"/>
              </a:spcAft>
              <a:buClr>
                <a:schemeClr val="dk2"/>
              </a:buClr>
              <a:buSzPts val="4400"/>
              <a:buFont typeface="Open Sans"/>
              <a:buNone/>
            </a:pPr>
            <a:r>
              <a:rPr b="1" lang="es-ES" sz="4400">
                <a:solidFill>
                  <a:srgbClr val="FFFFFF"/>
                </a:solidFill>
              </a:rPr>
              <a:t>                           Hugo Ojetti</a:t>
            </a:r>
            <a:endParaRPr b="1" sz="4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Selección</a:t>
            </a:r>
            <a:endParaRPr/>
          </a:p>
        </p:txBody>
      </p:sp>
      <p:sp>
        <p:nvSpPr>
          <p:cNvPr id="301" name="Google Shape;301;p20"/>
          <p:cNvSpPr/>
          <p:nvPr/>
        </p:nvSpPr>
        <p:spPr>
          <a:xfrm>
            <a:off x="251520" y="1890049"/>
            <a:ext cx="8092330" cy="21544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La selección σ </a:t>
            </a:r>
            <a:r>
              <a:rPr b="0" baseline="-25000" i="0" lang="es-ES" sz="3600" u="none" cap="none" strike="noStrike">
                <a:solidFill>
                  <a:schemeClr val="dk1"/>
                </a:solidFill>
                <a:latin typeface="Calibri"/>
                <a:ea typeface="Calibri"/>
                <a:cs typeface="Calibri"/>
                <a:sym typeface="Calibri"/>
              </a:rPr>
              <a:t>nombre_dpto = Informática ˄ edad &gt; 50 </a:t>
            </a:r>
            <a:r>
              <a:rPr b="0" i="0" lang="es-ES" sz="3600" u="none" cap="none" strike="noStrike">
                <a:solidFill>
                  <a:schemeClr val="dk1"/>
                </a:solidFill>
                <a:latin typeface="Calibri"/>
                <a:ea typeface="Calibri"/>
                <a:cs typeface="Calibri"/>
                <a:sym typeface="Calibri"/>
              </a:rPr>
              <a:t>(Profesor) daría la siguiente relación: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302" name="Google Shape;302;p20"/>
          <p:cNvGraphicFramePr/>
          <p:nvPr/>
        </p:nvGraphicFramePr>
        <p:xfrm>
          <a:off x="395531" y="3429000"/>
          <a:ext cx="3000000" cy="3000000"/>
        </p:xfrm>
        <a:graphic>
          <a:graphicData uri="http://schemas.openxmlformats.org/drawingml/2006/table">
            <a:tbl>
              <a:tblPr>
                <a:noFill/>
                <a:tableStyleId>{4B999503-55A9-40C8-8529-35C272268F53}</a:tableStyleId>
              </a:tblPr>
              <a:tblGrid>
                <a:gridCol w="1512175"/>
                <a:gridCol w="2664300"/>
                <a:gridCol w="2448275"/>
                <a:gridCol w="1323575"/>
              </a:tblGrid>
              <a:tr h="1368150">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20101</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Lázaro Hernández</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Informática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3600"/>
                        <a:buFont typeface="Arial"/>
                        <a:buNone/>
                      </a:pPr>
                      <a:r>
                        <a:rPr lang="es-ES" sz="3600" u="none" cap="none" strike="noStrike">
                          <a:latin typeface="Calibri"/>
                          <a:ea typeface="Calibri"/>
                          <a:cs typeface="Calibri"/>
                          <a:sym typeface="Calibri"/>
                        </a:rPr>
                        <a:t>51</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type="title"/>
          </p:nvPr>
        </p:nvSpPr>
        <p:spPr>
          <a:xfrm>
            <a:off x="460950" y="2753800"/>
            <a:ext cx="8222100" cy="135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3600"/>
              <a:buFont typeface="Open Sans"/>
              <a:buNone/>
            </a:pPr>
            <a:r>
              <a:rPr lang="es-ES" sz="3600"/>
              <a:t>Operación: Proyección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txBox="1"/>
          <p:nvPr>
            <p:ph type="title"/>
          </p:nvPr>
        </p:nvSpPr>
        <p:spPr>
          <a:xfrm>
            <a:off x="471900" y="984967"/>
            <a:ext cx="8222100" cy="1023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Proyección</a:t>
            </a:r>
            <a:endParaRPr/>
          </a:p>
        </p:txBody>
      </p:sp>
      <p:sp>
        <p:nvSpPr>
          <p:cNvPr id="313" name="Google Shape;313;p22"/>
          <p:cNvSpPr/>
          <p:nvPr/>
        </p:nvSpPr>
        <p:spPr>
          <a:xfrm>
            <a:off x="251520" y="2444047"/>
            <a:ext cx="8092330" cy="1046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4" name="Google Shape;314;p22"/>
          <p:cNvSpPr/>
          <p:nvPr/>
        </p:nvSpPr>
        <p:spPr>
          <a:xfrm>
            <a:off x="287523" y="2444038"/>
            <a:ext cx="8568900" cy="41505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7000"/>
              </a:lnSpc>
              <a:spcBef>
                <a:spcPts val="0"/>
              </a:spcBef>
              <a:spcAft>
                <a:spcPts val="0"/>
              </a:spcAft>
              <a:buClr>
                <a:schemeClr val="dk1"/>
              </a:buClr>
              <a:buSzPts val="3600"/>
              <a:buFont typeface="Calibri"/>
              <a:buChar char="●"/>
            </a:pPr>
            <a:r>
              <a:rPr b="0" i="0" lang="es-ES" sz="3600" u="none" cap="none" strike="noStrike">
                <a:solidFill>
                  <a:schemeClr val="dk1"/>
                </a:solidFill>
                <a:latin typeface="Calibri"/>
                <a:ea typeface="Calibri"/>
                <a:cs typeface="Calibri"/>
                <a:sym typeface="Calibri"/>
              </a:rPr>
              <a:t>Definición: Operación unaria que devuelve su relación de atributos, excluyendo algunos de ellos. Dado que las relaciones son conjuntos se eliminan todas las filas duplicadas. </a:t>
            </a:r>
            <a:endParaRPr b="0" i="0" sz="1400" u="none" cap="none" strike="noStrike">
              <a:solidFill>
                <a:srgbClr val="000000"/>
              </a:solidFill>
              <a:latin typeface="Arial"/>
              <a:ea typeface="Arial"/>
              <a:cs typeface="Arial"/>
              <a:sym typeface="Arial"/>
            </a:endParaRPr>
          </a:p>
          <a:p>
            <a:pPr indent="-457200" lvl="0" marL="457200" marR="0" rtl="0" algn="l">
              <a:lnSpc>
                <a:spcPct val="107000"/>
              </a:lnSpc>
              <a:spcBef>
                <a:spcPts val="0"/>
              </a:spcBef>
              <a:spcAft>
                <a:spcPts val="0"/>
              </a:spcAft>
              <a:buClr>
                <a:schemeClr val="dk1"/>
              </a:buClr>
              <a:buSzPts val="3600"/>
              <a:buFont typeface="Calibri"/>
              <a:buChar char="●"/>
            </a:pPr>
            <a:r>
              <a:rPr b="0" i="0" lang="es-ES" sz="3600" u="none" cap="none" strike="noStrike">
                <a:solidFill>
                  <a:schemeClr val="dk1"/>
                </a:solidFill>
                <a:latin typeface="Calibri"/>
                <a:ea typeface="Calibri"/>
                <a:cs typeface="Calibri"/>
                <a:sym typeface="Calibri"/>
              </a:rPr>
              <a:t>Notación: Π</a:t>
            </a:r>
            <a:endParaRPr b="0" i="0" sz="3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ph type="title"/>
          </p:nvPr>
        </p:nvSpPr>
        <p:spPr>
          <a:xfrm>
            <a:off x="471900" y="984967"/>
            <a:ext cx="8222100" cy="1023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Proyección</a:t>
            </a:r>
            <a:endParaRPr/>
          </a:p>
        </p:txBody>
      </p:sp>
      <p:sp>
        <p:nvSpPr>
          <p:cNvPr id="320" name="Google Shape;320;p23"/>
          <p:cNvSpPr/>
          <p:nvPr/>
        </p:nvSpPr>
        <p:spPr>
          <a:xfrm>
            <a:off x="251520" y="2444047"/>
            <a:ext cx="8092330" cy="1046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21" name="Google Shape;321;p23"/>
          <p:cNvSpPr/>
          <p:nvPr/>
        </p:nvSpPr>
        <p:spPr>
          <a:xfrm>
            <a:off x="298473" y="2444038"/>
            <a:ext cx="8568900" cy="426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Formalmente, la proyección de una relación R sobre los atributos X, Y, ..., Z:</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R [ X, Y, ..., Z ]</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es el conjunto de todas las tuplas ( x, y, ..., z ) tales que existe una tupla t en R que tiene el valor x en el atributo X, el valor y en el atributo Y, ... y el valor z en el atributo Z.</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4"/>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lang="es-ES" sz="5400"/>
              <a:t>Proyección</a:t>
            </a:r>
            <a:endParaRPr/>
          </a:p>
        </p:txBody>
      </p:sp>
      <p:sp>
        <p:nvSpPr>
          <p:cNvPr id="327" name="Google Shape;327;p24"/>
          <p:cNvSpPr/>
          <p:nvPr/>
        </p:nvSpPr>
        <p:spPr>
          <a:xfrm>
            <a:off x="132625" y="1623100"/>
            <a:ext cx="3310200" cy="3347700"/>
          </a:xfrm>
          <a:prstGeom prst="ellipse">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4"/>
          <p:cNvSpPr/>
          <p:nvPr/>
        </p:nvSpPr>
        <p:spPr>
          <a:xfrm>
            <a:off x="5657300" y="2551075"/>
            <a:ext cx="3310200" cy="3347700"/>
          </a:xfrm>
          <a:prstGeom prst="ellipse">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4"/>
          <p:cNvSpPr txBox="1"/>
          <p:nvPr/>
        </p:nvSpPr>
        <p:spPr>
          <a:xfrm>
            <a:off x="1400650" y="1178000"/>
            <a:ext cx="9642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Atributos</a:t>
            </a:r>
            <a:endParaRPr b="0" i="0" sz="1400" u="none" cap="none" strike="noStrike">
              <a:solidFill>
                <a:srgbClr val="000000"/>
              </a:solidFill>
              <a:latin typeface="Roboto"/>
              <a:ea typeface="Roboto"/>
              <a:cs typeface="Roboto"/>
              <a:sym typeface="Roboto"/>
            </a:endParaRPr>
          </a:p>
        </p:txBody>
      </p:sp>
      <p:sp>
        <p:nvSpPr>
          <p:cNvPr id="330" name="Google Shape;330;p24"/>
          <p:cNvSpPr txBox="1"/>
          <p:nvPr/>
        </p:nvSpPr>
        <p:spPr>
          <a:xfrm>
            <a:off x="6729300" y="5974400"/>
            <a:ext cx="7998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Valores</a:t>
            </a:r>
            <a:endParaRPr b="0" i="0" sz="1400" u="none" cap="none" strike="noStrike">
              <a:solidFill>
                <a:srgbClr val="000000"/>
              </a:solidFill>
              <a:latin typeface="Roboto"/>
              <a:ea typeface="Roboto"/>
              <a:cs typeface="Roboto"/>
              <a:sym typeface="Roboto"/>
            </a:endParaRPr>
          </a:p>
        </p:txBody>
      </p:sp>
      <p:sp>
        <p:nvSpPr>
          <p:cNvPr id="331" name="Google Shape;331;p24"/>
          <p:cNvSpPr/>
          <p:nvPr/>
        </p:nvSpPr>
        <p:spPr>
          <a:xfrm rot="1027946">
            <a:off x="2406869" y="3447010"/>
            <a:ext cx="3317928" cy="400920"/>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4"/>
          <p:cNvSpPr/>
          <p:nvPr/>
        </p:nvSpPr>
        <p:spPr>
          <a:xfrm>
            <a:off x="972075" y="2492550"/>
            <a:ext cx="1449300" cy="1457100"/>
          </a:xfrm>
          <a:prstGeom prst="teardrop">
            <a:avLst>
              <a:gd fmla="val 10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3" name="Google Shape;333;p24"/>
          <p:cNvPicPr preferRelativeResize="0"/>
          <p:nvPr/>
        </p:nvPicPr>
        <p:blipFill rotWithShape="1">
          <a:blip r:embed="rId3">
            <a:alphaModFix/>
          </a:blip>
          <a:srcRect b="0" l="0" r="0" t="0"/>
          <a:stretch/>
        </p:blipFill>
        <p:spPr>
          <a:xfrm>
            <a:off x="4140563" y="1889025"/>
            <a:ext cx="741975" cy="662050"/>
          </a:xfrm>
          <a:prstGeom prst="rect">
            <a:avLst/>
          </a:prstGeom>
          <a:noFill/>
          <a:ln>
            <a:noFill/>
          </a:ln>
        </p:spPr>
      </p:pic>
      <p:sp>
        <p:nvSpPr>
          <p:cNvPr id="334" name="Google Shape;334;p24"/>
          <p:cNvSpPr txBox="1"/>
          <p:nvPr/>
        </p:nvSpPr>
        <p:spPr>
          <a:xfrm>
            <a:off x="253400" y="5527600"/>
            <a:ext cx="5710200" cy="8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Π </a:t>
            </a:r>
            <a:r>
              <a:rPr b="0" baseline="-25000" i="0" lang="es-ES" sz="3600" u="none" cap="none" strike="noStrike">
                <a:solidFill>
                  <a:schemeClr val="dk1"/>
                </a:solidFill>
                <a:latin typeface="Calibri"/>
                <a:ea typeface="Calibri"/>
                <a:cs typeface="Calibri"/>
                <a:sym typeface="Calibri"/>
              </a:rPr>
              <a:t>ID,NOMBRE,EDAD</a:t>
            </a:r>
            <a:r>
              <a:rPr b="0" i="0" lang="es-ES" sz="3600" u="none" cap="none" strike="noStrike">
                <a:solidFill>
                  <a:schemeClr val="dk1"/>
                </a:solidFill>
                <a:latin typeface="Calibri"/>
                <a:ea typeface="Calibri"/>
                <a:cs typeface="Calibri"/>
                <a:sym typeface="Calibri"/>
              </a:rPr>
              <a:t>(Profesor)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Proyección</a:t>
            </a:r>
            <a:endParaRPr/>
          </a:p>
        </p:txBody>
      </p:sp>
      <p:sp>
        <p:nvSpPr>
          <p:cNvPr id="340" name="Google Shape;340;p25"/>
          <p:cNvSpPr/>
          <p:nvPr/>
        </p:nvSpPr>
        <p:spPr>
          <a:xfrm>
            <a:off x="542476" y="1366348"/>
            <a:ext cx="78489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La proyección: Π </a:t>
            </a:r>
            <a:r>
              <a:rPr b="0" baseline="-25000" i="0" lang="es-ES" sz="3600" u="none" cap="none" strike="noStrike">
                <a:solidFill>
                  <a:schemeClr val="dk1"/>
                </a:solidFill>
                <a:latin typeface="Calibri"/>
                <a:ea typeface="Calibri"/>
                <a:cs typeface="Calibri"/>
                <a:sym typeface="Calibri"/>
              </a:rPr>
              <a:t>ID,NOMBRE,EDAD</a:t>
            </a:r>
            <a:r>
              <a:rPr b="0" i="0" lang="es-ES" sz="3600" u="none" cap="none" strike="noStrike">
                <a:solidFill>
                  <a:schemeClr val="dk1"/>
                </a:solidFill>
                <a:latin typeface="Calibri"/>
                <a:ea typeface="Calibri"/>
                <a:cs typeface="Calibri"/>
                <a:sym typeface="Calibri"/>
              </a:rPr>
              <a:t>(profesores)</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daría la siguiente relación: </a:t>
            </a:r>
            <a:endParaRPr b="0" i="0" sz="1400" u="none" cap="none" strike="noStrike">
              <a:solidFill>
                <a:srgbClr val="000000"/>
              </a:solidFill>
              <a:latin typeface="Arial"/>
              <a:ea typeface="Arial"/>
              <a:cs typeface="Arial"/>
              <a:sym typeface="Arial"/>
            </a:endParaRPr>
          </a:p>
        </p:txBody>
      </p:sp>
      <p:graphicFrame>
        <p:nvGraphicFramePr>
          <p:cNvPr id="341" name="Google Shape;341;p25"/>
          <p:cNvGraphicFramePr/>
          <p:nvPr/>
        </p:nvGraphicFramePr>
        <p:xfrm>
          <a:off x="542476" y="3107492"/>
          <a:ext cx="3000000" cy="3000000"/>
        </p:xfrm>
        <a:graphic>
          <a:graphicData uri="http://schemas.openxmlformats.org/drawingml/2006/table">
            <a:tbl>
              <a:tblPr>
                <a:noFill/>
                <a:tableStyleId>{4B999503-55A9-40C8-8529-35C272268F53}</a:tableStyleId>
              </a:tblPr>
              <a:tblGrid>
                <a:gridCol w="2529025"/>
                <a:gridCol w="4023700"/>
                <a:gridCol w="1035550"/>
              </a:tblGrid>
              <a:tr h="411350">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ID</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nombre</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edad</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350">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20101</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Lázaro Hernández</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51</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350">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20102</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Juan Tortajada</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30</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350">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20103</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Jorge Crespo</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25</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350">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20104</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Juan Luis Vidal</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34</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350">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20105</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Manuel Macías</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40</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350">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20106</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Alba Hernández</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s-ES" sz="2400" u="none" cap="none" strike="noStrike">
                          <a:latin typeface="Calibri"/>
                          <a:ea typeface="Calibri"/>
                          <a:cs typeface="Calibri"/>
                          <a:sym typeface="Calibri"/>
                        </a:rPr>
                        <a:t>30</a:t>
                      </a:r>
                      <a:endParaRPr sz="14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6"/>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Proyección</a:t>
            </a:r>
            <a:endParaRPr/>
          </a:p>
        </p:txBody>
      </p:sp>
      <p:sp>
        <p:nvSpPr>
          <p:cNvPr id="347" name="Google Shape;347;p26"/>
          <p:cNvSpPr/>
          <p:nvPr/>
        </p:nvSpPr>
        <p:spPr>
          <a:xfrm>
            <a:off x="251520" y="2444047"/>
            <a:ext cx="8092330" cy="1046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48" name="Google Shape;348;p26"/>
          <p:cNvSpPr/>
          <p:nvPr/>
        </p:nvSpPr>
        <p:spPr>
          <a:xfrm>
            <a:off x="765251" y="1463198"/>
            <a:ext cx="7848900" cy="230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La proyección: Π</a:t>
            </a:r>
            <a:r>
              <a:rPr b="0" baseline="-25000" i="0" lang="es-ES" sz="3600" u="none" cap="none" strike="noStrike">
                <a:solidFill>
                  <a:schemeClr val="dk1"/>
                </a:solidFill>
                <a:latin typeface="Calibri"/>
                <a:ea typeface="Calibri"/>
                <a:cs typeface="Calibri"/>
                <a:sym typeface="Calibri"/>
              </a:rPr>
              <a:t>NOMBRE</a:t>
            </a:r>
            <a:r>
              <a:rPr b="0" i="0" lang="es-ES" sz="3600" u="none" cap="none" strike="noStrike">
                <a:solidFill>
                  <a:schemeClr val="dk1"/>
                </a:solidFill>
                <a:latin typeface="Calibri"/>
                <a:ea typeface="Calibri"/>
                <a:cs typeface="Calibri"/>
                <a:sym typeface="Calibri"/>
              </a:rPr>
              <a:t>(σ</a:t>
            </a:r>
            <a:r>
              <a:rPr b="0" baseline="-25000" i="0" lang="es-ES" sz="3600" u="none" cap="none" strike="noStrike">
                <a:solidFill>
                  <a:schemeClr val="dk1"/>
                </a:solidFill>
                <a:latin typeface="Calibri"/>
                <a:ea typeface="Calibri"/>
                <a:cs typeface="Calibri"/>
                <a:sym typeface="Calibri"/>
              </a:rPr>
              <a:t>nombre_dpto=F</a:t>
            </a:r>
            <a:r>
              <a:rPr b="0" i="0" lang="es-ES" sz="3600" u="none" cap="none" strike="noStrike">
                <a:solidFill>
                  <a:schemeClr val="dk1"/>
                </a:solidFill>
                <a:latin typeface="Calibri"/>
                <a:ea typeface="Calibri"/>
                <a:cs typeface="Calibri"/>
                <a:sym typeface="Calibri"/>
              </a:rPr>
              <a:t>(profesores))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 daría la siguiente relación: </a:t>
            </a:r>
            <a:endParaRPr b="0" i="0" sz="1400" u="none" cap="none" strike="noStrike">
              <a:solidFill>
                <a:srgbClr val="000000"/>
              </a:solidFill>
              <a:latin typeface="Arial"/>
              <a:ea typeface="Arial"/>
              <a:cs typeface="Arial"/>
              <a:sym typeface="Arial"/>
            </a:endParaRPr>
          </a:p>
        </p:txBody>
      </p:sp>
      <p:graphicFrame>
        <p:nvGraphicFramePr>
          <p:cNvPr id="349" name="Google Shape;349;p26"/>
          <p:cNvGraphicFramePr/>
          <p:nvPr/>
        </p:nvGraphicFramePr>
        <p:xfrm>
          <a:off x="915802" y="5013176"/>
          <a:ext cx="3000000" cy="3000000"/>
        </p:xfrm>
        <a:graphic>
          <a:graphicData uri="http://schemas.openxmlformats.org/drawingml/2006/table">
            <a:tbl>
              <a:tblPr bandRow="1" firstCol="1" firstRow="1">
                <a:noFill/>
                <a:tableStyleId>{07E43691-9306-439B-97BF-5CDD1B87EDCE}</a:tableStyleId>
              </a:tblPr>
              <a:tblGrid>
                <a:gridCol w="3744425"/>
              </a:tblGrid>
              <a:tr h="757200">
                <a:tc>
                  <a:txBody>
                    <a:bodyPr/>
                    <a:lstStyle/>
                    <a:p>
                      <a:pPr indent="0" lvl="0" marL="0" marR="0" rtl="0" algn="l">
                        <a:lnSpc>
                          <a:spcPct val="107000"/>
                        </a:lnSpc>
                        <a:spcBef>
                          <a:spcPts val="0"/>
                        </a:spcBef>
                        <a:spcAft>
                          <a:spcPts val="0"/>
                        </a:spcAft>
                        <a:buClr>
                          <a:srgbClr val="000000"/>
                        </a:buClr>
                        <a:buSzPts val="4400"/>
                        <a:buFont typeface="Arial"/>
                        <a:buNone/>
                      </a:pPr>
                      <a:r>
                        <a:rPr lang="es-ES" sz="4400" u="none" cap="none" strike="noStrike"/>
                        <a:t>Juan Luis Vidal</a:t>
                      </a:r>
                      <a:endParaRPr sz="4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lang="es-ES" sz="5400"/>
              <a:t>Proyección</a:t>
            </a:r>
            <a:endParaRPr/>
          </a:p>
        </p:txBody>
      </p:sp>
      <p:sp>
        <p:nvSpPr>
          <p:cNvPr id="355" name="Google Shape;355;p27"/>
          <p:cNvSpPr/>
          <p:nvPr/>
        </p:nvSpPr>
        <p:spPr>
          <a:xfrm>
            <a:off x="132625" y="1623100"/>
            <a:ext cx="3310200" cy="3347700"/>
          </a:xfrm>
          <a:prstGeom prst="ellipse">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7"/>
          <p:cNvSpPr/>
          <p:nvPr/>
        </p:nvSpPr>
        <p:spPr>
          <a:xfrm>
            <a:off x="5657300" y="2551075"/>
            <a:ext cx="3310200" cy="3347700"/>
          </a:xfrm>
          <a:prstGeom prst="ellipse">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7"/>
          <p:cNvSpPr txBox="1"/>
          <p:nvPr/>
        </p:nvSpPr>
        <p:spPr>
          <a:xfrm>
            <a:off x="1400650" y="1178000"/>
            <a:ext cx="9642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Atributos</a:t>
            </a:r>
            <a:endParaRPr b="0" i="0" sz="1400" u="none" cap="none" strike="noStrike">
              <a:solidFill>
                <a:srgbClr val="000000"/>
              </a:solidFill>
              <a:latin typeface="Roboto"/>
              <a:ea typeface="Roboto"/>
              <a:cs typeface="Roboto"/>
              <a:sym typeface="Roboto"/>
            </a:endParaRPr>
          </a:p>
        </p:txBody>
      </p:sp>
      <p:sp>
        <p:nvSpPr>
          <p:cNvPr id="358" name="Google Shape;358;p27"/>
          <p:cNvSpPr txBox="1"/>
          <p:nvPr/>
        </p:nvSpPr>
        <p:spPr>
          <a:xfrm>
            <a:off x="6729300" y="5974400"/>
            <a:ext cx="7998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Valores</a:t>
            </a:r>
            <a:endParaRPr b="0" i="0" sz="1400" u="none" cap="none" strike="noStrike">
              <a:solidFill>
                <a:srgbClr val="000000"/>
              </a:solidFill>
              <a:latin typeface="Roboto"/>
              <a:ea typeface="Roboto"/>
              <a:cs typeface="Roboto"/>
              <a:sym typeface="Roboto"/>
            </a:endParaRPr>
          </a:p>
        </p:txBody>
      </p:sp>
      <p:sp>
        <p:nvSpPr>
          <p:cNvPr id="359" name="Google Shape;359;p27"/>
          <p:cNvSpPr/>
          <p:nvPr/>
        </p:nvSpPr>
        <p:spPr>
          <a:xfrm rot="1028195">
            <a:off x="2351532" y="3330131"/>
            <a:ext cx="4479884" cy="332788"/>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7"/>
          <p:cNvSpPr/>
          <p:nvPr/>
        </p:nvSpPr>
        <p:spPr>
          <a:xfrm>
            <a:off x="972075" y="2492550"/>
            <a:ext cx="1449300" cy="1457100"/>
          </a:xfrm>
          <a:prstGeom prst="teardrop">
            <a:avLst>
              <a:gd fmla="val 10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1" name="Google Shape;361;p27"/>
          <p:cNvPicPr preferRelativeResize="0"/>
          <p:nvPr/>
        </p:nvPicPr>
        <p:blipFill rotWithShape="1">
          <a:blip r:embed="rId3">
            <a:alphaModFix/>
          </a:blip>
          <a:srcRect b="0" l="0" r="0" t="0"/>
          <a:stretch/>
        </p:blipFill>
        <p:spPr>
          <a:xfrm>
            <a:off x="1400650" y="2890075"/>
            <a:ext cx="741975" cy="662050"/>
          </a:xfrm>
          <a:prstGeom prst="rect">
            <a:avLst/>
          </a:prstGeom>
          <a:noFill/>
          <a:ln>
            <a:noFill/>
          </a:ln>
        </p:spPr>
      </p:pic>
      <p:sp>
        <p:nvSpPr>
          <p:cNvPr id="362" name="Google Shape;362;p27"/>
          <p:cNvSpPr/>
          <p:nvPr/>
        </p:nvSpPr>
        <p:spPr>
          <a:xfrm>
            <a:off x="6729300" y="3379500"/>
            <a:ext cx="1568100" cy="1235400"/>
          </a:xfrm>
          <a:prstGeom prst="chord">
            <a:avLst>
              <a:gd fmla="val 270000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3" name="Google Shape;363;p27"/>
          <p:cNvPicPr preferRelativeResize="0"/>
          <p:nvPr/>
        </p:nvPicPr>
        <p:blipFill rotWithShape="1">
          <a:blip r:embed="rId4">
            <a:alphaModFix/>
          </a:blip>
          <a:srcRect b="0" l="0" r="0" t="0"/>
          <a:stretch/>
        </p:blipFill>
        <p:spPr>
          <a:xfrm>
            <a:off x="4172474" y="1851125"/>
            <a:ext cx="678143" cy="570300"/>
          </a:xfrm>
          <a:prstGeom prst="rect">
            <a:avLst/>
          </a:prstGeom>
          <a:noFill/>
          <a:ln>
            <a:noFill/>
          </a:ln>
        </p:spPr>
      </p:pic>
      <p:sp>
        <p:nvSpPr>
          <p:cNvPr id="364" name="Google Shape;364;p27"/>
          <p:cNvSpPr txBox="1"/>
          <p:nvPr/>
        </p:nvSpPr>
        <p:spPr>
          <a:xfrm>
            <a:off x="98250" y="5898775"/>
            <a:ext cx="6610500" cy="8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Π</a:t>
            </a:r>
            <a:r>
              <a:rPr b="0" baseline="-25000" i="0" lang="es-ES" sz="3600" u="none" cap="none" strike="noStrike">
                <a:solidFill>
                  <a:schemeClr val="dk1"/>
                </a:solidFill>
                <a:latin typeface="Calibri"/>
                <a:ea typeface="Calibri"/>
                <a:cs typeface="Calibri"/>
                <a:sym typeface="Calibri"/>
              </a:rPr>
              <a:t>NOMBRE</a:t>
            </a:r>
            <a:r>
              <a:rPr b="0" i="0" lang="es-ES" sz="3600" u="none" cap="none" strike="noStrike">
                <a:solidFill>
                  <a:schemeClr val="dk1"/>
                </a:solidFill>
                <a:latin typeface="Calibri"/>
                <a:ea typeface="Calibri"/>
                <a:cs typeface="Calibri"/>
                <a:sym typeface="Calibri"/>
              </a:rPr>
              <a:t>(σ</a:t>
            </a:r>
            <a:r>
              <a:rPr b="0" baseline="-25000" i="0" lang="es-ES" sz="3600" u="none" cap="none" strike="noStrike">
                <a:solidFill>
                  <a:schemeClr val="dk1"/>
                </a:solidFill>
                <a:latin typeface="Calibri"/>
                <a:ea typeface="Calibri"/>
                <a:cs typeface="Calibri"/>
                <a:sym typeface="Calibri"/>
              </a:rPr>
              <a:t>nombre_dpto=F</a:t>
            </a:r>
            <a:r>
              <a:rPr b="0" i="0" lang="es-ES" sz="3600" u="none" cap="none" strike="noStrike">
                <a:solidFill>
                  <a:schemeClr val="dk1"/>
                </a:solidFill>
                <a:latin typeface="Calibri"/>
                <a:ea typeface="Calibri"/>
                <a:cs typeface="Calibri"/>
                <a:sym typeface="Calibri"/>
              </a:rPr>
              <a:t>(profesores))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460950" y="2753800"/>
            <a:ext cx="8222100" cy="1350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Operación: Producto Cartesiano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471900" y="984967"/>
            <a:ext cx="8222100" cy="1023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Producto Cartesiano</a:t>
            </a:r>
            <a:endParaRPr/>
          </a:p>
        </p:txBody>
      </p:sp>
      <p:sp>
        <p:nvSpPr>
          <p:cNvPr id="377" name="Google Shape;377;p29"/>
          <p:cNvSpPr/>
          <p:nvPr/>
        </p:nvSpPr>
        <p:spPr>
          <a:xfrm>
            <a:off x="802742" y="2834490"/>
            <a:ext cx="7272900" cy="2540100"/>
          </a:xfrm>
          <a:prstGeom prst="rect">
            <a:avLst/>
          </a:prstGeom>
          <a:noFill/>
          <a:ln>
            <a:noFill/>
          </a:ln>
        </p:spPr>
        <p:txBody>
          <a:bodyPr anchorCtr="0" anchor="t" bIns="45700" lIns="91425" spcFirstLastPara="1" rIns="91425" wrap="square" tIns="45700">
            <a:noAutofit/>
          </a:bodyPr>
          <a:lstStyle/>
          <a:p>
            <a:pPr indent="-571500" lvl="0" marL="571500" marR="0" rtl="0" algn="just">
              <a:lnSpc>
                <a:spcPct val="107000"/>
              </a:lnSpc>
              <a:spcBef>
                <a:spcPts val="0"/>
              </a:spcBef>
              <a:spcAft>
                <a:spcPts val="0"/>
              </a:spcAft>
              <a:buClr>
                <a:schemeClr val="dk1"/>
              </a:buClr>
              <a:buSzPts val="3600"/>
              <a:buFont typeface="Noto Sans Symbols"/>
              <a:buChar char="❑"/>
            </a:pPr>
            <a:r>
              <a:rPr b="0" i="0" lang="es-ES" sz="3600" u="none" cap="none" strike="noStrike">
                <a:solidFill>
                  <a:schemeClr val="dk1"/>
                </a:solidFill>
                <a:latin typeface="Calibri"/>
                <a:ea typeface="Calibri"/>
                <a:cs typeface="Calibri"/>
                <a:sym typeface="Calibri"/>
              </a:rPr>
              <a:t>Definición: Permite combinar información de dos relaciones cualesquiera. </a:t>
            </a:r>
            <a:endParaRPr b="0" i="0" sz="1400" u="none" cap="none" strike="noStrike">
              <a:solidFill>
                <a:srgbClr val="000000"/>
              </a:solidFill>
              <a:latin typeface="Arial"/>
              <a:ea typeface="Arial"/>
              <a:cs typeface="Arial"/>
              <a:sym typeface="Arial"/>
            </a:endParaRPr>
          </a:p>
          <a:p>
            <a:pPr indent="-571500" lvl="0" marL="571500" marR="0" rtl="0" algn="just">
              <a:lnSpc>
                <a:spcPct val="107000"/>
              </a:lnSpc>
              <a:spcBef>
                <a:spcPts val="800"/>
              </a:spcBef>
              <a:spcAft>
                <a:spcPts val="0"/>
              </a:spcAft>
              <a:buClr>
                <a:schemeClr val="dk1"/>
              </a:buClr>
              <a:buSzPts val="3600"/>
              <a:buFont typeface="Noto Sans Symbols"/>
              <a:buChar char="❑"/>
            </a:pPr>
            <a:r>
              <a:rPr b="0" i="0" lang="es-ES" sz="3600" u="none" cap="none" strike="noStrike">
                <a:solidFill>
                  <a:schemeClr val="dk1"/>
                </a:solidFill>
                <a:latin typeface="Calibri"/>
                <a:ea typeface="Calibri"/>
                <a:cs typeface="Calibri"/>
                <a:sym typeface="Calibri"/>
              </a:rPr>
              <a:t>Notación: r</a:t>
            </a:r>
            <a:r>
              <a:rPr b="0" baseline="-25000" i="0" lang="es-ES" sz="3600" u="none" cap="none" strike="noStrike">
                <a:solidFill>
                  <a:schemeClr val="dk1"/>
                </a:solidFill>
                <a:latin typeface="Calibri"/>
                <a:ea typeface="Calibri"/>
                <a:cs typeface="Calibri"/>
                <a:sym typeface="Calibri"/>
              </a:rPr>
              <a:t> </a:t>
            </a:r>
            <a:r>
              <a:rPr b="0" i="0" lang="es-ES" sz="3600" u="none" cap="none" strike="noStrike">
                <a:solidFill>
                  <a:schemeClr val="dk1"/>
                </a:solidFill>
                <a:latin typeface="Calibri"/>
                <a:ea typeface="Calibri"/>
                <a:cs typeface="Calibri"/>
                <a:sym typeface="Calibri"/>
              </a:rPr>
              <a:t>X 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6600"/>
              <a:buFont typeface="Open Sans"/>
              <a:buNone/>
            </a:pPr>
            <a:r>
              <a:rPr lang="es-ES" sz="6600"/>
              <a:t>Objetivos</a:t>
            </a:r>
            <a:endParaRPr/>
          </a:p>
        </p:txBody>
      </p:sp>
      <p:sp>
        <p:nvSpPr>
          <p:cNvPr id="189" name="Google Shape;189;p3"/>
          <p:cNvSpPr txBox="1"/>
          <p:nvPr>
            <p:ph idx="1" type="body"/>
          </p:nvPr>
        </p:nvSpPr>
        <p:spPr>
          <a:xfrm>
            <a:off x="471900" y="2558767"/>
            <a:ext cx="8222100" cy="361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Open Sans"/>
              <a:buNone/>
            </a:pPr>
            <a:r>
              <a:rPr lang="es-ES" sz="2400"/>
              <a:t>Objetivos de la Clase: </a:t>
            </a:r>
            <a:endParaRPr/>
          </a:p>
          <a:p>
            <a:pPr indent="-342900" lvl="0" marL="342900" rtl="0" algn="l">
              <a:lnSpc>
                <a:spcPct val="100000"/>
              </a:lnSpc>
              <a:spcBef>
                <a:spcPts val="0"/>
              </a:spcBef>
              <a:spcAft>
                <a:spcPts val="0"/>
              </a:spcAft>
              <a:buSzPts val="2400"/>
              <a:buFont typeface="Noto Sans Symbols"/>
              <a:buChar char="❑"/>
            </a:pPr>
            <a:r>
              <a:rPr lang="es-ES" sz="2400"/>
              <a:t>Qué los estudiantes conozcan los diferentes lenguajes formales que soportan la consulta relacional. </a:t>
            </a:r>
            <a:endParaRPr/>
          </a:p>
          <a:p>
            <a:pPr indent="-342900" lvl="0" marL="342900" rtl="0" algn="l">
              <a:lnSpc>
                <a:spcPct val="100000"/>
              </a:lnSpc>
              <a:spcBef>
                <a:spcPts val="0"/>
              </a:spcBef>
              <a:spcAft>
                <a:spcPts val="0"/>
              </a:spcAft>
              <a:buSzPts val="2400"/>
              <a:buFont typeface="Noto Sans Symbols"/>
              <a:buChar char="❑"/>
            </a:pPr>
            <a:r>
              <a:rPr lang="es-ES" sz="2400"/>
              <a:t>Qué los estudiantes dominen las operaciones fundamentales asociadas al álgebra relacional.</a:t>
            </a:r>
            <a:endParaRPr/>
          </a:p>
          <a:p>
            <a:pPr indent="-342900" lvl="0" marL="342900" rtl="0" algn="l">
              <a:lnSpc>
                <a:spcPct val="100000"/>
              </a:lnSpc>
              <a:spcBef>
                <a:spcPts val="0"/>
              </a:spcBef>
              <a:spcAft>
                <a:spcPts val="0"/>
              </a:spcAft>
              <a:buSzPts val="2400"/>
              <a:buFont typeface="Noto Sans Symbols"/>
              <a:buChar char="❑"/>
            </a:pPr>
            <a:r>
              <a:rPr lang="es-ES" sz="2400"/>
              <a:t>Qué los estudiantes dominen las operaciones fundamentales asociadas al cálculo relacional de tuplas.</a:t>
            </a:r>
            <a:endParaRPr/>
          </a:p>
          <a:p>
            <a:pPr indent="-342900" lvl="0" marL="342900" rtl="0" algn="l">
              <a:lnSpc>
                <a:spcPct val="100000"/>
              </a:lnSpc>
              <a:spcBef>
                <a:spcPts val="0"/>
              </a:spcBef>
              <a:spcAft>
                <a:spcPts val="0"/>
              </a:spcAft>
              <a:buSzPts val="2400"/>
              <a:buFont typeface="Noto Sans Symbols"/>
              <a:buChar char="❑"/>
            </a:pPr>
            <a:r>
              <a:rPr lang="es-ES" sz="2400"/>
              <a:t>Qué los estudiantes dominen el cálculo relacional de dominios.</a:t>
            </a:r>
            <a:endParaRPr/>
          </a:p>
          <a:p>
            <a:pPr indent="0" lvl="0" marL="0" marR="0" rtl="0" algn="l">
              <a:lnSpc>
                <a:spcPct val="100000"/>
              </a:lnSpc>
              <a:spcBef>
                <a:spcPts val="0"/>
              </a:spcBef>
              <a:spcAft>
                <a:spcPts val="0"/>
              </a:spcAft>
              <a:buClr>
                <a:schemeClr val="dk2"/>
              </a:buClr>
              <a:buSzPts val="2400"/>
              <a:buFont typeface="Open Sans"/>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2900"/>
              <a:t>Producto Cartesiano</a:t>
            </a:r>
            <a:endParaRPr sz="100"/>
          </a:p>
        </p:txBody>
      </p:sp>
      <p:sp>
        <p:nvSpPr>
          <p:cNvPr id="384" name="Google Shape;384;p30"/>
          <p:cNvSpPr/>
          <p:nvPr/>
        </p:nvSpPr>
        <p:spPr>
          <a:xfrm>
            <a:off x="227100" y="1239600"/>
            <a:ext cx="8568900" cy="49347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s-ES" sz="2000" u="none" cap="none" strike="noStrike">
                <a:solidFill>
                  <a:schemeClr val="dk1"/>
                </a:solidFill>
                <a:latin typeface="Calibri"/>
                <a:ea typeface="Calibri"/>
                <a:cs typeface="Calibri"/>
                <a:sym typeface="Calibri"/>
              </a:rPr>
              <a:t>Recuerde que: Las relaciones se definen como subconjuntos del producto cartesiano de un conjunto de dominios. </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s-ES" sz="2000" u="none" cap="none" strike="noStrike">
                <a:solidFill>
                  <a:schemeClr val="dk1"/>
                </a:solidFill>
                <a:latin typeface="Calibri"/>
                <a:ea typeface="Calibri"/>
                <a:cs typeface="Calibri"/>
                <a:sym typeface="Calibri"/>
              </a:rPr>
              <a:t>Para evitar la confusión con atributos que se encuentren presentes tanto en r como en s se adjunta al atributo el nombre de la relación de la que proviene originalmente. Por ejemplo:</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s-ES" sz="2000" u="none" cap="none" strike="noStrike">
                <a:solidFill>
                  <a:schemeClr val="dk1"/>
                </a:solidFill>
                <a:latin typeface="Calibri"/>
                <a:ea typeface="Calibri"/>
                <a:cs typeface="Calibri"/>
                <a:sym typeface="Calibri"/>
              </a:rPr>
              <a:t>profesores.id</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s-ES" sz="2000" u="none" cap="none" strike="noStrike">
                <a:solidFill>
                  <a:schemeClr val="dk1"/>
                </a:solidFill>
                <a:latin typeface="Calibri"/>
                <a:ea typeface="Calibri"/>
                <a:cs typeface="Calibri"/>
                <a:sym typeface="Calibri"/>
              </a:rPr>
              <a:t>asignaturas.id</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s-ES" sz="2000" u="none" cap="none" strike="noStrike">
                <a:solidFill>
                  <a:schemeClr val="dk1"/>
                </a:solidFill>
                <a:latin typeface="Calibri"/>
                <a:ea typeface="Calibri"/>
                <a:cs typeface="Calibri"/>
                <a:sym typeface="Calibri"/>
              </a:rPr>
              <a:t>A X B es el conjunto de tuplas t tales que t es la concatenación de una tupla a ϵ A y una tupla b ϵ B. En el caso de la operación producto cartesiano, A y B no tienen que ser del mismo grado y sus respectivos atributos no tienen que estar definidos en el mismo dominio.</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400"/>
              <a:t>Producto Cartesiano</a:t>
            </a:r>
            <a:endParaRPr sz="100"/>
          </a:p>
        </p:txBody>
      </p:sp>
      <p:pic>
        <p:nvPicPr>
          <p:cNvPr id="391" name="Google Shape;391;p31"/>
          <p:cNvPicPr preferRelativeResize="0"/>
          <p:nvPr/>
        </p:nvPicPr>
        <p:blipFill rotWithShape="1">
          <a:blip r:embed="rId3">
            <a:alphaModFix/>
          </a:blip>
          <a:srcRect b="0" l="0" r="0" t="0"/>
          <a:stretch/>
        </p:blipFill>
        <p:spPr>
          <a:xfrm>
            <a:off x="611560" y="2102350"/>
            <a:ext cx="7488832" cy="35588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98250" y="21800"/>
            <a:ext cx="8826600" cy="80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ES"/>
              <a:t>Relación 1: profesores</a:t>
            </a:r>
            <a:endParaRPr/>
          </a:p>
        </p:txBody>
      </p:sp>
      <p:pic>
        <p:nvPicPr>
          <p:cNvPr id="398" name="Google Shape;398;p32"/>
          <p:cNvPicPr preferRelativeResize="0"/>
          <p:nvPr/>
        </p:nvPicPr>
        <p:blipFill rotWithShape="1">
          <a:blip r:embed="rId3">
            <a:alphaModFix/>
          </a:blip>
          <a:srcRect b="0" l="0" r="0" t="0"/>
          <a:stretch/>
        </p:blipFill>
        <p:spPr>
          <a:xfrm>
            <a:off x="481225" y="988733"/>
            <a:ext cx="8164900" cy="5480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98250" y="21800"/>
            <a:ext cx="8826600" cy="80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ES"/>
              <a:t>Relación 2: asignaturas</a:t>
            </a:r>
            <a:endParaRPr/>
          </a:p>
        </p:txBody>
      </p:sp>
      <p:pic>
        <p:nvPicPr>
          <p:cNvPr id="405" name="Google Shape;405;p33"/>
          <p:cNvPicPr preferRelativeResize="0"/>
          <p:nvPr/>
        </p:nvPicPr>
        <p:blipFill rotWithShape="1">
          <a:blip r:embed="rId3">
            <a:alphaModFix/>
          </a:blip>
          <a:srcRect b="0" l="0" r="0" t="0"/>
          <a:stretch/>
        </p:blipFill>
        <p:spPr>
          <a:xfrm>
            <a:off x="599550" y="1051800"/>
            <a:ext cx="7707351" cy="549063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3300" u="none" cap="none" strike="noStrike">
                <a:solidFill>
                  <a:srgbClr val="FFFFFF"/>
                </a:solidFill>
                <a:latin typeface="PT Sans"/>
                <a:ea typeface="PT Sans"/>
                <a:cs typeface="PT Sans"/>
                <a:sym typeface="PT Sans"/>
              </a:rPr>
              <a:t>Relación Resultado</a:t>
            </a:r>
            <a:endParaRPr b="1" i="0" sz="3300" u="none" cap="none" strike="noStrike">
              <a:solidFill>
                <a:srgbClr val="FFFFFF"/>
              </a:solidFill>
              <a:latin typeface="PT Sans"/>
              <a:ea typeface="PT Sans"/>
              <a:cs typeface="PT Sans"/>
              <a:sym typeface="PT Sans"/>
            </a:endParaRPr>
          </a:p>
        </p:txBody>
      </p:sp>
      <p:sp>
        <p:nvSpPr>
          <p:cNvPr id="411" name="Google Shape;411;p34"/>
          <p:cNvSpPr/>
          <p:nvPr/>
        </p:nvSpPr>
        <p:spPr>
          <a:xfrm>
            <a:off x="251520" y="2444047"/>
            <a:ext cx="8092200" cy="10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412" name="Google Shape;412;p34"/>
          <p:cNvPicPr preferRelativeResize="0"/>
          <p:nvPr/>
        </p:nvPicPr>
        <p:blipFill rotWithShape="1">
          <a:blip r:embed="rId3">
            <a:alphaModFix/>
          </a:blip>
          <a:srcRect b="0" l="0" r="0" t="0"/>
          <a:stretch/>
        </p:blipFill>
        <p:spPr>
          <a:xfrm>
            <a:off x="0" y="898875"/>
            <a:ext cx="9143999" cy="58814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460950" y="2337325"/>
            <a:ext cx="8222100" cy="135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Operación: Renombramiento</a:t>
            </a:r>
            <a:endParaRPr b="1" i="0" sz="3600" u="none" cap="none" strike="noStrike">
              <a:solidFill>
                <a:srgbClr val="FFFFFF"/>
              </a:solidFill>
              <a:latin typeface="PT Sans"/>
              <a:ea typeface="PT Sans"/>
              <a:cs typeface="PT Sans"/>
              <a:sym typeface="PT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ph type="title"/>
          </p:nvPr>
        </p:nvSpPr>
        <p:spPr>
          <a:xfrm>
            <a:off x="98250" y="29067"/>
            <a:ext cx="8826600" cy="107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3300" u="none" cap="none" strike="noStrike">
                <a:solidFill>
                  <a:srgbClr val="FFFFFF"/>
                </a:solidFill>
                <a:latin typeface="PT Sans"/>
                <a:ea typeface="PT Sans"/>
                <a:cs typeface="PT Sans"/>
                <a:sym typeface="PT Sans"/>
              </a:rPr>
              <a:t>Renombramiento</a:t>
            </a:r>
            <a:endParaRPr b="1" i="0" sz="3300" u="none" cap="none" strike="noStrike">
              <a:solidFill>
                <a:srgbClr val="FFFFFF"/>
              </a:solidFill>
              <a:latin typeface="PT Sans"/>
              <a:ea typeface="PT Sans"/>
              <a:cs typeface="PT Sans"/>
              <a:sym typeface="PT Sans"/>
            </a:endParaRPr>
          </a:p>
        </p:txBody>
      </p:sp>
      <p:sp>
        <p:nvSpPr>
          <p:cNvPr id="423" name="Google Shape;423;p36"/>
          <p:cNvSpPr txBox="1"/>
          <p:nvPr>
            <p:ph idx="4294967295" type="body"/>
          </p:nvPr>
        </p:nvSpPr>
        <p:spPr>
          <a:xfrm>
            <a:off x="290600" y="1191425"/>
            <a:ext cx="8572500" cy="509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2"/>
              </a:buClr>
              <a:buSzPts val="875"/>
              <a:buFont typeface="PT Sans"/>
              <a:buNone/>
            </a:pPr>
            <a:r>
              <a:t/>
            </a:r>
            <a:endParaRPr b="0" i="0" sz="875" u="none" cap="none" strike="noStrike">
              <a:solidFill>
                <a:schemeClr val="dk1"/>
              </a:solidFill>
              <a:latin typeface="PT Sans"/>
              <a:ea typeface="PT Sans"/>
              <a:cs typeface="PT Sans"/>
              <a:sym typeface="PT Sans"/>
            </a:endParaRPr>
          </a:p>
          <a:p>
            <a:pPr indent="-488950" lvl="0" marL="571500" marR="0" rtl="0" algn="l">
              <a:lnSpc>
                <a:spcPct val="80000"/>
              </a:lnSpc>
              <a:spcBef>
                <a:spcPts val="0"/>
              </a:spcBef>
              <a:spcAft>
                <a:spcPts val="0"/>
              </a:spcAft>
              <a:buClr>
                <a:schemeClr val="dk2"/>
              </a:buClr>
              <a:buSzPts val="2325"/>
              <a:buFont typeface="Noto Sans Symbols"/>
              <a:buChar char="❑"/>
            </a:pPr>
            <a:r>
              <a:rPr b="0" i="0" lang="es-ES" sz="2325" u="none" cap="none" strike="noStrike">
                <a:solidFill>
                  <a:schemeClr val="dk1"/>
                </a:solidFill>
                <a:latin typeface="PT Sans"/>
                <a:ea typeface="PT Sans"/>
                <a:cs typeface="PT Sans"/>
                <a:sym typeface="PT Sans"/>
              </a:rPr>
              <a:t>Definición: Renombrar los resultados de las expresiones del álgebra relacional.</a:t>
            </a:r>
            <a:endParaRPr sz="500"/>
          </a:p>
          <a:p>
            <a:pPr indent="-388937" lvl="0" marL="571500" marR="0" rtl="0" algn="l">
              <a:lnSpc>
                <a:spcPct val="80000"/>
              </a:lnSpc>
              <a:spcBef>
                <a:spcPts val="0"/>
              </a:spcBef>
              <a:spcAft>
                <a:spcPts val="0"/>
              </a:spcAft>
              <a:buClr>
                <a:schemeClr val="dk2"/>
              </a:buClr>
              <a:buSzPts val="2875"/>
              <a:buFont typeface="Noto Sans Symbols"/>
              <a:buNone/>
            </a:pPr>
            <a:r>
              <a:t/>
            </a:r>
            <a:endParaRPr b="0" i="0" sz="1575" u="none" cap="none" strike="noStrike">
              <a:solidFill>
                <a:schemeClr val="dk1"/>
              </a:solidFill>
              <a:latin typeface="PT Sans"/>
              <a:ea typeface="PT Sans"/>
              <a:cs typeface="PT Sans"/>
              <a:sym typeface="PT Sans"/>
            </a:endParaRPr>
          </a:p>
          <a:p>
            <a:pPr indent="-571500" lvl="0" marL="571500" marR="0" rtl="0" algn="l">
              <a:lnSpc>
                <a:spcPct val="80000"/>
              </a:lnSpc>
              <a:spcBef>
                <a:spcPts val="0"/>
              </a:spcBef>
              <a:spcAft>
                <a:spcPts val="0"/>
              </a:spcAft>
              <a:buClr>
                <a:schemeClr val="dk2"/>
              </a:buClr>
              <a:buSzPts val="2875"/>
              <a:buFont typeface="Noto Sans Symbols"/>
              <a:buChar char="❑"/>
            </a:pPr>
            <a:r>
              <a:rPr b="0" i="0" lang="es-ES" sz="2375" u="none" cap="none" strike="noStrike">
                <a:solidFill>
                  <a:schemeClr val="dk1"/>
                </a:solidFill>
                <a:latin typeface="PT Sans"/>
                <a:ea typeface="PT Sans"/>
                <a:cs typeface="PT Sans"/>
                <a:sym typeface="PT Sans"/>
              </a:rPr>
              <a:t>Notación:</a:t>
            </a:r>
            <a:r>
              <a:rPr b="0" i="0" lang="es-ES" sz="2000" u="none" cap="none" strike="noStrike">
                <a:solidFill>
                  <a:schemeClr val="dk1"/>
                </a:solidFill>
                <a:latin typeface="PT Sans"/>
                <a:ea typeface="PT Sans"/>
                <a:cs typeface="PT Sans"/>
                <a:sym typeface="PT Sans"/>
              </a:rPr>
              <a:t>р</a:t>
            </a:r>
            <a:r>
              <a:rPr b="0" baseline="-25000" i="0" lang="es-ES" sz="2000" u="none" cap="none" strike="noStrike">
                <a:solidFill>
                  <a:schemeClr val="dk1"/>
                </a:solidFill>
                <a:latin typeface="PT Sans"/>
                <a:ea typeface="PT Sans"/>
                <a:cs typeface="PT Sans"/>
                <a:sym typeface="PT Sans"/>
              </a:rPr>
              <a:t>x</a:t>
            </a:r>
            <a:r>
              <a:rPr b="0" i="0" lang="es-ES" sz="2000" u="none" cap="none" strike="noStrike">
                <a:solidFill>
                  <a:schemeClr val="dk1"/>
                </a:solidFill>
                <a:latin typeface="PT Sans"/>
                <a:ea typeface="PT Sans"/>
                <a:cs typeface="PT Sans"/>
                <a:sym typeface="PT Sans"/>
              </a:rPr>
              <a:t>(E) devuelve x donde: </a:t>
            </a:r>
            <a:endParaRPr b="0" i="0" sz="2000" u="none" cap="none" strike="noStrike">
              <a:solidFill>
                <a:schemeClr val="dk1"/>
              </a:solidFill>
              <a:latin typeface="PT Sans"/>
              <a:ea typeface="PT Sans"/>
              <a:cs typeface="PT Sans"/>
              <a:sym typeface="PT Sans"/>
            </a:endParaRPr>
          </a:p>
          <a:p>
            <a:pPr indent="0" lvl="0" marL="457200" marR="0" rtl="0" algn="l">
              <a:lnSpc>
                <a:spcPct val="80000"/>
              </a:lnSpc>
              <a:spcBef>
                <a:spcPts val="0"/>
              </a:spcBef>
              <a:spcAft>
                <a:spcPts val="0"/>
              </a:spcAft>
              <a:buSzPts val="1800"/>
              <a:buNone/>
            </a:pPr>
            <a:r>
              <a:t/>
            </a:r>
            <a:endParaRPr sz="2000">
              <a:solidFill>
                <a:schemeClr val="dk1"/>
              </a:solidFill>
              <a:latin typeface="PT Sans"/>
              <a:ea typeface="PT Sans"/>
              <a:cs typeface="PT Sans"/>
              <a:sym typeface="PT Sans"/>
            </a:endParaRPr>
          </a:p>
          <a:p>
            <a:pPr indent="-533400" lvl="1" marL="1314450" marR="0" rtl="0" algn="l">
              <a:lnSpc>
                <a:spcPct val="80000"/>
              </a:lnSpc>
              <a:spcBef>
                <a:spcPts val="500"/>
              </a:spcBef>
              <a:spcAft>
                <a:spcPts val="0"/>
              </a:spcAft>
              <a:buClr>
                <a:schemeClr val="dk2"/>
              </a:buClr>
              <a:buSzPts val="1900"/>
              <a:buFont typeface="Noto Sans Symbols"/>
              <a:buChar char="❖"/>
            </a:pPr>
            <a:r>
              <a:rPr lang="es-ES" sz="1900">
                <a:solidFill>
                  <a:schemeClr val="dk1"/>
                </a:solidFill>
                <a:latin typeface="PT Sans"/>
                <a:ea typeface="PT Sans"/>
                <a:cs typeface="PT Sans"/>
                <a:sym typeface="PT Sans"/>
              </a:rPr>
              <a:t>E: </a:t>
            </a:r>
            <a:r>
              <a:rPr b="0" i="0" lang="es-ES" sz="1900" u="none" cap="none" strike="noStrike">
                <a:solidFill>
                  <a:schemeClr val="dk1"/>
                </a:solidFill>
                <a:latin typeface="PT Sans"/>
                <a:ea typeface="PT Sans"/>
                <a:cs typeface="PT Sans"/>
                <a:sym typeface="PT Sans"/>
              </a:rPr>
              <a:t> </a:t>
            </a:r>
            <a:r>
              <a:rPr lang="es-ES" sz="1900">
                <a:solidFill>
                  <a:schemeClr val="dk1"/>
                </a:solidFill>
                <a:latin typeface="PT Sans"/>
                <a:ea typeface="PT Sans"/>
                <a:cs typeface="PT Sans"/>
                <a:sym typeface="PT Sans"/>
              </a:rPr>
              <a:t>E</a:t>
            </a:r>
            <a:r>
              <a:rPr b="0" i="0" lang="es-ES" sz="1900" u="none" cap="none" strike="noStrike">
                <a:solidFill>
                  <a:schemeClr val="dk1"/>
                </a:solidFill>
                <a:latin typeface="PT Sans"/>
                <a:ea typeface="PT Sans"/>
                <a:cs typeface="PT Sans"/>
                <a:sym typeface="PT Sans"/>
              </a:rPr>
              <a:t>xpresión del álgebra relacional.</a:t>
            </a:r>
            <a:endParaRPr sz="800"/>
          </a:p>
          <a:p>
            <a:pPr indent="-533400" lvl="1" marL="1314450" marR="0" rtl="0" algn="l">
              <a:lnSpc>
                <a:spcPct val="80000"/>
              </a:lnSpc>
              <a:spcBef>
                <a:spcPts val="500"/>
              </a:spcBef>
              <a:spcAft>
                <a:spcPts val="0"/>
              </a:spcAft>
              <a:buClr>
                <a:schemeClr val="dk2"/>
              </a:buClr>
              <a:buSzPts val="1900"/>
              <a:buFont typeface="Noto Sans Symbols"/>
              <a:buChar char="❖"/>
            </a:pPr>
            <a:r>
              <a:rPr b="0" i="0" lang="es-ES" sz="1900" u="none" cap="none" strike="noStrike">
                <a:solidFill>
                  <a:schemeClr val="dk1"/>
                </a:solidFill>
                <a:latin typeface="PT Sans"/>
                <a:ea typeface="PT Sans"/>
                <a:cs typeface="PT Sans"/>
                <a:sym typeface="PT Sans"/>
              </a:rPr>
              <a:t>p (ro):  Operación de renombramiento.</a:t>
            </a:r>
            <a:endParaRPr sz="800"/>
          </a:p>
          <a:p>
            <a:pPr indent="-533400" lvl="1" marL="1314450" marR="0" rtl="0" algn="l">
              <a:lnSpc>
                <a:spcPct val="80000"/>
              </a:lnSpc>
              <a:spcBef>
                <a:spcPts val="500"/>
              </a:spcBef>
              <a:spcAft>
                <a:spcPts val="0"/>
              </a:spcAft>
              <a:buClr>
                <a:schemeClr val="dk2"/>
              </a:buClr>
              <a:buSzPts val="1900"/>
              <a:buFont typeface="Noto Sans Symbols"/>
              <a:buChar char="❖"/>
            </a:pPr>
            <a:r>
              <a:rPr b="0" i="0" lang="es-ES" sz="1900" u="none" cap="none" strike="noStrike">
                <a:solidFill>
                  <a:schemeClr val="dk1"/>
                </a:solidFill>
                <a:latin typeface="PT Sans"/>
                <a:ea typeface="PT Sans"/>
                <a:cs typeface="PT Sans"/>
                <a:sym typeface="PT Sans"/>
              </a:rPr>
              <a:t>x= </a:t>
            </a:r>
            <a:r>
              <a:rPr lang="es-ES" sz="1900">
                <a:solidFill>
                  <a:schemeClr val="dk1"/>
                </a:solidFill>
                <a:latin typeface="PT Sans"/>
                <a:ea typeface="PT Sans"/>
                <a:cs typeface="PT Sans"/>
                <a:sym typeface="PT Sans"/>
              </a:rPr>
              <a:t>E</a:t>
            </a:r>
            <a:r>
              <a:rPr b="0" i="0" lang="es-ES" sz="1900" u="none" cap="none" strike="noStrike">
                <a:solidFill>
                  <a:schemeClr val="dk1"/>
                </a:solidFill>
                <a:latin typeface="PT Sans"/>
                <a:ea typeface="PT Sans"/>
                <a:cs typeface="PT Sans"/>
                <a:sym typeface="PT Sans"/>
              </a:rPr>
              <a:t>l resultado de la expresión E con el nombre x.</a:t>
            </a:r>
            <a:endParaRPr sz="800"/>
          </a:p>
          <a:p>
            <a:pPr indent="-396875" lvl="0" marL="571500" marR="0" rtl="0" algn="l">
              <a:lnSpc>
                <a:spcPct val="80000"/>
              </a:lnSpc>
              <a:spcBef>
                <a:spcPts val="0"/>
              </a:spcBef>
              <a:spcAft>
                <a:spcPts val="0"/>
              </a:spcAft>
              <a:buClr>
                <a:schemeClr val="dk2"/>
              </a:buClr>
              <a:buSzPts val="2750"/>
              <a:buFont typeface="Noto Sans Symbols"/>
              <a:buNone/>
            </a:pPr>
            <a:r>
              <a:t/>
            </a:r>
            <a:endParaRPr b="0" i="0" sz="2150" u="none" cap="none" strike="noStrike">
              <a:solidFill>
                <a:schemeClr val="dk1"/>
              </a:solidFill>
              <a:latin typeface="PT Sans"/>
              <a:ea typeface="PT Sans"/>
              <a:cs typeface="PT Sans"/>
              <a:sym typeface="PT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7"/>
          <p:cNvSpPr txBox="1"/>
          <p:nvPr>
            <p:ph type="title"/>
          </p:nvPr>
        </p:nvSpPr>
        <p:spPr>
          <a:xfrm>
            <a:off x="98250" y="29067"/>
            <a:ext cx="8826600" cy="107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0085CF"/>
                </a:solidFill>
                <a:latin typeface="PT Sans"/>
                <a:ea typeface="PT Sans"/>
                <a:cs typeface="PT Sans"/>
                <a:sym typeface="PT Sans"/>
              </a:rPr>
              <a:t>  </a:t>
            </a:r>
            <a:r>
              <a:rPr b="1" i="0" lang="es-ES" sz="3700" u="none" cap="none" strike="noStrike">
                <a:solidFill>
                  <a:srgbClr val="FFFFFF"/>
                </a:solidFill>
                <a:latin typeface="PT Sans"/>
                <a:ea typeface="PT Sans"/>
                <a:cs typeface="PT Sans"/>
                <a:sym typeface="PT Sans"/>
              </a:rPr>
              <a:t>Renombramiento</a:t>
            </a:r>
            <a:endParaRPr b="1" i="0" sz="3700" u="none" cap="none" strike="noStrike">
              <a:solidFill>
                <a:srgbClr val="FFFFFF"/>
              </a:solidFill>
              <a:latin typeface="PT Sans"/>
              <a:ea typeface="PT Sans"/>
              <a:cs typeface="PT Sans"/>
              <a:sym typeface="PT Sans"/>
            </a:endParaRPr>
          </a:p>
        </p:txBody>
      </p:sp>
      <p:sp>
        <p:nvSpPr>
          <p:cNvPr id="429" name="Google Shape;429;p37"/>
          <p:cNvSpPr/>
          <p:nvPr/>
        </p:nvSpPr>
        <p:spPr>
          <a:xfrm>
            <a:off x="434961" y="1225849"/>
            <a:ext cx="8352900" cy="32352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3600"/>
              <a:buFont typeface="Arial"/>
              <a:buNone/>
            </a:pPr>
            <a:r>
              <a:rPr b="0" i="0" lang="es-ES" sz="2800" u="none" cap="none" strike="noStrike">
                <a:solidFill>
                  <a:schemeClr val="dk1"/>
                </a:solidFill>
                <a:latin typeface="Calibri"/>
                <a:ea typeface="Calibri"/>
                <a:cs typeface="Calibri"/>
                <a:sym typeface="Calibri"/>
              </a:rPr>
              <a:t>Si  se tiene la expresión: </a:t>
            </a:r>
            <a:endParaRPr b="0" i="0" sz="6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3600"/>
              <a:buFont typeface="Arial"/>
              <a:buNone/>
            </a:pPr>
            <a:r>
              <a:rPr b="0" i="0" lang="es-ES" sz="2800" u="none" cap="none" strike="noStrike">
                <a:solidFill>
                  <a:schemeClr val="dk1"/>
                </a:solidFill>
                <a:latin typeface="Calibri"/>
                <a:ea typeface="Calibri"/>
                <a:cs typeface="Calibri"/>
                <a:sym typeface="Calibri"/>
              </a:rPr>
              <a:t>p</a:t>
            </a:r>
            <a:r>
              <a:rPr b="0" baseline="-25000" i="0" lang="es-ES" sz="2800" u="none" cap="none" strike="noStrike">
                <a:solidFill>
                  <a:schemeClr val="dk1"/>
                </a:solidFill>
                <a:latin typeface="Calibri"/>
                <a:ea typeface="Calibri"/>
                <a:cs typeface="Calibri"/>
                <a:sym typeface="Calibri"/>
              </a:rPr>
              <a:t>x(A1, A2, ….,An) </a:t>
            </a:r>
            <a:r>
              <a:rPr b="0" i="0" lang="es-ES" sz="2800" u="none" cap="none" strike="noStrike">
                <a:solidFill>
                  <a:schemeClr val="dk1"/>
                </a:solidFill>
                <a:latin typeface="Calibri"/>
                <a:ea typeface="Calibri"/>
                <a:cs typeface="Calibri"/>
                <a:sym typeface="Calibri"/>
              </a:rPr>
              <a:t>(E)</a:t>
            </a:r>
            <a:endParaRPr b="0" i="0" sz="6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3600"/>
              <a:buFont typeface="Arial"/>
              <a:buNone/>
            </a:pPr>
            <a:r>
              <a:rPr b="0" i="0" lang="es-ES" sz="2800" u="none" cap="none" strike="noStrike">
                <a:solidFill>
                  <a:schemeClr val="dk1"/>
                </a:solidFill>
                <a:latin typeface="Calibri"/>
                <a:ea typeface="Calibri"/>
                <a:cs typeface="Calibri"/>
                <a:sym typeface="Calibri"/>
              </a:rPr>
              <a:t>se devolverá el resultado de la expresión E con el nombre x y con los atributos A1, A2,…., An.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8"/>
          <p:cNvSpPr txBox="1"/>
          <p:nvPr>
            <p:ph type="title"/>
          </p:nvPr>
        </p:nvSpPr>
        <p:spPr>
          <a:xfrm>
            <a:off x="98250" y="29067"/>
            <a:ext cx="8826600" cy="107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3900" u="none" cap="none" strike="noStrike">
                <a:solidFill>
                  <a:srgbClr val="FFFFFF"/>
                </a:solidFill>
                <a:latin typeface="PT Sans"/>
                <a:ea typeface="PT Sans"/>
                <a:cs typeface="PT Sans"/>
                <a:sym typeface="PT Sans"/>
              </a:rPr>
              <a:t>Renombramiento</a:t>
            </a:r>
            <a:endParaRPr b="1" i="0" sz="3900" u="none" cap="none" strike="noStrike">
              <a:solidFill>
                <a:srgbClr val="FFFFFF"/>
              </a:solidFill>
              <a:latin typeface="PT Sans"/>
              <a:ea typeface="PT Sans"/>
              <a:cs typeface="PT Sans"/>
              <a:sym typeface="PT Sans"/>
            </a:endParaRPr>
          </a:p>
        </p:txBody>
      </p:sp>
      <p:sp>
        <p:nvSpPr>
          <p:cNvPr id="435" name="Google Shape;435;p38"/>
          <p:cNvSpPr txBox="1"/>
          <p:nvPr>
            <p:ph idx="4294967295" type="body"/>
          </p:nvPr>
        </p:nvSpPr>
        <p:spPr>
          <a:xfrm>
            <a:off x="189325" y="1185400"/>
            <a:ext cx="8590800" cy="5167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400"/>
              <a:buFont typeface="PT Sans"/>
              <a:buNone/>
            </a:pPr>
            <a:r>
              <a:t/>
            </a:r>
            <a:endParaRPr b="0" i="0" sz="1400" u="none" cap="none" strike="noStrike">
              <a:solidFill>
                <a:schemeClr val="dk1"/>
              </a:solidFill>
              <a:latin typeface="PT Sans"/>
              <a:ea typeface="PT Sans"/>
              <a:cs typeface="PT Sans"/>
              <a:sym typeface="PT Sans"/>
            </a:endParaRPr>
          </a:p>
          <a:p>
            <a:pPr indent="0" lvl="0" marL="0" marR="0" rtl="0" algn="l">
              <a:lnSpc>
                <a:spcPct val="90000"/>
              </a:lnSpc>
              <a:spcBef>
                <a:spcPts val="0"/>
              </a:spcBef>
              <a:spcAft>
                <a:spcPts val="0"/>
              </a:spcAft>
              <a:buClr>
                <a:schemeClr val="dk2"/>
              </a:buClr>
              <a:buSzPts val="2800"/>
              <a:buFont typeface="PT Sans"/>
              <a:buNone/>
            </a:pPr>
            <a:r>
              <a:rPr b="0" i="0" lang="es-ES" sz="2400" u="none" cap="none" strike="noStrike">
                <a:solidFill>
                  <a:schemeClr val="dk1"/>
                </a:solidFill>
                <a:latin typeface="PT Sans"/>
                <a:ea typeface="PT Sans"/>
                <a:cs typeface="PT Sans"/>
                <a:sym typeface="PT Sans"/>
              </a:rPr>
              <a:t>Ejemplo: </a:t>
            </a:r>
            <a:endParaRPr sz="1400"/>
          </a:p>
          <a:p>
            <a:pPr indent="-381000" lvl="0" marL="457200" marR="0" rtl="0" algn="l">
              <a:lnSpc>
                <a:spcPct val="90000"/>
              </a:lnSpc>
              <a:spcBef>
                <a:spcPts val="0"/>
              </a:spcBef>
              <a:spcAft>
                <a:spcPts val="0"/>
              </a:spcAft>
              <a:buClr>
                <a:schemeClr val="dk1"/>
              </a:buClr>
              <a:buSzPts val="2400"/>
              <a:buFont typeface="PT Sans"/>
              <a:buChar char="➢"/>
            </a:pPr>
            <a:r>
              <a:rPr b="0" i="0" lang="es-ES" sz="2400" u="none" cap="none" strike="noStrike">
                <a:solidFill>
                  <a:schemeClr val="dk1"/>
                </a:solidFill>
                <a:latin typeface="PT Sans"/>
                <a:ea typeface="PT Sans"/>
                <a:cs typeface="PT Sans"/>
                <a:sym typeface="PT Sans"/>
              </a:rPr>
              <a:t>Dada la siguiente consulta “Encontrar el profesor de mayor edad de la Universidad” a </a:t>
            </a:r>
            <a:r>
              <a:rPr lang="es-ES" sz="2400">
                <a:solidFill>
                  <a:schemeClr val="dk1"/>
                </a:solidFill>
                <a:latin typeface="PT Sans"/>
                <a:ea typeface="PT Sans"/>
                <a:cs typeface="PT Sans"/>
                <a:sym typeface="PT Sans"/>
              </a:rPr>
              <a:t>pa</a:t>
            </a:r>
            <a:r>
              <a:rPr b="0" i="0" lang="es-ES" sz="2400" u="none" cap="none" strike="noStrike">
                <a:solidFill>
                  <a:schemeClr val="dk1"/>
                </a:solidFill>
                <a:latin typeface="PT Sans"/>
                <a:ea typeface="PT Sans"/>
                <a:cs typeface="PT Sans"/>
                <a:sym typeface="PT Sans"/>
              </a:rPr>
              <a:t>rtir de la relación que aparece en la diapositiva </a:t>
            </a:r>
            <a:r>
              <a:rPr lang="es-ES" sz="2400">
                <a:solidFill>
                  <a:schemeClr val="dk1"/>
                </a:solidFill>
                <a:latin typeface="PT Sans"/>
                <a:ea typeface="PT Sans"/>
                <a:cs typeface="PT Sans"/>
                <a:sym typeface="PT Sans"/>
              </a:rPr>
              <a:t>siguiente</a:t>
            </a:r>
            <a:r>
              <a:rPr b="0" i="0" lang="es-ES" sz="2400" u="none" cap="none" strike="noStrike">
                <a:solidFill>
                  <a:schemeClr val="dk1"/>
                </a:solidFill>
                <a:latin typeface="PT Sans"/>
                <a:ea typeface="PT Sans"/>
                <a:cs typeface="PT Sans"/>
                <a:sym typeface="PT Sans"/>
              </a:rPr>
              <a:t>.</a:t>
            </a:r>
            <a:endParaRPr b="0" i="0" sz="2400" u="none" cap="none" strike="noStrike">
              <a:solidFill>
                <a:schemeClr val="dk1"/>
              </a:solidFill>
              <a:latin typeface="PT Sans"/>
              <a:ea typeface="PT Sans"/>
              <a:cs typeface="PT Sans"/>
              <a:sym typeface="PT Sans"/>
            </a:endParaRPr>
          </a:p>
          <a:p>
            <a:pPr indent="-381000" lvl="0" marL="457200" marR="0" rtl="0" algn="l">
              <a:lnSpc>
                <a:spcPct val="90000"/>
              </a:lnSpc>
              <a:spcBef>
                <a:spcPts val="0"/>
              </a:spcBef>
              <a:spcAft>
                <a:spcPts val="0"/>
              </a:spcAft>
              <a:buClr>
                <a:schemeClr val="dk1"/>
              </a:buClr>
              <a:buSzPts val="2400"/>
              <a:buFont typeface="PT Sans"/>
              <a:buChar char="➢"/>
            </a:pPr>
            <a:r>
              <a:rPr b="0" i="0" lang="es-ES" sz="2400" u="none" cap="none" strike="noStrike">
                <a:solidFill>
                  <a:schemeClr val="dk1"/>
                </a:solidFill>
                <a:latin typeface="PT Sans"/>
                <a:ea typeface="PT Sans"/>
                <a:cs typeface="PT Sans"/>
                <a:sym typeface="PT Sans"/>
              </a:rPr>
              <a:t>Estrategia de solución:</a:t>
            </a:r>
            <a:endParaRPr b="0" i="0" sz="2400" u="none" cap="none" strike="noStrike">
              <a:solidFill>
                <a:schemeClr val="dk1"/>
              </a:solidFill>
              <a:latin typeface="PT Sans"/>
              <a:ea typeface="PT Sans"/>
              <a:cs typeface="PT Sans"/>
              <a:sym typeface="PT Sans"/>
            </a:endParaRPr>
          </a:p>
          <a:p>
            <a:pPr indent="-381000" lvl="1" marL="914400" marR="0" rtl="0" algn="l">
              <a:lnSpc>
                <a:spcPct val="90000"/>
              </a:lnSpc>
              <a:spcBef>
                <a:spcPts val="0"/>
              </a:spcBef>
              <a:spcAft>
                <a:spcPts val="0"/>
              </a:spcAft>
              <a:buClr>
                <a:schemeClr val="dk1"/>
              </a:buClr>
              <a:buSzPts val="2400"/>
              <a:buFont typeface="PT Sans"/>
              <a:buChar char="○"/>
            </a:pPr>
            <a:r>
              <a:rPr b="0" i="0" lang="es-ES" sz="2400" u="none" cap="none" strike="noStrike">
                <a:solidFill>
                  <a:schemeClr val="dk1"/>
                </a:solidFill>
                <a:latin typeface="PT Sans"/>
                <a:ea typeface="PT Sans"/>
                <a:cs typeface="PT Sans"/>
                <a:sym typeface="PT Sans"/>
              </a:rPr>
              <a:t>Calcular una relación temporal con las edades que no sean las más altas.</a:t>
            </a:r>
            <a:endParaRPr b="0" i="0" sz="2400" u="none" cap="none" strike="noStrike">
              <a:solidFill>
                <a:schemeClr val="dk1"/>
              </a:solidFill>
              <a:latin typeface="PT Sans"/>
              <a:ea typeface="PT Sans"/>
              <a:cs typeface="PT Sans"/>
              <a:sym typeface="PT Sans"/>
            </a:endParaRPr>
          </a:p>
          <a:p>
            <a:pPr indent="-381000" lvl="1" marL="914400" marR="0" rtl="0" algn="l">
              <a:lnSpc>
                <a:spcPct val="90000"/>
              </a:lnSpc>
              <a:spcBef>
                <a:spcPts val="0"/>
              </a:spcBef>
              <a:spcAft>
                <a:spcPts val="0"/>
              </a:spcAft>
              <a:buClr>
                <a:schemeClr val="dk1"/>
              </a:buClr>
              <a:buSzPts val="2400"/>
              <a:buFont typeface="PT Sans"/>
              <a:buChar char="○"/>
            </a:pPr>
            <a:r>
              <a:rPr b="0" i="0" lang="es-ES" sz="2400" u="none" cap="none" strike="noStrike">
                <a:solidFill>
                  <a:schemeClr val="dk1"/>
                </a:solidFill>
                <a:latin typeface="PT Sans"/>
                <a:ea typeface="PT Sans"/>
                <a:cs typeface="PT Sans"/>
                <a:sym typeface="PT Sans"/>
              </a:rPr>
              <a:t>Realizar la diferencia entre la relación   </a:t>
            </a:r>
            <a:endParaRPr b="0" i="0" sz="2400" u="none" cap="none" strike="noStrike">
              <a:solidFill>
                <a:schemeClr val="dk1"/>
              </a:solidFill>
              <a:latin typeface="PT Sans"/>
              <a:ea typeface="PT Sans"/>
              <a:cs typeface="PT Sans"/>
              <a:sym typeface="PT Sans"/>
            </a:endParaRPr>
          </a:p>
          <a:p>
            <a:pPr indent="0" lvl="0" marL="457200" marR="0" rtl="0" algn="l">
              <a:lnSpc>
                <a:spcPct val="90000"/>
              </a:lnSpc>
              <a:spcBef>
                <a:spcPts val="0"/>
              </a:spcBef>
              <a:spcAft>
                <a:spcPts val="0"/>
              </a:spcAft>
              <a:buSzPts val="1800"/>
              <a:buNone/>
            </a:pPr>
            <a:r>
              <a:rPr b="0" i="0" lang="es-ES" sz="2400" u="none" cap="none" strike="noStrike">
                <a:solidFill>
                  <a:schemeClr val="dk1"/>
                </a:solidFill>
                <a:latin typeface="PT Sans"/>
                <a:ea typeface="PT Sans"/>
                <a:cs typeface="PT Sans"/>
                <a:sym typeface="PT Sans"/>
              </a:rPr>
              <a:t>Π </a:t>
            </a:r>
            <a:r>
              <a:rPr b="0" baseline="-25000" i="0" lang="es-ES" sz="2400" u="none" cap="none" strike="noStrike">
                <a:solidFill>
                  <a:schemeClr val="dk1"/>
                </a:solidFill>
                <a:latin typeface="PT Sans"/>
                <a:ea typeface="PT Sans"/>
                <a:cs typeface="PT Sans"/>
                <a:sym typeface="PT Sans"/>
              </a:rPr>
              <a:t>edad</a:t>
            </a:r>
            <a:r>
              <a:rPr b="0" i="0" lang="es-ES" sz="2400" u="none" cap="none" strike="noStrike">
                <a:solidFill>
                  <a:schemeClr val="dk1"/>
                </a:solidFill>
                <a:latin typeface="PT Sans"/>
                <a:ea typeface="PT Sans"/>
                <a:cs typeface="PT Sans"/>
                <a:sym typeface="PT Sans"/>
              </a:rPr>
              <a:t>(</a:t>
            </a:r>
            <a:r>
              <a:rPr lang="es-ES" sz="2400">
                <a:solidFill>
                  <a:schemeClr val="dk1"/>
                </a:solidFill>
                <a:latin typeface="PT Sans"/>
                <a:ea typeface="PT Sans"/>
                <a:cs typeface="PT Sans"/>
                <a:sym typeface="PT Sans"/>
              </a:rPr>
              <a:t>p</a:t>
            </a:r>
            <a:r>
              <a:rPr b="0" i="0" lang="es-ES" sz="2400" u="none" cap="none" strike="noStrike">
                <a:solidFill>
                  <a:schemeClr val="dk1"/>
                </a:solidFill>
                <a:latin typeface="PT Sans"/>
                <a:ea typeface="PT Sans"/>
                <a:cs typeface="PT Sans"/>
                <a:sym typeface="PT Sans"/>
              </a:rPr>
              <a:t>rofesores) y la relación temporal calculada anteriormente.</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9"/>
          <p:cNvSpPr txBox="1"/>
          <p:nvPr>
            <p:ph type="title"/>
          </p:nvPr>
        </p:nvSpPr>
        <p:spPr>
          <a:xfrm>
            <a:off x="98250" y="29073"/>
            <a:ext cx="8826600" cy="843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3600" u="none" cap="none" strike="noStrike">
                <a:solidFill>
                  <a:srgbClr val="FFFFFF"/>
                </a:solidFill>
                <a:latin typeface="PT Sans"/>
                <a:ea typeface="PT Sans"/>
                <a:cs typeface="PT Sans"/>
                <a:sym typeface="PT Sans"/>
              </a:rPr>
              <a:t>Renombramiento</a:t>
            </a:r>
            <a:endParaRPr b="1" i="0" sz="3600" u="none" cap="none" strike="noStrike">
              <a:solidFill>
                <a:srgbClr val="FFFFFF"/>
              </a:solidFill>
              <a:latin typeface="PT Sans"/>
              <a:ea typeface="PT Sans"/>
              <a:cs typeface="PT Sans"/>
              <a:sym typeface="PT Sans"/>
            </a:endParaRPr>
          </a:p>
        </p:txBody>
      </p:sp>
      <p:graphicFrame>
        <p:nvGraphicFramePr>
          <p:cNvPr id="441" name="Google Shape;441;p39"/>
          <p:cNvGraphicFramePr/>
          <p:nvPr/>
        </p:nvGraphicFramePr>
        <p:xfrm>
          <a:off x="899592" y="2204864"/>
          <a:ext cx="3000000" cy="3000000"/>
        </p:xfrm>
        <a:graphic>
          <a:graphicData uri="http://schemas.openxmlformats.org/drawingml/2006/table">
            <a:tbl>
              <a:tblPr bandRow="1" firstCol="1" firstRow="1">
                <a:noFill/>
                <a:tableStyleId>{07E43691-9306-439B-97BF-5CDD1B87EDCE}</a:tableStyleId>
              </a:tblPr>
              <a:tblGrid>
                <a:gridCol w="1781775"/>
                <a:gridCol w="1781775"/>
                <a:gridCol w="1782625"/>
                <a:gridCol w="1782625"/>
              </a:tblGrid>
              <a:tr h="600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nombre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nombre_dpto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edad</a:t>
                      </a:r>
                      <a:endParaRPr sz="1100" u="none" cap="none" strike="noStrike">
                        <a:latin typeface="Calibri"/>
                        <a:ea typeface="Calibri"/>
                        <a:cs typeface="Calibri"/>
                        <a:sym typeface="Calibri"/>
                      </a:endParaRPr>
                    </a:p>
                  </a:txBody>
                  <a:tcPr marT="0" marB="0" marR="68575" marL="68575"/>
                </a:tc>
              </a:tr>
              <a:tr h="600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Salvador García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51</a:t>
                      </a:r>
                      <a:endParaRPr sz="1100" u="none" cap="none" strike="noStrike">
                        <a:latin typeface="Calibri"/>
                        <a:ea typeface="Calibri"/>
                        <a:cs typeface="Calibri"/>
                        <a:sym typeface="Calibri"/>
                      </a:endParaRPr>
                    </a:p>
                  </a:txBody>
                  <a:tcPr marT="0" marB="0" marR="68575" marL="68575"/>
                </a:tc>
              </a:tr>
              <a:tr h="600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Eugenio Bustamente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30</a:t>
                      </a:r>
                      <a:endParaRPr sz="1100" u="none" cap="none" strike="noStrike">
                        <a:latin typeface="Calibri"/>
                        <a:ea typeface="Calibri"/>
                        <a:cs typeface="Calibri"/>
                        <a:sym typeface="Calibri"/>
                      </a:endParaRPr>
                    </a:p>
                  </a:txBody>
                  <a:tcPr marT="0" marB="0" marR="68575" marL="68575"/>
                </a:tc>
              </a:tr>
              <a:tr h="600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Carlos Amores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Matemáticas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25</a:t>
                      </a:r>
                      <a:endParaRPr sz="1100" u="none" cap="none" strike="noStrike">
                        <a:latin typeface="Calibri"/>
                        <a:ea typeface="Calibri"/>
                        <a:cs typeface="Calibri"/>
                        <a:sym typeface="Calibri"/>
                      </a:endParaRPr>
                    </a:p>
                  </a:txBody>
                  <a:tcPr marT="0" marB="0" marR="68575" marL="68575"/>
                </a:tc>
              </a:tr>
              <a:tr h="600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Luis Amador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Física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34</a:t>
                      </a:r>
                      <a:endParaRPr sz="1100" u="none" cap="none" strike="noStrike">
                        <a:latin typeface="Calibri"/>
                        <a:ea typeface="Calibri"/>
                        <a:cs typeface="Calibri"/>
                        <a:sym typeface="Calibri"/>
                      </a:endParaRPr>
                    </a:p>
                  </a:txBody>
                  <a:tcPr marT="0" marB="0" marR="68575" marL="68575"/>
                </a:tc>
              </a:tr>
              <a:tr h="600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Candelario Duvergel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40</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6600"/>
              <a:buFont typeface="Open Sans"/>
              <a:buNone/>
            </a:pPr>
            <a:r>
              <a:rPr lang="es-ES" sz="6600"/>
              <a:t>Bibliografía</a:t>
            </a:r>
            <a:endParaRPr/>
          </a:p>
        </p:txBody>
      </p:sp>
      <p:sp>
        <p:nvSpPr>
          <p:cNvPr id="195" name="Google Shape;195;p4"/>
          <p:cNvSpPr txBox="1"/>
          <p:nvPr>
            <p:ph idx="1" type="body"/>
          </p:nvPr>
        </p:nvSpPr>
        <p:spPr>
          <a:xfrm>
            <a:off x="471900" y="2558767"/>
            <a:ext cx="8222100" cy="361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Open Sans"/>
              <a:buNone/>
            </a:pPr>
            <a:r>
              <a:rPr lang="es-ES" sz="2800"/>
              <a:t>Bibliografía: </a:t>
            </a:r>
            <a:endParaRPr sz="2800"/>
          </a:p>
          <a:p>
            <a:pPr indent="-457200" lvl="0" marL="457200" rtl="0" algn="l">
              <a:lnSpc>
                <a:spcPct val="100000"/>
              </a:lnSpc>
              <a:spcBef>
                <a:spcPts val="0"/>
              </a:spcBef>
              <a:spcAft>
                <a:spcPts val="0"/>
              </a:spcAft>
              <a:buSzPts val="2800"/>
              <a:buFont typeface="Noto Sans Symbols"/>
              <a:buChar char="❑"/>
            </a:pPr>
            <a:r>
              <a:rPr lang="es-ES" sz="2800"/>
              <a:t>Connoly, Thomas &amp; Begg, Carolyn (2015) Pearson Education Limited, England.</a:t>
            </a:r>
            <a:endParaRPr sz="2800"/>
          </a:p>
          <a:p>
            <a:pPr indent="-457200" lvl="0" marL="457200" rtl="0" algn="l">
              <a:lnSpc>
                <a:spcPct val="100000"/>
              </a:lnSpc>
              <a:spcBef>
                <a:spcPts val="0"/>
              </a:spcBef>
              <a:spcAft>
                <a:spcPts val="0"/>
              </a:spcAft>
              <a:buSzPts val="2800"/>
              <a:buFont typeface="Noto Sans Symbols"/>
              <a:buChar char="❑"/>
            </a:pPr>
            <a:r>
              <a:rPr lang="es-ES" sz="2800"/>
              <a:t>Mato García, R.M. (2005) Editorial Pueblo y Educación, La Habana, Cuba.</a:t>
            </a:r>
            <a:endParaRPr/>
          </a:p>
          <a:p>
            <a:pPr indent="-457200" lvl="0" marL="457200" rtl="0" algn="l">
              <a:lnSpc>
                <a:spcPct val="100000"/>
              </a:lnSpc>
              <a:spcBef>
                <a:spcPts val="0"/>
              </a:spcBef>
              <a:spcAft>
                <a:spcPts val="0"/>
              </a:spcAft>
              <a:buSzPts val="2800"/>
              <a:buFont typeface="Noto Sans Symbols"/>
              <a:buChar char="❑"/>
            </a:pPr>
            <a:r>
              <a:rPr lang="es-ES" sz="2800"/>
              <a:t>Silberschatz, A., Korth, H.F., Sudarshan,S. (2019) MacGraw-Hill, España.</a:t>
            </a:r>
            <a:endParaRPr sz="2800"/>
          </a:p>
          <a:p>
            <a:pPr indent="0" lvl="0" marL="0" marR="0" rtl="0" algn="l">
              <a:lnSpc>
                <a:spcPct val="100000"/>
              </a:lnSpc>
              <a:spcBef>
                <a:spcPts val="0"/>
              </a:spcBef>
              <a:spcAft>
                <a:spcPts val="0"/>
              </a:spcAft>
              <a:buClr>
                <a:schemeClr val="dk2"/>
              </a:buClr>
              <a:buSzPts val="2400"/>
              <a:buFont typeface="Open Sans"/>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98250" y="155296"/>
            <a:ext cx="8826600" cy="612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3600" u="none" cap="none" strike="noStrike">
                <a:solidFill>
                  <a:srgbClr val="FFFFFF"/>
                </a:solidFill>
                <a:latin typeface="PT Sans"/>
                <a:ea typeface="PT Sans"/>
                <a:cs typeface="PT Sans"/>
                <a:sym typeface="PT Sans"/>
              </a:rPr>
              <a:t>Renombramiento:</a:t>
            </a:r>
            <a:endParaRPr b="1" i="0" sz="3600" u="none" cap="none" strike="noStrike">
              <a:solidFill>
                <a:srgbClr val="FFFFFF"/>
              </a:solidFill>
              <a:latin typeface="PT Sans"/>
              <a:ea typeface="PT Sans"/>
              <a:cs typeface="PT Sans"/>
              <a:sym typeface="PT Sans"/>
            </a:endParaRPr>
          </a:p>
        </p:txBody>
      </p:sp>
      <p:sp>
        <p:nvSpPr>
          <p:cNvPr id="447" name="Google Shape;447;p40"/>
          <p:cNvSpPr/>
          <p:nvPr/>
        </p:nvSpPr>
        <p:spPr>
          <a:xfrm>
            <a:off x="611550" y="1223033"/>
            <a:ext cx="7632900" cy="52668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4800"/>
              <a:buFont typeface="Arial"/>
              <a:buNone/>
            </a:pPr>
            <a:r>
              <a:rPr b="0" i="0" lang="es-ES" sz="4100" u="none" cap="none" strike="noStrike">
                <a:solidFill>
                  <a:schemeClr val="dk1"/>
                </a:solidFill>
                <a:latin typeface="Calibri"/>
                <a:ea typeface="Calibri"/>
                <a:cs typeface="Calibri"/>
                <a:sym typeface="Calibri"/>
              </a:rPr>
              <a:t>Paso 1: </a:t>
            </a:r>
            <a:endParaRPr b="0" i="0" sz="700" u="none" cap="none" strike="noStrike">
              <a:solidFill>
                <a:srgbClr val="000000"/>
              </a:solidFill>
              <a:latin typeface="Arial"/>
              <a:ea typeface="Arial"/>
              <a:cs typeface="Arial"/>
              <a:sym typeface="Arial"/>
            </a:endParaRPr>
          </a:p>
          <a:p>
            <a:pPr indent="-298450" lvl="0" marL="342900" marR="0" rtl="0" algn="just">
              <a:lnSpc>
                <a:spcPct val="107000"/>
              </a:lnSpc>
              <a:spcBef>
                <a:spcPts val="800"/>
              </a:spcBef>
              <a:spcAft>
                <a:spcPts val="0"/>
              </a:spcAft>
              <a:buClr>
                <a:schemeClr val="dk1"/>
              </a:buClr>
              <a:buSzPts val="1700"/>
              <a:buFont typeface="Noto Sans Symbols"/>
              <a:buChar char="➢"/>
            </a:pPr>
            <a:r>
              <a:rPr b="0" i="0" lang="es-ES" sz="1700" u="none" cap="none" strike="noStrike">
                <a:solidFill>
                  <a:schemeClr val="dk1"/>
                </a:solidFill>
                <a:latin typeface="Calibri"/>
                <a:ea typeface="Calibri"/>
                <a:cs typeface="Calibri"/>
                <a:sym typeface="Calibri"/>
              </a:rPr>
              <a:t>Para calcular la relación temporal hay que comparar los valores de la edad de todas las cuentas. Esta comparación se hará calculando el producto cartesiano Profesor X Profesor y formando una selección para comparar el valor de dos edades cualesquiera que aparezcan en una tupla. </a:t>
            </a:r>
            <a:endParaRPr b="0" i="0" sz="1700" u="none" cap="none" strike="noStrike">
              <a:solidFill>
                <a:schemeClr val="dk1"/>
              </a:solidFill>
              <a:latin typeface="Calibri"/>
              <a:ea typeface="Calibri"/>
              <a:cs typeface="Calibri"/>
              <a:sym typeface="Calibri"/>
            </a:endParaRPr>
          </a:p>
          <a:p>
            <a:pPr indent="-336550" lvl="0" marL="457200" marR="0" rtl="0" algn="just">
              <a:lnSpc>
                <a:spcPct val="107000"/>
              </a:lnSpc>
              <a:spcBef>
                <a:spcPts val="800"/>
              </a:spcBef>
              <a:spcAft>
                <a:spcPts val="0"/>
              </a:spcAft>
              <a:buClr>
                <a:schemeClr val="dk1"/>
              </a:buClr>
              <a:buSzPts val="1700"/>
              <a:buFont typeface="Noto Sans Symbols"/>
              <a:buChar char="➢"/>
            </a:pPr>
            <a:r>
              <a:rPr b="0" i="0" lang="es-ES" sz="1700" u="none" cap="none" strike="noStrike">
                <a:solidFill>
                  <a:schemeClr val="dk1"/>
                </a:solidFill>
                <a:latin typeface="Calibri"/>
                <a:ea typeface="Calibri"/>
                <a:cs typeface="Calibri"/>
                <a:sym typeface="Calibri"/>
              </a:rPr>
              <a:t>Dado que se debe distinguir entre los dos atributos edad, se debe utilizar la operación renombramiento para cambiar el nombre de una referencia a la relación Profesor, de modo tal que se pueda hacer referencia dos veces a la relación sin ambigüedad alguna. </a:t>
            </a:r>
            <a:endParaRPr b="0" i="0" sz="1700" u="none" cap="none" strike="noStrike">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b="0" i="0" lang="es-ES" sz="2400" u="none" cap="none" strike="noStrike">
                <a:solidFill>
                  <a:schemeClr val="dk1"/>
                </a:solidFill>
                <a:latin typeface="Calibri"/>
                <a:ea typeface="Calibri"/>
                <a:cs typeface="Calibri"/>
                <a:sym typeface="Calibri"/>
              </a:rPr>
              <a:t>Π profesores.edad(σ profesores.edad &lt; d.edad (profesores X рd(profesores))).</a:t>
            </a:r>
            <a:endParaRPr b="0" i="0" sz="1400" u="none" cap="none" strike="noStrike">
              <a:solidFill>
                <a:srgbClr val="000000"/>
              </a:solidFill>
              <a:latin typeface="Arial"/>
              <a:ea typeface="Arial"/>
              <a:cs typeface="Arial"/>
              <a:sym typeface="Arial"/>
            </a:endParaRPr>
          </a:p>
          <a:p>
            <a:pPr indent="0" lvl="0" marL="457200" marR="0" rtl="0" algn="just">
              <a:lnSpc>
                <a:spcPct val="107000"/>
              </a:lnSpc>
              <a:spcBef>
                <a:spcPts val="80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1"/>
          <p:cNvSpPr txBox="1"/>
          <p:nvPr>
            <p:ph type="title"/>
          </p:nvPr>
        </p:nvSpPr>
        <p:spPr>
          <a:xfrm>
            <a:off x="98250" y="29075"/>
            <a:ext cx="8826600" cy="759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3800" u="none" cap="none" strike="noStrike">
                <a:solidFill>
                  <a:srgbClr val="FFFFFF"/>
                </a:solidFill>
                <a:latin typeface="PT Sans"/>
                <a:ea typeface="PT Sans"/>
                <a:cs typeface="PT Sans"/>
                <a:sym typeface="PT Sans"/>
              </a:rPr>
              <a:t>Renombramiento</a:t>
            </a:r>
            <a:endParaRPr b="1" i="0" sz="3800" u="none" cap="none" strike="noStrike">
              <a:solidFill>
                <a:srgbClr val="FFFFFF"/>
              </a:solidFill>
              <a:latin typeface="PT Sans"/>
              <a:ea typeface="PT Sans"/>
              <a:cs typeface="PT Sans"/>
              <a:sym typeface="PT Sans"/>
            </a:endParaRPr>
          </a:p>
        </p:txBody>
      </p:sp>
      <p:sp>
        <p:nvSpPr>
          <p:cNvPr id="453" name="Google Shape;453;p41"/>
          <p:cNvSpPr/>
          <p:nvPr/>
        </p:nvSpPr>
        <p:spPr>
          <a:xfrm>
            <a:off x="251520" y="1536106"/>
            <a:ext cx="8568900" cy="1938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Π profesores.edad(σ profesores.edad &lt; d.edad (profesores X рd(profesores))).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Esta expresión proporciona la edad de la relación profesores para las que aparece una mayor en alguna parte de la relación Profesor (cuyo nombre se ha renombrado a d). El resultado contiene todas las edades excepto la más alta.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454" name="Google Shape;454;p41"/>
          <p:cNvGraphicFramePr/>
          <p:nvPr/>
        </p:nvGraphicFramePr>
        <p:xfrm>
          <a:off x="971600" y="4005064"/>
          <a:ext cx="3000000" cy="3000000"/>
        </p:xfrm>
        <a:graphic>
          <a:graphicData uri="http://schemas.openxmlformats.org/drawingml/2006/table">
            <a:tbl>
              <a:tblPr bandRow="1" firstCol="1" firstRow="1">
                <a:noFill/>
                <a:tableStyleId>{07E43691-9306-439B-97BF-5CDD1B87EDCE}</a:tableStyleId>
              </a:tblPr>
              <a:tblGrid>
                <a:gridCol w="1656175"/>
              </a:tblGrid>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edad</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 51</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30</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25</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34</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40</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455" name="Google Shape;455;p41"/>
          <p:cNvGraphicFramePr/>
          <p:nvPr/>
        </p:nvGraphicFramePr>
        <p:xfrm>
          <a:off x="5436096" y="4005064"/>
          <a:ext cx="3000000" cy="3000000"/>
        </p:xfrm>
        <a:graphic>
          <a:graphicData uri="http://schemas.openxmlformats.org/drawingml/2006/table">
            <a:tbl>
              <a:tblPr bandRow="1" firstCol="1" firstRow="1">
                <a:noFill/>
                <a:tableStyleId>{07E43691-9306-439B-97BF-5CDD1B87EDCE}</a:tableStyleId>
              </a:tblPr>
              <a:tblGrid>
                <a:gridCol w="1682475"/>
              </a:tblGrid>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edad</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51</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30</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25</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34</a:t>
                      </a:r>
                      <a:endParaRPr sz="1100" u="none" cap="none" strike="noStrike">
                        <a:latin typeface="Calibri"/>
                        <a:ea typeface="Calibri"/>
                        <a:cs typeface="Calibri"/>
                        <a:sym typeface="Calibri"/>
                      </a:endParaRPr>
                    </a:p>
                  </a:txBody>
                  <a:tcPr marT="0" marB="0" marR="68575" marL="68575"/>
                </a:tc>
              </a:tr>
              <a:tr h="3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40</a:t>
                      </a:r>
                      <a:endParaRPr sz="1100" u="none" cap="none" strike="noStrike">
                        <a:latin typeface="Calibri"/>
                        <a:ea typeface="Calibri"/>
                        <a:cs typeface="Calibri"/>
                        <a:sym typeface="Calibri"/>
                      </a:endParaRPr>
                    </a:p>
                  </a:txBody>
                  <a:tcPr marT="0" marB="0" marR="68575" marL="68575"/>
                </a:tc>
              </a:tr>
            </a:tbl>
          </a:graphicData>
        </a:graphic>
      </p:graphicFrame>
      <p:sp>
        <p:nvSpPr>
          <p:cNvPr id="456" name="Google Shape;456;p41"/>
          <p:cNvSpPr/>
          <p:nvPr/>
        </p:nvSpPr>
        <p:spPr>
          <a:xfrm>
            <a:off x="1074588" y="3474900"/>
            <a:ext cx="1450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 profesores</a:t>
            </a:r>
            <a:endParaRPr b="0" i="0" sz="1800" u="none" cap="none" strike="noStrike">
              <a:solidFill>
                <a:schemeClr val="dk1"/>
              </a:solidFill>
              <a:latin typeface="Calibri"/>
              <a:ea typeface="Calibri"/>
              <a:cs typeface="Calibri"/>
              <a:sym typeface="Calibri"/>
            </a:endParaRPr>
          </a:p>
        </p:txBody>
      </p:sp>
      <p:sp>
        <p:nvSpPr>
          <p:cNvPr id="457" name="Google Shape;457;p41"/>
          <p:cNvSpPr/>
          <p:nvPr/>
        </p:nvSpPr>
        <p:spPr>
          <a:xfrm>
            <a:off x="5558474" y="3545567"/>
            <a:ext cx="1320600" cy="3888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pd</a:t>
            </a:r>
            <a:endParaRPr b="0" i="0" sz="1400" u="none" cap="none" strike="noStrike">
              <a:solidFill>
                <a:srgbClr val="000000"/>
              </a:solidFill>
              <a:latin typeface="Arial"/>
              <a:ea typeface="Arial"/>
              <a:cs typeface="Arial"/>
              <a:sym typeface="Arial"/>
            </a:endParaRPr>
          </a:p>
        </p:txBody>
      </p:sp>
      <p:cxnSp>
        <p:nvCxnSpPr>
          <p:cNvPr id="458" name="Google Shape;458;p41"/>
          <p:cNvCxnSpPr/>
          <p:nvPr/>
        </p:nvCxnSpPr>
        <p:spPr>
          <a:xfrm flipH="1">
            <a:off x="5940250" y="3166033"/>
            <a:ext cx="2051100" cy="5892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type="title"/>
          </p:nvPr>
        </p:nvSpPr>
        <p:spPr>
          <a:xfrm>
            <a:off x="98250" y="29072"/>
            <a:ext cx="8826600" cy="723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3800" u="none" cap="none" strike="noStrike">
                <a:solidFill>
                  <a:srgbClr val="FFFFFF"/>
                </a:solidFill>
                <a:latin typeface="PT Sans"/>
                <a:ea typeface="PT Sans"/>
                <a:cs typeface="PT Sans"/>
                <a:sym typeface="PT Sans"/>
              </a:rPr>
              <a:t>Renombramiento</a:t>
            </a:r>
            <a:endParaRPr b="1" i="0" sz="3800" u="none" cap="none" strike="noStrike">
              <a:solidFill>
                <a:srgbClr val="FFFFFF"/>
              </a:solidFill>
              <a:latin typeface="PT Sans"/>
              <a:ea typeface="PT Sans"/>
              <a:cs typeface="PT Sans"/>
              <a:sym typeface="PT Sans"/>
            </a:endParaRPr>
          </a:p>
        </p:txBody>
      </p:sp>
      <p:sp>
        <p:nvSpPr>
          <p:cNvPr id="464" name="Google Shape;464;p42"/>
          <p:cNvSpPr/>
          <p:nvPr/>
        </p:nvSpPr>
        <p:spPr>
          <a:xfrm>
            <a:off x="561691" y="993390"/>
            <a:ext cx="6336600" cy="6192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3200"/>
              <a:buFont typeface="Arial"/>
              <a:buNone/>
            </a:pPr>
            <a:r>
              <a:rPr b="0" i="0" lang="es-ES" sz="3200" u="none" cap="none" strike="noStrike">
                <a:solidFill>
                  <a:schemeClr val="dk1"/>
                </a:solidFill>
                <a:latin typeface="Calibri"/>
                <a:ea typeface="Calibri"/>
                <a:cs typeface="Calibri"/>
                <a:sym typeface="Calibri"/>
              </a:rPr>
              <a:t>Aplicando producto cartesiano:</a:t>
            </a:r>
            <a:endParaRPr b="0" i="0" sz="1400" u="none" cap="none" strike="noStrike">
              <a:solidFill>
                <a:srgbClr val="000000"/>
              </a:solidFill>
              <a:latin typeface="Arial"/>
              <a:ea typeface="Arial"/>
              <a:cs typeface="Arial"/>
              <a:sym typeface="Arial"/>
            </a:endParaRPr>
          </a:p>
        </p:txBody>
      </p:sp>
      <p:sp>
        <p:nvSpPr>
          <p:cNvPr id="465" name="Google Shape;465;p42"/>
          <p:cNvSpPr/>
          <p:nvPr/>
        </p:nvSpPr>
        <p:spPr>
          <a:xfrm>
            <a:off x="431094" y="1896662"/>
            <a:ext cx="1782000" cy="2269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0" i="0" lang="es-ES" sz="1200" u="none" cap="none" strike="noStrike">
                <a:solidFill>
                  <a:schemeClr val="dk1"/>
                </a:solidFill>
                <a:latin typeface="Calibri"/>
                <a:ea typeface="Calibri"/>
                <a:cs typeface="Calibri"/>
                <a:sym typeface="Calibri"/>
              </a:rPr>
              <a:t>Bloque 1</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80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51 &lt; 51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51 &lt; 30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51 &lt; 25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51 &lt; 34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51 &lt; 40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51 &lt; 30 = no.</a:t>
            </a:r>
            <a:endParaRPr b="0" i="0" sz="1200" u="none" cap="none" strike="noStrike">
              <a:solidFill>
                <a:srgbClr val="000000"/>
              </a:solidFill>
              <a:latin typeface="Arial"/>
              <a:ea typeface="Arial"/>
              <a:cs typeface="Arial"/>
              <a:sym typeface="Arial"/>
            </a:endParaRPr>
          </a:p>
        </p:txBody>
      </p:sp>
      <p:sp>
        <p:nvSpPr>
          <p:cNvPr id="466" name="Google Shape;466;p42"/>
          <p:cNvSpPr/>
          <p:nvPr/>
        </p:nvSpPr>
        <p:spPr>
          <a:xfrm>
            <a:off x="3268787" y="1853461"/>
            <a:ext cx="1782000" cy="2269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0" i="0" lang="es-ES" sz="1200" u="none" cap="none" strike="noStrike">
                <a:solidFill>
                  <a:schemeClr val="dk1"/>
                </a:solidFill>
                <a:latin typeface="Calibri"/>
                <a:ea typeface="Calibri"/>
                <a:cs typeface="Calibri"/>
                <a:sym typeface="Calibri"/>
              </a:rPr>
              <a:t>Bloque 2</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80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30 &lt; 51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30 &lt; 30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30 &lt; 25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30 &lt; 34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30 &lt; 40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30 &lt; 30 = no.</a:t>
            </a:r>
            <a:endParaRPr b="0" i="0" sz="1200" u="none" cap="none" strike="noStrike">
              <a:solidFill>
                <a:srgbClr val="000000"/>
              </a:solidFill>
              <a:latin typeface="Arial"/>
              <a:ea typeface="Arial"/>
              <a:cs typeface="Arial"/>
              <a:sym typeface="Arial"/>
            </a:endParaRPr>
          </a:p>
        </p:txBody>
      </p:sp>
      <p:sp>
        <p:nvSpPr>
          <p:cNvPr id="467" name="Google Shape;467;p42"/>
          <p:cNvSpPr/>
          <p:nvPr/>
        </p:nvSpPr>
        <p:spPr>
          <a:xfrm>
            <a:off x="6630658" y="1896660"/>
            <a:ext cx="1782000" cy="2269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0" i="0" lang="es-ES" sz="1200" u="none" cap="none" strike="noStrike">
                <a:solidFill>
                  <a:schemeClr val="dk1"/>
                </a:solidFill>
                <a:latin typeface="Calibri"/>
                <a:ea typeface="Calibri"/>
                <a:cs typeface="Calibri"/>
                <a:sym typeface="Calibri"/>
              </a:rPr>
              <a:t>Bloque 3</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80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25 &lt; 51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25 &lt; 30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25 &lt; 25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25 &lt; 34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25 &lt; 40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25 &lt; 30 = si.</a:t>
            </a:r>
            <a:endParaRPr b="0" i="0" sz="1200" u="none" cap="none" strike="noStrike">
              <a:solidFill>
                <a:srgbClr val="000000"/>
              </a:solidFill>
              <a:latin typeface="Arial"/>
              <a:ea typeface="Arial"/>
              <a:cs typeface="Arial"/>
              <a:sym typeface="Arial"/>
            </a:endParaRPr>
          </a:p>
        </p:txBody>
      </p:sp>
      <p:sp>
        <p:nvSpPr>
          <p:cNvPr id="468" name="Google Shape;468;p42"/>
          <p:cNvSpPr/>
          <p:nvPr/>
        </p:nvSpPr>
        <p:spPr>
          <a:xfrm>
            <a:off x="1711911" y="4166263"/>
            <a:ext cx="1921200" cy="2668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0" i="0" lang="es-ES" sz="1200" u="none" cap="none" strike="noStrike">
                <a:solidFill>
                  <a:schemeClr val="dk1"/>
                </a:solidFill>
                <a:latin typeface="Calibri"/>
                <a:ea typeface="Calibri"/>
                <a:cs typeface="Calibri"/>
                <a:sym typeface="Calibri"/>
              </a:rPr>
              <a:t>Bloque 4</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80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34 &lt; 51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34 &lt; 30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34 &lt; 25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34 &lt; 34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34 &lt; 40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34 &lt; 30 = no.</a:t>
            </a:r>
            <a:endParaRPr b="0" i="0" sz="12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800"/>
              <a:buFont typeface="Arial"/>
              <a:buNone/>
            </a:pPr>
            <a:r>
              <a:rPr b="0" i="0" lang="es-ES" sz="1200" u="none" cap="none" strike="noStrike">
                <a:solidFill>
                  <a:schemeClr val="dk1"/>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p:txBody>
      </p:sp>
      <p:sp>
        <p:nvSpPr>
          <p:cNvPr id="469" name="Google Shape;469;p42"/>
          <p:cNvSpPr/>
          <p:nvPr/>
        </p:nvSpPr>
        <p:spPr>
          <a:xfrm>
            <a:off x="5171539" y="4227184"/>
            <a:ext cx="1902600" cy="2269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0" i="0" lang="es-ES" sz="1200" u="none" cap="none" strike="noStrike">
                <a:solidFill>
                  <a:schemeClr val="dk1"/>
                </a:solidFill>
                <a:latin typeface="Calibri"/>
                <a:ea typeface="Calibri"/>
                <a:cs typeface="Calibri"/>
                <a:sym typeface="Calibri"/>
              </a:rPr>
              <a:t>Bloque 5</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80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40 &lt; 51 = si.</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40 &lt; 30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40 &lt; 25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40 &lt; 34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40 &lt; 40 = no.</a:t>
            </a:r>
            <a:endParaRPr b="0" i="0" sz="1200" u="none" cap="none" strike="noStrike">
              <a:solidFill>
                <a:srgbClr val="000000"/>
              </a:solidFill>
              <a:latin typeface="Arial"/>
              <a:ea typeface="Arial"/>
              <a:cs typeface="Arial"/>
              <a:sym typeface="Arial"/>
            </a:endParaRPr>
          </a:p>
          <a:p>
            <a:pPr indent="-304800" lvl="0" marL="342900" marR="0" rtl="0" algn="l">
              <a:lnSpc>
                <a:spcPct val="107000"/>
              </a:lnSpc>
              <a:spcBef>
                <a:spcPts val="0"/>
              </a:spcBef>
              <a:spcAft>
                <a:spcPts val="0"/>
              </a:spcAft>
              <a:buClr>
                <a:schemeClr val="dk1"/>
              </a:buClr>
              <a:buSzPts val="1200"/>
              <a:buFont typeface="Calibri"/>
              <a:buAutoNum type="arabicParenR"/>
            </a:pPr>
            <a:r>
              <a:rPr b="0" i="0" lang="es-ES" sz="1200" u="none" cap="none" strike="noStrike">
                <a:solidFill>
                  <a:schemeClr val="dk1"/>
                </a:solidFill>
                <a:latin typeface="Calibri"/>
                <a:ea typeface="Calibri"/>
                <a:cs typeface="Calibri"/>
                <a:sym typeface="Calibri"/>
              </a:rPr>
              <a:t>40 &lt; 30 = no.</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3"/>
          <p:cNvSpPr txBox="1"/>
          <p:nvPr>
            <p:ph type="title"/>
          </p:nvPr>
        </p:nvSpPr>
        <p:spPr>
          <a:xfrm>
            <a:off x="98250" y="29073"/>
            <a:ext cx="8826600" cy="780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3600" u="none" cap="none" strike="noStrike">
                <a:solidFill>
                  <a:srgbClr val="FFFFFF"/>
                </a:solidFill>
                <a:latin typeface="PT Sans"/>
                <a:ea typeface="PT Sans"/>
                <a:cs typeface="PT Sans"/>
                <a:sym typeface="PT Sans"/>
              </a:rPr>
              <a:t>Renombramiento</a:t>
            </a:r>
            <a:endParaRPr b="1" i="0" sz="3600" u="none" cap="none" strike="noStrike">
              <a:solidFill>
                <a:srgbClr val="FFFFFF"/>
              </a:solidFill>
              <a:latin typeface="PT Sans"/>
              <a:ea typeface="PT Sans"/>
              <a:cs typeface="PT Sans"/>
              <a:sym typeface="PT Sans"/>
            </a:endParaRPr>
          </a:p>
        </p:txBody>
      </p:sp>
      <p:sp>
        <p:nvSpPr>
          <p:cNvPr id="475" name="Google Shape;475;p43"/>
          <p:cNvSpPr/>
          <p:nvPr/>
        </p:nvSpPr>
        <p:spPr>
          <a:xfrm>
            <a:off x="580200" y="1404667"/>
            <a:ext cx="7983600" cy="45696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Paso 2: </a:t>
            </a:r>
            <a:endParaRPr b="0" i="0" sz="3600" u="none" cap="none" strike="noStrike">
              <a:solidFill>
                <a:schemeClr val="dk1"/>
              </a:solidFill>
              <a:latin typeface="Calibri"/>
              <a:ea typeface="Calibri"/>
              <a:cs typeface="Calibri"/>
              <a:sym typeface="Calibri"/>
            </a:endParaRPr>
          </a:p>
          <a:p>
            <a:pPr indent="-412750" lvl="0" marL="457200" marR="0" rtl="0" algn="just">
              <a:lnSpc>
                <a:spcPct val="107000"/>
              </a:lnSpc>
              <a:spcBef>
                <a:spcPts val="0"/>
              </a:spcBef>
              <a:spcAft>
                <a:spcPts val="0"/>
              </a:spcAft>
              <a:buClr>
                <a:schemeClr val="dk1"/>
              </a:buClr>
              <a:buSzPts val="2900"/>
              <a:buFont typeface="Calibri"/>
              <a:buChar char="➢"/>
            </a:pPr>
            <a:r>
              <a:rPr b="0" i="0" lang="es-ES" sz="2900" u="none" cap="none" strike="noStrike">
                <a:solidFill>
                  <a:schemeClr val="dk1"/>
                </a:solidFill>
                <a:latin typeface="Calibri"/>
                <a:ea typeface="Calibri"/>
                <a:cs typeface="Calibri"/>
                <a:sym typeface="Calibri"/>
              </a:rPr>
              <a:t>La consulta para determinar la edad máxima de un profesor en la Universidad se puede escribir de la siguiente manera:</a:t>
            </a:r>
            <a:endParaRPr b="0" i="0" sz="2900" u="none" cap="none" strike="noStrike">
              <a:solidFill>
                <a:schemeClr val="dk1"/>
              </a:solidFill>
              <a:latin typeface="Calibri"/>
              <a:ea typeface="Calibri"/>
              <a:cs typeface="Calibri"/>
              <a:sym typeface="Calibri"/>
            </a:endParaRPr>
          </a:p>
          <a:p>
            <a:pPr indent="-412750" lvl="1" marL="1371600" marR="0" rtl="0" algn="just">
              <a:lnSpc>
                <a:spcPct val="107000"/>
              </a:lnSpc>
              <a:spcBef>
                <a:spcPts val="0"/>
              </a:spcBef>
              <a:spcAft>
                <a:spcPts val="0"/>
              </a:spcAft>
              <a:buClr>
                <a:schemeClr val="dk1"/>
              </a:buClr>
              <a:buSzPts val="2900"/>
              <a:buFont typeface="Calibri"/>
              <a:buChar char="○"/>
            </a:pPr>
            <a:r>
              <a:rPr b="0" i="0" lang="es-ES" sz="2400" u="none" cap="none" strike="noStrike">
                <a:solidFill>
                  <a:schemeClr val="dk1"/>
                </a:solidFill>
                <a:latin typeface="Calibri"/>
                <a:ea typeface="Calibri"/>
                <a:cs typeface="Calibri"/>
                <a:sym typeface="Calibri"/>
              </a:rPr>
              <a:t>Πedad(profesores) - Πprofesores.edad(σ profesores.edad &lt; d.edad (profesores X рd(profesores))).</a:t>
            </a:r>
            <a:endParaRPr b="0" i="0" sz="2900" u="none" cap="none" strike="noStrike">
              <a:solidFill>
                <a:schemeClr val="dk1"/>
              </a:solidFill>
              <a:latin typeface="Calibri"/>
              <a:ea typeface="Calibri"/>
              <a:cs typeface="Calibri"/>
              <a:sym typeface="Calibri"/>
            </a:endParaRPr>
          </a:p>
          <a:p>
            <a:pPr indent="0" lvl="0" marL="914400" marR="0" rtl="0" algn="just">
              <a:lnSpc>
                <a:spcPct val="107000"/>
              </a:lnSpc>
              <a:spcBef>
                <a:spcPts val="0"/>
              </a:spcBef>
              <a:spcAft>
                <a:spcPts val="0"/>
              </a:spcAft>
              <a:buClr>
                <a:srgbClr val="000000"/>
              </a:buClr>
              <a:buSzPts val="2900"/>
              <a:buFont typeface="Arial"/>
              <a:buNone/>
            </a:pPr>
            <a:r>
              <a:t/>
            </a:r>
            <a:endParaRPr b="0" i="0" sz="29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txBox="1"/>
          <p:nvPr>
            <p:ph type="title"/>
          </p:nvPr>
        </p:nvSpPr>
        <p:spPr>
          <a:xfrm>
            <a:off x="460950" y="2337325"/>
            <a:ext cx="8222100" cy="135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lang="es-ES" sz="3600">
                <a:solidFill>
                  <a:srgbClr val="FFFFFF"/>
                </a:solidFill>
                <a:latin typeface="PT Sans"/>
                <a:ea typeface="PT Sans"/>
                <a:cs typeface="PT Sans"/>
                <a:sym typeface="PT Sans"/>
              </a:rPr>
              <a:t>Gracias</a:t>
            </a:r>
            <a:endParaRPr b="1" i="0" sz="3600" u="none" cap="none" strike="noStrike">
              <a:solidFill>
                <a:srgbClr val="FFFFFF"/>
              </a:solidFill>
              <a:latin typeface="PT Sans"/>
              <a:ea typeface="PT Sans"/>
              <a:cs typeface="PT Sans"/>
              <a:sym typeface="PT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type="title"/>
          </p:nvPr>
        </p:nvSpPr>
        <p:spPr>
          <a:xfrm>
            <a:off x="460950" y="2753800"/>
            <a:ext cx="8222100" cy="1350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Operación: Intersección</a:t>
            </a:r>
            <a:endParaRPr b="1" sz="5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6"/>
          <p:cNvSpPr txBox="1"/>
          <p:nvPr>
            <p:ph type="title"/>
          </p:nvPr>
        </p:nvSpPr>
        <p:spPr>
          <a:xfrm>
            <a:off x="471900" y="984967"/>
            <a:ext cx="8222100" cy="1023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Intersección</a:t>
            </a:r>
            <a:endParaRPr b="1" sz="5400"/>
          </a:p>
        </p:txBody>
      </p:sp>
      <p:sp>
        <p:nvSpPr>
          <p:cNvPr id="493" name="Google Shape;493;p46"/>
          <p:cNvSpPr/>
          <p:nvPr/>
        </p:nvSpPr>
        <p:spPr>
          <a:xfrm>
            <a:off x="307075" y="2599101"/>
            <a:ext cx="8280900" cy="37263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3200"/>
              <a:buFont typeface="Arial"/>
              <a:buNone/>
            </a:pPr>
            <a:r>
              <a:rPr b="0" i="0" lang="es-ES" sz="3200" u="none" cap="none" strike="noStrike">
                <a:solidFill>
                  <a:schemeClr val="dk1"/>
                </a:solidFill>
                <a:latin typeface="Calibri"/>
                <a:ea typeface="Calibri"/>
                <a:cs typeface="Calibri"/>
                <a:sym typeface="Calibri"/>
              </a:rPr>
              <a:t>Definición: </a:t>
            </a:r>
            <a:r>
              <a:rPr b="1" i="0" lang="es-ES" sz="3200" u="none" cap="none" strike="noStrike">
                <a:solidFill>
                  <a:schemeClr val="dk1"/>
                </a:solidFill>
                <a:latin typeface="Arial"/>
                <a:ea typeface="Arial"/>
                <a:cs typeface="Arial"/>
                <a:sym typeface="Arial"/>
              </a:rPr>
              <a:t>A INTERSECCIÓN B</a:t>
            </a:r>
            <a:r>
              <a:rPr b="0" i="0" lang="es-ES" sz="3200" u="none" cap="none" strike="noStrike">
                <a:solidFill>
                  <a:schemeClr val="dk1"/>
                </a:solidFill>
                <a:latin typeface="Arial"/>
                <a:ea typeface="Arial"/>
                <a:cs typeface="Arial"/>
                <a:sym typeface="Arial"/>
              </a:rPr>
              <a:t> es el conjunto de todas las tuplas que pertenecen a A y a B.</a:t>
            </a:r>
            <a:endParaRPr b="0" i="0" sz="300" u="none" cap="none" strike="noStrike">
              <a:solidFill>
                <a:srgbClr val="000000"/>
              </a:solidFill>
              <a:latin typeface="Arial"/>
              <a:ea typeface="Arial"/>
              <a:cs typeface="Arial"/>
              <a:sym typeface="Arial"/>
            </a:endParaRPr>
          </a:p>
          <a:p>
            <a:pPr indent="0" lvl="0" marL="0" marR="0" rtl="0" algn="just">
              <a:lnSpc>
                <a:spcPct val="107000"/>
              </a:lnSpc>
              <a:spcBef>
                <a:spcPts val="800"/>
              </a:spcBef>
              <a:spcAft>
                <a:spcPts val="0"/>
              </a:spcAft>
              <a:buClr>
                <a:srgbClr val="000000"/>
              </a:buClr>
              <a:buSzPts val="3200"/>
              <a:buFont typeface="Arial"/>
              <a:buNone/>
            </a:pPr>
            <a:r>
              <a:rPr b="0" i="0" lang="es-ES" sz="3200" u="none" cap="none" strike="noStrike">
                <a:solidFill>
                  <a:schemeClr val="dk1"/>
                </a:solidFill>
                <a:latin typeface="Calibri"/>
                <a:ea typeface="Calibri"/>
                <a:cs typeface="Calibri"/>
                <a:sym typeface="Calibri"/>
              </a:rPr>
              <a:t>Notación: r ᴖ s</a:t>
            </a:r>
            <a:endParaRPr b="0" i="0" sz="300" u="none" cap="none" strike="noStrike">
              <a:solidFill>
                <a:srgbClr val="000000"/>
              </a:solidFill>
              <a:latin typeface="Arial"/>
              <a:ea typeface="Arial"/>
              <a:cs typeface="Arial"/>
              <a:sym typeface="Arial"/>
            </a:endParaRPr>
          </a:p>
          <a:p>
            <a:pPr indent="0" lvl="0" marL="0" marR="0" rtl="0" algn="just">
              <a:lnSpc>
                <a:spcPct val="107000"/>
              </a:lnSpc>
              <a:spcBef>
                <a:spcPts val="80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600"/>
              <a:t>Intersección</a:t>
            </a:r>
            <a:endParaRPr b="1" sz="3600"/>
          </a:p>
        </p:txBody>
      </p:sp>
      <p:pic>
        <p:nvPicPr>
          <p:cNvPr id="500" name="Google Shape;500;p47"/>
          <p:cNvPicPr preferRelativeResize="0"/>
          <p:nvPr/>
        </p:nvPicPr>
        <p:blipFill rotWithShape="1">
          <a:blip r:embed="rId3">
            <a:alphaModFix/>
          </a:blip>
          <a:srcRect b="0" l="0" r="0" t="0"/>
          <a:stretch/>
        </p:blipFill>
        <p:spPr>
          <a:xfrm>
            <a:off x="2400125" y="1498217"/>
            <a:ext cx="4843463" cy="326469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8"/>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Intersección</a:t>
            </a:r>
            <a:endParaRPr sz="100"/>
          </a:p>
        </p:txBody>
      </p:sp>
      <p:graphicFrame>
        <p:nvGraphicFramePr>
          <p:cNvPr id="506" name="Google Shape;506;p48"/>
          <p:cNvGraphicFramePr/>
          <p:nvPr/>
        </p:nvGraphicFramePr>
        <p:xfrm>
          <a:off x="148220" y="2165022"/>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07" name="Google Shape;507;p48"/>
          <p:cNvSpPr txBox="1"/>
          <p:nvPr/>
        </p:nvSpPr>
        <p:spPr>
          <a:xfrm>
            <a:off x="66725" y="898400"/>
            <a:ext cx="8925000" cy="1156500"/>
          </a:xfrm>
          <a:prstGeom prst="rect">
            <a:avLst/>
          </a:prstGeom>
          <a:noFill/>
          <a:ln>
            <a:noFill/>
          </a:ln>
        </p:spPr>
        <p:txBody>
          <a:bodyPr anchorCtr="0" anchor="t" bIns="91425" lIns="91425" spcFirstLastPara="1" rIns="91425" wrap="square" tIns="91425">
            <a:noAutofit/>
          </a:bodyPr>
          <a:lstStyle/>
          <a:p>
            <a:pPr indent="0" lvl="0" marL="0" marR="0" rtl="0" algn="just">
              <a:lnSpc>
                <a:spcPct val="107000"/>
              </a:lnSpc>
              <a:spcBef>
                <a:spcPts val="80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2. Π</a:t>
            </a:r>
            <a:r>
              <a:rPr b="0" baseline="-25000" i="0" lang="es-ES" sz="2200" u="none" cap="none" strike="noStrike">
                <a:solidFill>
                  <a:schemeClr val="dk1"/>
                </a:solidFill>
                <a:latin typeface="Calibri"/>
                <a:ea typeface="Calibri"/>
                <a:cs typeface="Calibri"/>
                <a:sym typeface="Calibri"/>
              </a:rPr>
              <a:t>asignatura_id</a:t>
            </a:r>
            <a:r>
              <a:rPr b="0" i="0" lang="es-ES" sz="2200" u="none" cap="none" strike="noStrike">
                <a:solidFill>
                  <a:schemeClr val="dk1"/>
                </a:solidFill>
                <a:latin typeface="Calibri"/>
                <a:ea typeface="Calibri"/>
                <a:cs typeface="Calibri"/>
                <a:sym typeface="Calibri"/>
              </a:rPr>
              <a:t>(σ</a:t>
            </a:r>
            <a:r>
              <a:rPr b="0" baseline="-25000" i="0" lang="es-ES" sz="2200" u="none" cap="none" strike="noStrike">
                <a:solidFill>
                  <a:schemeClr val="dk1"/>
                </a:solidFill>
                <a:latin typeface="Calibri"/>
                <a:ea typeface="Calibri"/>
                <a:cs typeface="Calibri"/>
                <a:sym typeface="Calibri"/>
              </a:rPr>
              <a:t>semestre=Segundo ˄ año= 2009</a:t>
            </a:r>
            <a:r>
              <a:rPr b="0" i="0" lang="es-ES" sz="2200" u="none" cap="none" strike="noStrike">
                <a:solidFill>
                  <a:schemeClr val="dk1"/>
                </a:solidFill>
                <a:latin typeface="Calibri"/>
                <a:ea typeface="Calibri"/>
                <a:cs typeface="Calibri"/>
                <a:sym typeface="Calibri"/>
              </a:rPr>
              <a:t>(seccion)): </a:t>
            </a:r>
            <a:endParaRPr b="0" i="0" sz="2200" u="none" cap="none" strike="noStrike">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Conjunto de todas las asignaturas que se enseñaron en el segundo semestre de 2009.</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9"/>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Intersección</a:t>
            </a:r>
            <a:endParaRPr sz="100"/>
          </a:p>
        </p:txBody>
      </p:sp>
      <p:graphicFrame>
        <p:nvGraphicFramePr>
          <p:cNvPr id="513" name="Google Shape;513;p49"/>
          <p:cNvGraphicFramePr/>
          <p:nvPr/>
        </p:nvGraphicFramePr>
        <p:xfrm>
          <a:off x="168245" y="2591989"/>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14" name="Google Shape;514;p49"/>
          <p:cNvSpPr txBox="1"/>
          <p:nvPr/>
        </p:nvSpPr>
        <p:spPr>
          <a:xfrm>
            <a:off x="0" y="960667"/>
            <a:ext cx="8589300" cy="12453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00000"/>
              </a:lnSpc>
              <a:spcBef>
                <a:spcPts val="0"/>
              </a:spcBef>
              <a:spcAft>
                <a:spcPts val="0"/>
              </a:spcAft>
              <a:buClr>
                <a:schemeClr val="dk1"/>
              </a:buClr>
              <a:buSzPts val="2200"/>
              <a:buFont typeface="Calibri"/>
              <a:buAutoNum type="arabicPeriod"/>
            </a:pPr>
            <a:r>
              <a:rPr b="0" i="0" lang="es-ES" sz="2200" u="none" cap="none" strike="noStrike">
                <a:solidFill>
                  <a:schemeClr val="dk1"/>
                </a:solidFill>
                <a:latin typeface="Calibri"/>
                <a:ea typeface="Calibri"/>
                <a:cs typeface="Calibri"/>
                <a:sym typeface="Calibri"/>
              </a:rPr>
              <a:t>Π </a:t>
            </a:r>
            <a:r>
              <a:rPr b="0" baseline="-25000" i="0" lang="es-ES" sz="2200" u="none" cap="none" strike="noStrike">
                <a:solidFill>
                  <a:schemeClr val="dk1"/>
                </a:solidFill>
                <a:latin typeface="Calibri"/>
                <a:ea typeface="Calibri"/>
                <a:cs typeface="Calibri"/>
                <a:sym typeface="Calibri"/>
              </a:rPr>
              <a:t>asignatura_id</a:t>
            </a:r>
            <a:r>
              <a:rPr b="0" i="0" lang="es-ES" sz="2200" u="none" cap="none" strike="noStrike">
                <a:solidFill>
                  <a:schemeClr val="dk1"/>
                </a:solidFill>
                <a:latin typeface="Calibri"/>
                <a:ea typeface="Calibri"/>
                <a:cs typeface="Calibri"/>
                <a:sym typeface="Calibri"/>
              </a:rPr>
              <a:t>(σ</a:t>
            </a:r>
            <a:r>
              <a:rPr b="0" baseline="-25000" i="0" lang="es-ES" sz="2200" u="none" cap="none" strike="noStrike">
                <a:solidFill>
                  <a:schemeClr val="dk1"/>
                </a:solidFill>
                <a:latin typeface="Calibri"/>
                <a:ea typeface="Calibri"/>
                <a:cs typeface="Calibri"/>
                <a:sym typeface="Calibri"/>
              </a:rPr>
              <a:t>semestre=Primero ˄ año= 2010</a:t>
            </a:r>
            <a:r>
              <a:rPr b="0" i="0" lang="es-ES" sz="2200" u="none" cap="none" strike="noStrike">
                <a:solidFill>
                  <a:schemeClr val="dk1"/>
                </a:solidFill>
                <a:latin typeface="Calibri"/>
                <a:ea typeface="Calibri"/>
                <a:cs typeface="Calibri"/>
                <a:sym typeface="Calibri"/>
              </a:rPr>
              <a:t>(seccion)) :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Conjunto de todas las asignaturas que se enseñaron en el  primer semestre de 2010.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6600"/>
              <a:buFont typeface="Open Sans"/>
              <a:buNone/>
            </a:pPr>
            <a:r>
              <a:rPr lang="es-ES" sz="6600"/>
              <a:t>Definiciones de Clase</a:t>
            </a:r>
            <a:endParaRPr/>
          </a:p>
        </p:txBody>
      </p:sp>
      <p:sp>
        <p:nvSpPr>
          <p:cNvPr id="201" name="Google Shape;201;p5"/>
          <p:cNvSpPr txBox="1"/>
          <p:nvPr>
            <p:ph idx="1" type="body"/>
          </p:nvPr>
        </p:nvSpPr>
        <p:spPr>
          <a:xfrm>
            <a:off x="471900" y="2558767"/>
            <a:ext cx="8222100" cy="36135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800"/>
              <a:buFont typeface="Noto Sans Symbols"/>
              <a:buChar char="▪"/>
            </a:pPr>
            <a:r>
              <a:rPr lang="es-ES" sz="1800"/>
              <a:t>Álgebra relacional: lenguaje de consulta procedimental. Consta de un conjunto de operaciones que toman una o dos relaciones de entrada y generan una nueva relación como resultado. Las operaciones fundamentales del álgebra relacional son: selección, proyección, unión, diferencia de conjuntos, producto cartesiano y renombramiento. Además de las operaciones fundamentales, existen otras operaciones como intersección de conjuntos, reunión natural y asignación, las cuales se definen en términos de las operaciones fundamentales. </a:t>
            </a:r>
            <a:endParaRPr/>
          </a:p>
          <a:p>
            <a:pPr indent="-285750" lvl="0" marL="285750" rtl="0" algn="l">
              <a:lnSpc>
                <a:spcPct val="100000"/>
              </a:lnSpc>
              <a:spcBef>
                <a:spcPts val="0"/>
              </a:spcBef>
              <a:spcAft>
                <a:spcPts val="0"/>
              </a:spcAft>
              <a:buSzPts val="1800"/>
              <a:buFont typeface="Noto Sans Symbols"/>
              <a:buChar char="▪"/>
            </a:pPr>
            <a:r>
              <a:rPr lang="es-ES" sz="1800"/>
              <a:t>Cálculo relacional de tuplas: Lenguaje de consultas no procedimental que describe la información deseada sin tener un procedimiento para obtenerla.</a:t>
            </a:r>
            <a:endParaRPr/>
          </a:p>
          <a:p>
            <a:pPr indent="-285750" lvl="0" marL="285750" rtl="0" algn="l">
              <a:lnSpc>
                <a:spcPct val="100000"/>
              </a:lnSpc>
              <a:spcBef>
                <a:spcPts val="0"/>
              </a:spcBef>
              <a:spcAft>
                <a:spcPts val="0"/>
              </a:spcAft>
              <a:buSzPts val="1800"/>
              <a:buFont typeface="Noto Sans Symbols"/>
              <a:buChar char="▪"/>
            </a:pPr>
            <a:r>
              <a:rPr lang="es-ES" sz="1800"/>
              <a:t>Cálculo relacional de dominios: Lenguaje ligado estrechamente al cálculo relacional de tuplas con el añadido del uso de variables de dominio que toman sus valores del dominio de un atributo en lugar de hacerlo de una tupla completa. </a:t>
            </a:r>
            <a:endParaRPr/>
          </a:p>
          <a:p>
            <a:pPr indent="0" lvl="0" marL="0" marR="0" rtl="0" algn="l">
              <a:lnSpc>
                <a:spcPct val="100000"/>
              </a:lnSpc>
              <a:spcBef>
                <a:spcPts val="0"/>
              </a:spcBef>
              <a:spcAft>
                <a:spcPts val="0"/>
              </a:spcAft>
              <a:buClr>
                <a:schemeClr val="dk2"/>
              </a:buClr>
              <a:buSzPts val="2400"/>
              <a:buFont typeface="Open Sans"/>
              <a:buNone/>
            </a:pPr>
            <a:r>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0"/>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600"/>
              <a:t>Intersección</a:t>
            </a:r>
            <a:endParaRPr b="1" sz="3600"/>
          </a:p>
        </p:txBody>
      </p:sp>
      <p:sp>
        <p:nvSpPr>
          <p:cNvPr id="521" name="Google Shape;521;p50"/>
          <p:cNvSpPr/>
          <p:nvPr/>
        </p:nvSpPr>
        <p:spPr>
          <a:xfrm>
            <a:off x="539552" y="2492896"/>
            <a:ext cx="8280900" cy="18612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Suponga que se desea encontrar el conjunto de todas las asignaturas que se enseñan tanto en el segundo semestre de 2009 como en el primer semestre de 2010.</a:t>
            </a:r>
            <a:endParaRPr b="0" i="0" sz="1400" u="none" cap="none" strike="noStrike">
              <a:solidFill>
                <a:srgbClr val="000000"/>
              </a:solidFill>
              <a:latin typeface="Arial"/>
              <a:ea typeface="Arial"/>
              <a:cs typeface="Arial"/>
              <a:sym typeface="Arial"/>
            </a:endParaRPr>
          </a:p>
          <a:p>
            <a:pPr indent="0" lvl="0" marL="0" marR="0" rtl="0" algn="just">
              <a:lnSpc>
                <a:spcPct val="107000"/>
              </a:lnSpc>
              <a:spcBef>
                <a:spcPts val="80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1"/>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Intersección</a:t>
            </a:r>
            <a:endParaRPr sz="100"/>
          </a:p>
        </p:txBody>
      </p:sp>
      <p:graphicFrame>
        <p:nvGraphicFramePr>
          <p:cNvPr id="527" name="Google Shape;527;p51"/>
          <p:cNvGraphicFramePr/>
          <p:nvPr/>
        </p:nvGraphicFramePr>
        <p:xfrm>
          <a:off x="268133" y="2205855"/>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28" name="Google Shape;528;p51"/>
          <p:cNvSpPr txBox="1"/>
          <p:nvPr/>
        </p:nvSpPr>
        <p:spPr>
          <a:xfrm>
            <a:off x="216900" y="944433"/>
            <a:ext cx="8589300" cy="1142400"/>
          </a:xfrm>
          <a:prstGeom prst="rect">
            <a:avLst/>
          </a:prstGeom>
          <a:noFill/>
          <a:ln>
            <a:noFill/>
          </a:ln>
        </p:spPr>
        <p:txBody>
          <a:bodyPr anchorCtr="0" anchor="t" bIns="91425" lIns="91425" spcFirstLastPara="1" rIns="91425" wrap="square" tIns="91425">
            <a:noAutofit/>
          </a:bodyPr>
          <a:lstStyle/>
          <a:p>
            <a:pPr indent="0" lvl="0" marL="0" marR="0" rtl="0" algn="just">
              <a:lnSpc>
                <a:spcPct val="107000"/>
              </a:lnSpc>
              <a:spcBef>
                <a:spcPts val="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Conjunto de todas las asignaturas que se enseñan tanto en el segundo semestre de 2009 como en el primer semestre de 2010.</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2"/>
          <p:cNvSpPr txBox="1"/>
          <p:nvPr>
            <p:ph type="title"/>
          </p:nvPr>
        </p:nvSpPr>
        <p:spPr>
          <a:xfrm>
            <a:off x="408375" y="2115008"/>
            <a:ext cx="8222100" cy="180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3600"/>
              <a:buFont typeface="Open Sans"/>
              <a:buNone/>
            </a:pPr>
            <a:r>
              <a:rPr lang="es-ES" sz="3600"/>
              <a:t>Operación:Unión</a:t>
            </a:r>
            <a:endParaRPr sz="3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3"/>
          <p:cNvSpPr txBox="1"/>
          <p:nvPr>
            <p:ph type="title"/>
          </p:nvPr>
        </p:nvSpPr>
        <p:spPr>
          <a:xfrm>
            <a:off x="524500" y="324564"/>
            <a:ext cx="8222100" cy="1364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Unión</a:t>
            </a:r>
            <a:endParaRPr/>
          </a:p>
        </p:txBody>
      </p:sp>
      <p:sp>
        <p:nvSpPr>
          <p:cNvPr id="539" name="Google Shape;539;p53"/>
          <p:cNvSpPr/>
          <p:nvPr/>
        </p:nvSpPr>
        <p:spPr>
          <a:xfrm>
            <a:off x="251520" y="2444047"/>
            <a:ext cx="8092200" cy="10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40" name="Google Shape;540;p53"/>
          <p:cNvSpPr/>
          <p:nvPr/>
        </p:nvSpPr>
        <p:spPr>
          <a:xfrm>
            <a:off x="358400" y="2333700"/>
            <a:ext cx="8465400" cy="4524300"/>
          </a:xfrm>
          <a:prstGeom prst="rect">
            <a:avLst/>
          </a:prstGeom>
          <a:noFill/>
          <a:ln>
            <a:noFill/>
          </a:ln>
        </p:spPr>
        <p:txBody>
          <a:bodyPr anchorCtr="0" anchor="t" bIns="45700" lIns="91425" spcFirstLastPara="1" rIns="91425" wrap="square" tIns="45700">
            <a:noAutofit/>
          </a:bodyPr>
          <a:lstStyle/>
          <a:p>
            <a:pPr indent="-495300" lvl="0" marL="571500" marR="0" rtl="0" algn="just">
              <a:lnSpc>
                <a:spcPct val="100000"/>
              </a:lnSpc>
              <a:spcBef>
                <a:spcPts val="0"/>
              </a:spcBef>
              <a:spcAft>
                <a:spcPts val="0"/>
              </a:spcAft>
              <a:buClr>
                <a:schemeClr val="dk1"/>
              </a:buClr>
              <a:buSzPts val="2400"/>
              <a:buFont typeface="Noto Sans Symbols"/>
              <a:buChar char="❑"/>
            </a:pPr>
            <a:r>
              <a:rPr b="0" i="0" lang="es-ES" sz="2400" u="none" cap="none" strike="noStrike">
                <a:solidFill>
                  <a:schemeClr val="dk1"/>
                </a:solidFill>
                <a:latin typeface="Calibri"/>
                <a:ea typeface="Calibri"/>
                <a:cs typeface="Calibri"/>
                <a:sym typeface="Calibri"/>
              </a:rPr>
              <a:t>Definición:  Dadas las relaciones r y s, se dice que se ha establecido una unión entre r y s en el mismo sentido que la unión entre dos conjuntos, conformando uno nuevo con los elementos comunes y la exclusión de los repetidos.  </a:t>
            </a:r>
            <a:endParaRPr b="0" i="0" sz="200" u="none" cap="none" strike="noStrike">
              <a:solidFill>
                <a:srgbClr val="000000"/>
              </a:solidFill>
              <a:latin typeface="Arial"/>
              <a:ea typeface="Arial"/>
              <a:cs typeface="Arial"/>
              <a:sym typeface="Arial"/>
            </a:endParaRPr>
          </a:p>
          <a:p>
            <a:pPr indent="-527050" lvl="0" marL="571500" marR="0" rtl="0" algn="l">
              <a:lnSpc>
                <a:spcPct val="100000"/>
              </a:lnSpc>
              <a:spcBef>
                <a:spcPts val="0"/>
              </a:spcBef>
              <a:spcAft>
                <a:spcPts val="0"/>
              </a:spcAft>
              <a:buClr>
                <a:schemeClr val="dk1"/>
              </a:buClr>
              <a:buSzPts val="2900"/>
              <a:buFont typeface="Noto Sans Symbols"/>
              <a:buChar char="❑"/>
            </a:pPr>
            <a:r>
              <a:rPr b="0" i="0" lang="es-ES" sz="2900" u="none" cap="none" strike="noStrike">
                <a:solidFill>
                  <a:schemeClr val="dk1"/>
                </a:solidFill>
                <a:latin typeface="Calibri"/>
                <a:ea typeface="Calibri"/>
                <a:cs typeface="Calibri"/>
                <a:sym typeface="Calibri"/>
              </a:rPr>
              <a:t>Notación: r U s </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4"/>
          <p:cNvSpPr txBox="1"/>
          <p:nvPr>
            <p:ph type="title"/>
          </p:nvPr>
        </p:nvSpPr>
        <p:spPr>
          <a:xfrm>
            <a:off x="98250" y="29072"/>
            <a:ext cx="8826600" cy="728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500"/>
              <a:t>Unión</a:t>
            </a:r>
            <a:endParaRPr sz="100"/>
          </a:p>
        </p:txBody>
      </p:sp>
      <p:sp>
        <p:nvSpPr>
          <p:cNvPr id="546" name="Google Shape;546;p54"/>
          <p:cNvSpPr/>
          <p:nvPr/>
        </p:nvSpPr>
        <p:spPr>
          <a:xfrm>
            <a:off x="299082" y="1000224"/>
            <a:ext cx="8424900" cy="9912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2800"/>
              <a:buFont typeface="Arial"/>
              <a:buNone/>
            </a:pPr>
            <a:r>
              <a:rPr b="1" i="0" lang="es-ES" sz="2800" u="none" cap="none" strike="noStrike">
                <a:solidFill>
                  <a:schemeClr val="dk1"/>
                </a:solidFill>
                <a:latin typeface="Arial"/>
                <a:ea typeface="Arial"/>
                <a:cs typeface="Arial"/>
                <a:sym typeface="Arial"/>
              </a:rPr>
              <a:t>A UNIÓN B</a:t>
            </a:r>
            <a:r>
              <a:rPr b="0" i="0" lang="es-ES" sz="2800" u="none" cap="none" strike="noStrike">
                <a:solidFill>
                  <a:schemeClr val="dk1"/>
                </a:solidFill>
                <a:latin typeface="Arial"/>
                <a:ea typeface="Arial"/>
                <a:cs typeface="Arial"/>
                <a:sym typeface="Arial"/>
              </a:rPr>
              <a:t> es el conjunto de las tuplas que pertenecen a A o a B o a ambas: </a:t>
            </a:r>
            <a:endParaRPr b="0" i="0" sz="2800" u="none" cap="none" strike="noStrike">
              <a:solidFill>
                <a:schemeClr val="dk1"/>
              </a:solidFill>
              <a:latin typeface="Calibri"/>
              <a:ea typeface="Calibri"/>
              <a:cs typeface="Calibri"/>
              <a:sym typeface="Calibri"/>
            </a:endParaRPr>
          </a:p>
        </p:txBody>
      </p:sp>
      <p:sp>
        <p:nvSpPr>
          <p:cNvPr id="547" name="Google Shape;547;p54"/>
          <p:cNvSpPr txBox="1"/>
          <p:nvPr/>
        </p:nvSpPr>
        <p:spPr>
          <a:xfrm>
            <a:off x="1930300" y="2234000"/>
            <a:ext cx="362400" cy="37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A</a:t>
            </a:r>
            <a:endParaRPr b="0" i="0" sz="1400" u="none" cap="none" strike="noStrike">
              <a:solidFill>
                <a:srgbClr val="000000"/>
              </a:solidFill>
              <a:latin typeface="Roboto"/>
              <a:ea typeface="Roboto"/>
              <a:cs typeface="Roboto"/>
              <a:sym typeface="Roboto"/>
            </a:endParaRPr>
          </a:p>
        </p:txBody>
      </p:sp>
      <p:sp>
        <p:nvSpPr>
          <p:cNvPr id="548" name="Google Shape;548;p54"/>
          <p:cNvSpPr txBox="1"/>
          <p:nvPr/>
        </p:nvSpPr>
        <p:spPr>
          <a:xfrm>
            <a:off x="5549375" y="2946725"/>
            <a:ext cx="506700" cy="5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B</a:t>
            </a:r>
            <a:endParaRPr b="0" i="0" sz="1400" u="none" cap="none" strike="noStrike">
              <a:solidFill>
                <a:srgbClr val="000000"/>
              </a:solidFill>
              <a:latin typeface="Roboto"/>
              <a:ea typeface="Roboto"/>
              <a:cs typeface="Roboto"/>
              <a:sym typeface="Roboto"/>
            </a:endParaRPr>
          </a:p>
        </p:txBody>
      </p:sp>
      <p:sp>
        <p:nvSpPr>
          <p:cNvPr id="549" name="Google Shape;549;p54"/>
          <p:cNvSpPr/>
          <p:nvPr/>
        </p:nvSpPr>
        <p:spPr>
          <a:xfrm>
            <a:off x="2174000" y="2756625"/>
            <a:ext cx="4944300" cy="3882000"/>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4"/>
          <p:cNvSpPr/>
          <p:nvPr/>
        </p:nvSpPr>
        <p:spPr>
          <a:xfrm>
            <a:off x="299075" y="2352775"/>
            <a:ext cx="4268400" cy="415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4"/>
          <p:cNvSpPr/>
          <p:nvPr/>
        </p:nvSpPr>
        <p:spPr>
          <a:xfrm>
            <a:off x="1416775" y="3576994"/>
            <a:ext cx="678300" cy="934500"/>
          </a:xfrm>
          <a:prstGeom prst="ellipse">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4"/>
          <p:cNvSpPr/>
          <p:nvPr/>
        </p:nvSpPr>
        <p:spPr>
          <a:xfrm>
            <a:off x="1636378" y="3808246"/>
            <a:ext cx="321300" cy="345300"/>
          </a:xfrm>
          <a:prstGeom prst="chord">
            <a:avLst>
              <a:gd fmla="val 270000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3" name="Google Shape;553;p54"/>
          <p:cNvPicPr preferRelativeResize="0"/>
          <p:nvPr/>
        </p:nvPicPr>
        <p:blipFill rotWithShape="1">
          <a:blip r:embed="rId3">
            <a:alphaModFix/>
          </a:blip>
          <a:srcRect b="0" l="0" r="0" t="0"/>
          <a:stretch/>
        </p:blipFill>
        <p:spPr>
          <a:xfrm>
            <a:off x="1242893" y="3429001"/>
            <a:ext cx="138920" cy="159197"/>
          </a:xfrm>
          <a:prstGeom prst="rect">
            <a:avLst/>
          </a:prstGeom>
          <a:noFill/>
          <a:ln>
            <a:noFill/>
          </a:ln>
        </p:spPr>
      </p:pic>
      <p:sp>
        <p:nvSpPr>
          <p:cNvPr id="554" name="Google Shape;554;p54"/>
          <p:cNvSpPr/>
          <p:nvPr/>
        </p:nvSpPr>
        <p:spPr>
          <a:xfrm>
            <a:off x="3770700" y="4770544"/>
            <a:ext cx="678300" cy="934500"/>
          </a:xfrm>
          <a:prstGeom prst="ellipse">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4"/>
          <p:cNvSpPr/>
          <p:nvPr/>
        </p:nvSpPr>
        <p:spPr>
          <a:xfrm>
            <a:off x="3990303" y="5001796"/>
            <a:ext cx="321300" cy="345300"/>
          </a:xfrm>
          <a:prstGeom prst="chord">
            <a:avLst>
              <a:gd fmla="val 270000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6" name="Google Shape;556;p54"/>
          <p:cNvPicPr preferRelativeResize="0"/>
          <p:nvPr/>
        </p:nvPicPr>
        <p:blipFill rotWithShape="1">
          <a:blip r:embed="rId3">
            <a:alphaModFix/>
          </a:blip>
          <a:srcRect b="0" l="0" r="0" t="0"/>
          <a:stretch/>
        </p:blipFill>
        <p:spPr>
          <a:xfrm>
            <a:off x="3596818" y="4672476"/>
            <a:ext cx="138920" cy="159197"/>
          </a:xfrm>
          <a:prstGeom prst="rect">
            <a:avLst/>
          </a:prstGeom>
          <a:noFill/>
          <a:ln>
            <a:noFill/>
          </a:ln>
        </p:spPr>
      </p:pic>
      <p:sp>
        <p:nvSpPr>
          <p:cNvPr id="557" name="Google Shape;557;p54"/>
          <p:cNvSpPr/>
          <p:nvPr/>
        </p:nvSpPr>
        <p:spPr>
          <a:xfrm>
            <a:off x="2664650" y="4314229"/>
            <a:ext cx="678300" cy="934500"/>
          </a:xfrm>
          <a:prstGeom prst="ellipse">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4"/>
          <p:cNvSpPr/>
          <p:nvPr/>
        </p:nvSpPr>
        <p:spPr>
          <a:xfrm>
            <a:off x="6118225" y="3859744"/>
            <a:ext cx="678300" cy="934500"/>
          </a:xfrm>
          <a:prstGeom prst="ellipse">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4"/>
          <p:cNvSpPr/>
          <p:nvPr/>
        </p:nvSpPr>
        <p:spPr>
          <a:xfrm>
            <a:off x="2855439" y="4578082"/>
            <a:ext cx="296700" cy="406800"/>
          </a:xfrm>
          <a:prstGeom prst="teardrop">
            <a:avLst>
              <a:gd fmla="val 10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0" name="Google Shape;560;p54"/>
          <p:cNvPicPr preferRelativeResize="0"/>
          <p:nvPr/>
        </p:nvPicPr>
        <p:blipFill rotWithShape="1">
          <a:blip r:embed="rId4">
            <a:alphaModFix/>
          </a:blip>
          <a:srcRect b="0" l="0" r="0" t="0"/>
          <a:stretch/>
        </p:blipFill>
        <p:spPr>
          <a:xfrm>
            <a:off x="2927810" y="4689075"/>
            <a:ext cx="151996" cy="184808"/>
          </a:xfrm>
          <a:prstGeom prst="rect">
            <a:avLst/>
          </a:prstGeom>
          <a:noFill/>
          <a:ln>
            <a:noFill/>
          </a:ln>
        </p:spPr>
      </p:pic>
      <p:sp>
        <p:nvSpPr>
          <p:cNvPr id="561" name="Google Shape;561;p54"/>
          <p:cNvSpPr/>
          <p:nvPr/>
        </p:nvSpPr>
        <p:spPr>
          <a:xfrm>
            <a:off x="6296728" y="4233071"/>
            <a:ext cx="321300" cy="345300"/>
          </a:xfrm>
          <a:prstGeom prst="chord">
            <a:avLst>
              <a:gd fmla="val 270000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2" name="Google Shape;562;p54"/>
          <p:cNvPicPr preferRelativeResize="0"/>
          <p:nvPr/>
        </p:nvPicPr>
        <p:blipFill rotWithShape="1">
          <a:blip r:embed="rId3">
            <a:alphaModFix/>
          </a:blip>
          <a:srcRect b="0" l="0" r="0" t="0"/>
          <a:stretch/>
        </p:blipFill>
        <p:spPr>
          <a:xfrm>
            <a:off x="5863618" y="3915614"/>
            <a:ext cx="138920" cy="159197"/>
          </a:xfrm>
          <a:prstGeom prst="rect">
            <a:avLst/>
          </a:prstGeom>
          <a:noFill/>
          <a:ln>
            <a:noFill/>
          </a:ln>
        </p:spPr>
      </p:pic>
      <p:sp>
        <p:nvSpPr>
          <p:cNvPr id="563" name="Google Shape;563;p54"/>
          <p:cNvSpPr txBox="1"/>
          <p:nvPr/>
        </p:nvSpPr>
        <p:spPr>
          <a:xfrm>
            <a:off x="2975650" y="2946725"/>
            <a:ext cx="934500" cy="5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A AND B</a:t>
            </a:r>
            <a:endParaRPr b="0" i="0" sz="1400" u="none" cap="none" strike="noStrike">
              <a:solidFill>
                <a:srgbClr val="000000"/>
              </a:solidFill>
              <a:latin typeface="Roboto"/>
              <a:ea typeface="Roboto"/>
              <a:cs typeface="Roboto"/>
              <a:sym typeface="Roboto"/>
            </a:endParaRPr>
          </a:p>
        </p:txBody>
      </p:sp>
      <p:sp>
        <p:nvSpPr>
          <p:cNvPr id="564" name="Google Shape;564;p54"/>
          <p:cNvSpPr/>
          <p:nvPr/>
        </p:nvSpPr>
        <p:spPr>
          <a:xfrm rot="7457316">
            <a:off x="2424519" y="3223375"/>
            <a:ext cx="374360" cy="1514745"/>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4"/>
          <p:cNvSpPr/>
          <p:nvPr/>
        </p:nvSpPr>
        <p:spPr>
          <a:xfrm rot="-5795517">
            <a:off x="4526127" y="3154995"/>
            <a:ext cx="655936" cy="380261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6" name="Google Shape;566;p54"/>
          <p:cNvCxnSpPr/>
          <p:nvPr/>
        </p:nvCxnSpPr>
        <p:spPr>
          <a:xfrm flipH="1" rot="10800000">
            <a:off x="3173600" y="2158150"/>
            <a:ext cx="3508200" cy="2225100"/>
          </a:xfrm>
          <a:prstGeom prst="straightConnector1">
            <a:avLst/>
          </a:prstGeom>
          <a:noFill/>
          <a:ln cap="flat" cmpd="sng" w="9525">
            <a:solidFill>
              <a:srgbClr val="FF0000"/>
            </a:solidFill>
            <a:prstDash val="solid"/>
            <a:round/>
            <a:headEnd len="sm" w="sm" type="none"/>
            <a:tailEnd len="med" w="med" type="triangle"/>
          </a:ln>
        </p:spPr>
      </p:cxnSp>
      <p:sp>
        <p:nvSpPr>
          <p:cNvPr id="567" name="Google Shape;567;p54"/>
          <p:cNvSpPr txBox="1"/>
          <p:nvPr/>
        </p:nvSpPr>
        <p:spPr>
          <a:xfrm>
            <a:off x="6879775" y="1960000"/>
            <a:ext cx="1686900" cy="3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atributos iguales</a:t>
            </a:r>
            <a:endParaRPr b="0" i="0" sz="1400" u="none" cap="none" strike="noStrike">
              <a:solidFill>
                <a:srgbClr val="000000"/>
              </a:solidFill>
              <a:latin typeface="Roboto"/>
              <a:ea typeface="Roboto"/>
              <a:cs typeface="Roboto"/>
              <a:sym typeface="Roboto"/>
            </a:endParaRPr>
          </a:p>
        </p:txBody>
      </p:sp>
      <p:sp>
        <p:nvSpPr>
          <p:cNvPr id="568" name="Google Shape;568;p54"/>
          <p:cNvSpPr/>
          <p:nvPr/>
        </p:nvSpPr>
        <p:spPr>
          <a:xfrm rot="-3841325">
            <a:off x="3486808" y="3974223"/>
            <a:ext cx="562982" cy="1257452"/>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5"/>
          <p:cNvSpPr txBox="1"/>
          <p:nvPr>
            <p:ph type="title"/>
          </p:nvPr>
        </p:nvSpPr>
        <p:spPr>
          <a:xfrm>
            <a:off x="98250" y="29072"/>
            <a:ext cx="8826600" cy="7389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Unión</a:t>
            </a:r>
            <a:endParaRPr sz="100"/>
          </a:p>
        </p:txBody>
      </p:sp>
      <p:graphicFrame>
        <p:nvGraphicFramePr>
          <p:cNvPr id="574" name="Google Shape;574;p55"/>
          <p:cNvGraphicFramePr/>
          <p:nvPr/>
        </p:nvGraphicFramePr>
        <p:xfrm>
          <a:off x="168245" y="2591989"/>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75" name="Google Shape;575;p55"/>
          <p:cNvSpPr txBox="1"/>
          <p:nvPr/>
        </p:nvSpPr>
        <p:spPr>
          <a:xfrm>
            <a:off x="0" y="960667"/>
            <a:ext cx="8589300" cy="12453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00000"/>
              </a:lnSpc>
              <a:spcBef>
                <a:spcPts val="0"/>
              </a:spcBef>
              <a:spcAft>
                <a:spcPts val="0"/>
              </a:spcAft>
              <a:buClr>
                <a:schemeClr val="dk1"/>
              </a:buClr>
              <a:buSzPts val="2200"/>
              <a:buFont typeface="Calibri"/>
              <a:buAutoNum type="arabicPeriod"/>
            </a:pPr>
            <a:r>
              <a:rPr b="0" i="0" lang="es-ES" sz="2200" u="none" cap="none" strike="noStrike">
                <a:solidFill>
                  <a:schemeClr val="dk1"/>
                </a:solidFill>
                <a:latin typeface="Calibri"/>
                <a:ea typeface="Calibri"/>
                <a:cs typeface="Calibri"/>
                <a:sym typeface="Calibri"/>
              </a:rPr>
              <a:t>Π </a:t>
            </a:r>
            <a:r>
              <a:rPr b="0" baseline="-25000" i="0" lang="es-ES" sz="2200" u="none" cap="none" strike="noStrike">
                <a:solidFill>
                  <a:schemeClr val="dk1"/>
                </a:solidFill>
                <a:latin typeface="Calibri"/>
                <a:ea typeface="Calibri"/>
                <a:cs typeface="Calibri"/>
                <a:sym typeface="Calibri"/>
              </a:rPr>
              <a:t>asignatura_id</a:t>
            </a:r>
            <a:r>
              <a:rPr b="0" i="0" lang="es-ES" sz="2200" u="none" cap="none" strike="noStrike">
                <a:solidFill>
                  <a:schemeClr val="dk1"/>
                </a:solidFill>
                <a:latin typeface="Calibri"/>
                <a:ea typeface="Calibri"/>
                <a:cs typeface="Calibri"/>
                <a:sym typeface="Calibri"/>
              </a:rPr>
              <a:t>(σ</a:t>
            </a:r>
            <a:r>
              <a:rPr b="0" baseline="-25000" i="0" lang="es-ES" sz="2200" u="none" cap="none" strike="noStrike">
                <a:solidFill>
                  <a:schemeClr val="dk1"/>
                </a:solidFill>
                <a:latin typeface="Calibri"/>
                <a:ea typeface="Calibri"/>
                <a:cs typeface="Calibri"/>
                <a:sym typeface="Calibri"/>
              </a:rPr>
              <a:t>semestre=Primero ˄ año= 2010</a:t>
            </a:r>
            <a:r>
              <a:rPr b="0" i="0" lang="es-ES" sz="2200" u="none" cap="none" strike="noStrike">
                <a:solidFill>
                  <a:schemeClr val="dk1"/>
                </a:solidFill>
                <a:latin typeface="Calibri"/>
                <a:ea typeface="Calibri"/>
                <a:cs typeface="Calibri"/>
                <a:sym typeface="Calibri"/>
              </a:rPr>
              <a:t>(seccion)) :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Conjunto de todas las asignaturas que se enseñaron en el  primer semestre de 2010.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6"/>
          <p:cNvSpPr txBox="1"/>
          <p:nvPr>
            <p:ph type="title"/>
          </p:nvPr>
        </p:nvSpPr>
        <p:spPr>
          <a:xfrm>
            <a:off x="98250" y="29073"/>
            <a:ext cx="8826600" cy="812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Unión</a:t>
            </a:r>
            <a:endParaRPr sz="100"/>
          </a:p>
        </p:txBody>
      </p:sp>
      <p:graphicFrame>
        <p:nvGraphicFramePr>
          <p:cNvPr id="581" name="Google Shape;581;p56"/>
          <p:cNvGraphicFramePr/>
          <p:nvPr/>
        </p:nvGraphicFramePr>
        <p:xfrm>
          <a:off x="148220" y="2165022"/>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82" name="Google Shape;582;p56"/>
          <p:cNvSpPr txBox="1"/>
          <p:nvPr/>
        </p:nvSpPr>
        <p:spPr>
          <a:xfrm>
            <a:off x="66725" y="898400"/>
            <a:ext cx="8925000" cy="1156500"/>
          </a:xfrm>
          <a:prstGeom prst="rect">
            <a:avLst/>
          </a:prstGeom>
          <a:noFill/>
          <a:ln>
            <a:noFill/>
          </a:ln>
        </p:spPr>
        <p:txBody>
          <a:bodyPr anchorCtr="0" anchor="t" bIns="91425" lIns="91425" spcFirstLastPara="1" rIns="91425" wrap="square" tIns="91425">
            <a:noAutofit/>
          </a:bodyPr>
          <a:lstStyle/>
          <a:p>
            <a:pPr indent="0" lvl="0" marL="0" marR="0" rtl="0" algn="just">
              <a:lnSpc>
                <a:spcPct val="107000"/>
              </a:lnSpc>
              <a:spcBef>
                <a:spcPts val="80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2. Π</a:t>
            </a:r>
            <a:r>
              <a:rPr b="0" baseline="-25000" i="0" lang="es-ES" sz="2200" u="none" cap="none" strike="noStrike">
                <a:solidFill>
                  <a:schemeClr val="dk1"/>
                </a:solidFill>
                <a:latin typeface="Calibri"/>
                <a:ea typeface="Calibri"/>
                <a:cs typeface="Calibri"/>
                <a:sym typeface="Calibri"/>
              </a:rPr>
              <a:t>asignatura_id</a:t>
            </a:r>
            <a:r>
              <a:rPr b="0" i="0" lang="es-ES" sz="2200" u="none" cap="none" strike="noStrike">
                <a:solidFill>
                  <a:schemeClr val="dk1"/>
                </a:solidFill>
                <a:latin typeface="Calibri"/>
                <a:ea typeface="Calibri"/>
                <a:cs typeface="Calibri"/>
                <a:sym typeface="Calibri"/>
              </a:rPr>
              <a:t>(σ</a:t>
            </a:r>
            <a:r>
              <a:rPr b="0" baseline="-25000" i="0" lang="es-ES" sz="2200" u="none" cap="none" strike="noStrike">
                <a:solidFill>
                  <a:schemeClr val="dk1"/>
                </a:solidFill>
                <a:latin typeface="Calibri"/>
                <a:ea typeface="Calibri"/>
                <a:cs typeface="Calibri"/>
                <a:sym typeface="Calibri"/>
              </a:rPr>
              <a:t>semestre=Segundo ˄ año= 2009</a:t>
            </a:r>
            <a:r>
              <a:rPr b="0" i="0" lang="es-ES" sz="2200" u="none" cap="none" strike="noStrike">
                <a:solidFill>
                  <a:schemeClr val="dk1"/>
                </a:solidFill>
                <a:latin typeface="Calibri"/>
                <a:ea typeface="Calibri"/>
                <a:cs typeface="Calibri"/>
                <a:sym typeface="Calibri"/>
              </a:rPr>
              <a:t>(seccion)): </a:t>
            </a:r>
            <a:endParaRPr b="0" i="0" sz="2200" u="none" cap="none" strike="noStrike">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Conjunto de todas las asignaturas que se enseñaron en el segundo semestre de 2009.</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7"/>
          <p:cNvSpPr txBox="1"/>
          <p:nvPr>
            <p:ph type="title"/>
          </p:nvPr>
        </p:nvSpPr>
        <p:spPr>
          <a:xfrm>
            <a:off x="98250" y="29072"/>
            <a:ext cx="8826600" cy="7389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600"/>
              <a:t>Unión</a:t>
            </a:r>
            <a:endParaRPr sz="100"/>
          </a:p>
        </p:txBody>
      </p:sp>
      <p:sp>
        <p:nvSpPr>
          <p:cNvPr id="589" name="Google Shape;589;p57"/>
          <p:cNvSpPr/>
          <p:nvPr/>
        </p:nvSpPr>
        <p:spPr>
          <a:xfrm>
            <a:off x="316878" y="1663980"/>
            <a:ext cx="8640900" cy="2307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Ejercicio 1: Considere una consulta para buscar el conjunto de todas las asignaturas que se enseñaron en el  primer semestre de 2010, el segundo semestre de 2009 o ambos</a:t>
            </a:r>
            <a:r>
              <a:rPr b="0" i="0" lang="es-E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8"/>
          <p:cNvSpPr txBox="1"/>
          <p:nvPr>
            <p:ph type="title"/>
          </p:nvPr>
        </p:nvSpPr>
        <p:spPr>
          <a:xfrm>
            <a:off x="98250" y="29072"/>
            <a:ext cx="8826600" cy="6861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Unión</a:t>
            </a:r>
            <a:endParaRPr sz="100"/>
          </a:p>
        </p:txBody>
      </p:sp>
      <p:graphicFrame>
        <p:nvGraphicFramePr>
          <p:cNvPr id="595" name="Google Shape;595;p58"/>
          <p:cNvGraphicFramePr/>
          <p:nvPr/>
        </p:nvGraphicFramePr>
        <p:xfrm>
          <a:off x="261645" y="1844822"/>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9"/>
          <p:cNvSpPr txBox="1"/>
          <p:nvPr>
            <p:ph type="title"/>
          </p:nvPr>
        </p:nvSpPr>
        <p:spPr>
          <a:xfrm>
            <a:off x="98250" y="29067"/>
            <a:ext cx="8826600" cy="107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ES"/>
              <a:t>Compatibilidad de relaciones (Caso I: Cardinalidad diferente)</a:t>
            </a:r>
            <a:endParaRPr/>
          </a:p>
        </p:txBody>
      </p:sp>
      <p:graphicFrame>
        <p:nvGraphicFramePr>
          <p:cNvPr id="601" name="Google Shape;601;p59"/>
          <p:cNvGraphicFramePr/>
          <p:nvPr/>
        </p:nvGraphicFramePr>
        <p:xfrm>
          <a:off x="892050" y="2018000"/>
          <a:ext cx="3000000" cy="3000000"/>
        </p:xfrm>
        <a:graphic>
          <a:graphicData uri="http://schemas.openxmlformats.org/drawingml/2006/table">
            <a:tbl>
              <a:tblPr>
                <a:noFill/>
                <a:tableStyleId>{D8D496CD-DA31-413A-BF38-9060F8E62ADD}</a:tableStyleId>
              </a:tblPr>
              <a:tblGrid>
                <a:gridCol w="1809750"/>
                <a:gridCol w="1809750"/>
                <a:gridCol w="1809750"/>
                <a:gridCol w="1809750"/>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ID</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nombre</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nombre_grado</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sueldo</a:t>
                      </a:r>
                      <a:endParaRPr sz="1900" u="none" cap="none" strike="noStrike"/>
                    </a:p>
                  </a:txBody>
                  <a:tcPr marT="121900" marB="121900" marR="91425" marL="91425"/>
                </a:tc>
              </a:tr>
            </a:tbl>
          </a:graphicData>
        </a:graphic>
      </p:graphicFrame>
      <p:graphicFrame>
        <p:nvGraphicFramePr>
          <p:cNvPr id="602" name="Google Shape;602;p59"/>
          <p:cNvGraphicFramePr/>
          <p:nvPr/>
        </p:nvGraphicFramePr>
        <p:xfrm>
          <a:off x="851975" y="3480033"/>
          <a:ext cx="3000000" cy="3000000"/>
        </p:xfrm>
        <a:graphic>
          <a:graphicData uri="http://schemas.openxmlformats.org/drawingml/2006/table">
            <a:tbl>
              <a:tblPr>
                <a:noFill/>
                <a:tableStyleId>{D8D496CD-DA31-413A-BF38-9060F8E62ADD}</a:tableStyleId>
              </a:tblPr>
              <a:tblGrid>
                <a:gridCol w="1447800"/>
                <a:gridCol w="1447800"/>
                <a:gridCol w="1447800"/>
                <a:gridCol w="1447800"/>
                <a:gridCol w="1447800"/>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ID</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nombre</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nombre_grado</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creditos</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año</a:t>
                      </a:r>
                      <a:endParaRPr sz="1900" u="none" cap="none" strike="noStrike"/>
                    </a:p>
                  </a:txBody>
                  <a:tcPr marT="121900" marB="121900" marR="91425" marL="91425"/>
                </a:tc>
              </a:tr>
            </a:tbl>
          </a:graphicData>
        </a:graphic>
      </p:graphicFrame>
      <p:sp>
        <p:nvSpPr>
          <p:cNvPr id="603" name="Google Shape;603;p59"/>
          <p:cNvSpPr txBox="1"/>
          <p:nvPr/>
        </p:nvSpPr>
        <p:spPr>
          <a:xfrm flipH="1">
            <a:off x="851975" y="1441033"/>
            <a:ext cx="1356900" cy="39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profesores</a:t>
            </a:r>
            <a:endParaRPr b="0" i="0" sz="1400" u="none" cap="none" strike="noStrike">
              <a:solidFill>
                <a:srgbClr val="000000"/>
              </a:solidFill>
              <a:latin typeface="Roboto"/>
              <a:ea typeface="Roboto"/>
              <a:cs typeface="Roboto"/>
              <a:sym typeface="Roboto"/>
            </a:endParaRPr>
          </a:p>
        </p:txBody>
      </p:sp>
      <p:sp>
        <p:nvSpPr>
          <p:cNvPr id="604" name="Google Shape;604;p59"/>
          <p:cNvSpPr txBox="1"/>
          <p:nvPr/>
        </p:nvSpPr>
        <p:spPr>
          <a:xfrm>
            <a:off x="851975" y="2939400"/>
            <a:ext cx="1309500" cy="2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estudiantes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85CF"/>
              </a:buClr>
              <a:buSzPts val="4800"/>
              <a:buFont typeface="Open Sans"/>
              <a:buNone/>
            </a:pPr>
            <a:r>
              <a:rPr lang="es-ES" sz="4800"/>
              <a:t>¿Qué es Álgebra?</a:t>
            </a:r>
            <a:endParaRPr/>
          </a:p>
        </p:txBody>
      </p:sp>
      <p:sp>
        <p:nvSpPr>
          <p:cNvPr id="207" name="Google Shape;207;p6"/>
          <p:cNvSpPr txBox="1"/>
          <p:nvPr>
            <p:ph idx="1" type="body"/>
          </p:nvPr>
        </p:nvSpPr>
        <p:spPr>
          <a:xfrm>
            <a:off x="471900" y="2558767"/>
            <a:ext cx="8222100" cy="361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Open Sans"/>
              <a:buNone/>
            </a:pPr>
            <a:r>
              <a:t/>
            </a:r>
            <a:endParaRPr/>
          </a:p>
          <a:p>
            <a:pPr indent="-457200" lvl="0" marL="457200" rtl="0" algn="l">
              <a:lnSpc>
                <a:spcPct val="100000"/>
              </a:lnSpc>
              <a:spcBef>
                <a:spcPts val="0"/>
              </a:spcBef>
              <a:spcAft>
                <a:spcPts val="0"/>
              </a:spcAft>
              <a:buSzPts val="2800"/>
              <a:buFont typeface="Noto Sans Symbols"/>
              <a:buChar char="❑"/>
            </a:pPr>
            <a:r>
              <a:rPr lang="es-ES" sz="2800"/>
              <a:t>Sistema matemático consistente en:</a:t>
            </a:r>
            <a:endParaRPr/>
          </a:p>
          <a:p>
            <a:pPr indent="-457200" lvl="1" marL="1200150" rtl="0" algn="l">
              <a:lnSpc>
                <a:spcPct val="100000"/>
              </a:lnSpc>
              <a:spcBef>
                <a:spcPts val="560"/>
              </a:spcBef>
              <a:spcAft>
                <a:spcPts val="0"/>
              </a:spcAft>
              <a:buSzPts val="2800"/>
              <a:buFont typeface="Arial"/>
              <a:buChar char="•"/>
            </a:pPr>
            <a:r>
              <a:rPr lang="es-ES" sz="2800"/>
              <a:t>Operandos: variables o valores a partir del cual nuevos valores pueden ser construidos.</a:t>
            </a:r>
            <a:endParaRPr/>
          </a:p>
          <a:p>
            <a:pPr indent="-457200" lvl="1" marL="1200150" rtl="0" algn="l">
              <a:lnSpc>
                <a:spcPct val="100000"/>
              </a:lnSpc>
              <a:spcBef>
                <a:spcPts val="560"/>
              </a:spcBef>
              <a:spcAft>
                <a:spcPts val="0"/>
              </a:spcAft>
              <a:buSzPts val="2800"/>
              <a:buFont typeface="Arial"/>
              <a:buChar char="•"/>
            </a:pPr>
            <a:r>
              <a:rPr lang="es-ES" sz="2800"/>
              <a:t>Operadores: símbolos que denotan procedimientos que construyen nuevos modelos a partir de valores dados</a:t>
            </a:r>
            <a:endParaRPr/>
          </a:p>
          <a:p>
            <a:pPr indent="-107950" lvl="0" marL="285750" rtl="0" algn="l">
              <a:lnSpc>
                <a:spcPct val="100000"/>
              </a:lnSpc>
              <a:spcBef>
                <a:spcPts val="0"/>
              </a:spcBef>
              <a:spcAft>
                <a:spcPts val="0"/>
              </a:spcAft>
              <a:buSzPts val="2800"/>
              <a:buFont typeface="Arial"/>
              <a:buNone/>
            </a:pPr>
            <a:r>
              <a:t/>
            </a:r>
            <a:endParaRPr sz="2800"/>
          </a:p>
          <a:p>
            <a:pPr indent="-196850" lvl="0" marL="285750" rtl="0" algn="l">
              <a:lnSpc>
                <a:spcPct val="100000"/>
              </a:lnSpc>
              <a:spcBef>
                <a:spcPts val="0"/>
              </a:spcBef>
              <a:spcAft>
                <a:spcPts val="0"/>
              </a:spcAft>
              <a:buSzPts val="1400"/>
              <a:buFont typeface="Arial"/>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0"/>
          <p:cNvSpPr txBox="1"/>
          <p:nvPr>
            <p:ph type="title"/>
          </p:nvPr>
        </p:nvSpPr>
        <p:spPr>
          <a:xfrm>
            <a:off x="98250" y="29067"/>
            <a:ext cx="8826600" cy="107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ES"/>
              <a:t>Compatibilidad de relaciones (Caso II: Atributos diferentes)</a:t>
            </a:r>
            <a:endParaRPr/>
          </a:p>
        </p:txBody>
      </p:sp>
      <p:graphicFrame>
        <p:nvGraphicFramePr>
          <p:cNvPr id="610" name="Google Shape;610;p60"/>
          <p:cNvGraphicFramePr/>
          <p:nvPr/>
        </p:nvGraphicFramePr>
        <p:xfrm>
          <a:off x="892050" y="2018000"/>
          <a:ext cx="3000000" cy="3000000"/>
        </p:xfrm>
        <a:graphic>
          <a:graphicData uri="http://schemas.openxmlformats.org/drawingml/2006/table">
            <a:tbl>
              <a:tblPr>
                <a:noFill/>
                <a:tableStyleId>{D8D496CD-DA31-413A-BF38-9060F8E62ADD}</a:tableStyleId>
              </a:tblPr>
              <a:tblGrid>
                <a:gridCol w="1809750"/>
                <a:gridCol w="1809750"/>
                <a:gridCol w="1809750"/>
                <a:gridCol w="1809750"/>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ID</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nombre</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nombre_grado</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sueldo</a:t>
                      </a:r>
                      <a:endParaRPr sz="1900" u="none" cap="none" strike="noStrike"/>
                    </a:p>
                  </a:txBody>
                  <a:tcPr marT="121900" marB="121900" marR="91425" marL="91425"/>
                </a:tc>
              </a:tr>
            </a:tbl>
          </a:graphicData>
        </a:graphic>
      </p:graphicFrame>
      <p:graphicFrame>
        <p:nvGraphicFramePr>
          <p:cNvPr id="611" name="Google Shape;611;p60"/>
          <p:cNvGraphicFramePr/>
          <p:nvPr/>
        </p:nvGraphicFramePr>
        <p:xfrm>
          <a:off x="851975" y="3480033"/>
          <a:ext cx="3000000" cy="3000000"/>
        </p:xfrm>
        <a:graphic>
          <a:graphicData uri="http://schemas.openxmlformats.org/drawingml/2006/table">
            <a:tbl>
              <a:tblPr>
                <a:noFill/>
                <a:tableStyleId>{D8D496CD-DA31-413A-BF38-9060F8E62ADD}</a:tableStyleId>
              </a:tblPr>
              <a:tblGrid>
                <a:gridCol w="1819775"/>
                <a:gridCol w="1819775"/>
                <a:gridCol w="1819775"/>
                <a:gridCol w="1819775"/>
              </a:tblGrid>
              <a:tr h="528275">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ID</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nombre</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nombre_grado</a:t>
                      </a:r>
                      <a:endParaRPr sz="1900" u="none" cap="none" strike="noStrike"/>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s-ES" sz="1900" u="none" cap="none" strike="noStrike"/>
                        <a:t>créditos</a:t>
                      </a:r>
                      <a:endParaRPr sz="1900" u="none" cap="none" strike="noStrike"/>
                    </a:p>
                  </a:txBody>
                  <a:tcPr marT="121900" marB="121900" marR="91425" marL="91425"/>
                </a:tc>
              </a:tr>
            </a:tbl>
          </a:graphicData>
        </a:graphic>
      </p:graphicFrame>
      <p:sp>
        <p:nvSpPr>
          <p:cNvPr id="612" name="Google Shape;612;p60"/>
          <p:cNvSpPr txBox="1"/>
          <p:nvPr/>
        </p:nvSpPr>
        <p:spPr>
          <a:xfrm flipH="1">
            <a:off x="851975" y="1441033"/>
            <a:ext cx="1356900" cy="39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profesores</a:t>
            </a:r>
            <a:endParaRPr b="0" i="0" sz="1400" u="none" cap="none" strike="noStrike">
              <a:solidFill>
                <a:srgbClr val="000000"/>
              </a:solidFill>
              <a:latin typeface="Roboto"/>
              <a:ea typeface="Roboto"/>
              <a:cs typeface="Roboto"/>
              <a:sym typeface="Roboto"/>
            </a:endParaRPr>
          </a:p>
        </p:txBody>
      </p:sp>
      <p:sp>
        <p:nvSpPr>
          <p:cNvPr id="613" name="Google Shape;613;p60"/>
          <p:cNvSpPr txBox="1"/>
          <p:nvPr/>
        </p:nvSpPr>
        <p:spPr>
          <a:xfrm>
            <a:off x="804650" y="2939433"/>
            <a:ext cx="1309500" cy="2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estudiantes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1"/>
          <p:cNvSpPr txBox="1"/>
          <p:nvPr>
            <p:ph type="title"/>
          </p:nvPr>
        </p:nvSpPr>
        <p:spPr>
          <a:xfrm>
            <a:off x="98250" y="29073"/>
            <a:ext cx="8826600" cy="770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400"/>
              <a:t>Unión</a:t>
            </a:r>
            <a:endParaRPr sz="100"/>
          </a:p>
        </p:txBody>
      </p:sp>
      <p:sp>
        <p:nvSpPr>
          <p:cNvPr id="620" name="Google Shape;620;p61"/>
          <p:cNvSpPr/>
          <p:nvPr/>
        </p:nvSpPr>
        <p:spPr>
          <a:xfrm>
            <a:off x="156958" y="1127191"/>
            <a:ext cx="8640900" cy="3539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Ahora bien, la operación “unión” está sujeta a los siguientes constreñimientos:</a:t>
            </a:r>
            <a:endParaRPr b="0" i="0" sz="600" u="none" cap="none" strike="noStrike">
              <a:solidFill>
                <a:srgbClr val="000000"/>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2400"/>
              <a:buFont typeface="Noto Sans Symbols"/>
              <a:buChar char="❑"/>
            </a:pPr>
            <a:r>
              <a:rPr b="0" i="0" lang="es-ES" sz="2400" u="none" cap="none" strike="noStrike">
                <a:solidFill>
                  <a:schemeClr val="dk1"/>
                </a:solidFill>
                <a:latin typeface="Calibri"/>
                <a:ea typeface="Calibri"/>
                <a:cs typeface="Calibri"/>
                <a:sym typeface="Calibri"/>
              </a:rPr>
              <a:t>Dada la unión r U s, las relaciones r y s deben tener la misma cardinalidad, es decir, deben tener el mismo número de atributos. </a:t>
            </a:r>
            <a:endParaRPr b="0" i="0" sz="600" u="none" cap="none" strike="noStrike">
              <a:solidFill>
                <a:srgbClr val="000000"/>
              </a:solidFill>
              <a:latin typeface="Arial"/>
              <a:ea typeface="Arial"/>
              <a:cs typeface="Arial"/>
              <a:sym typeface="Arial"/>
            </a:endParaRPr>
          </a:p>
          <a:p>
            <a:pPr indent="-406400" lvl="0" marL="457200" marR="0" rtl="0" algn="just">
              <a:lnSpc>
                <a:spcPct val="100000"/>
              </a:lnSpc>
              <a:spcBef>
                <a:spcPts val="0"/>
              </a:spcBef>
              <a:spcAft>
                <a:spcPts val="0"/>
              </a:spcAft>
              <a:buClr>
                <a:schemeClr val="dk1"/>
              </a:buClr>
              <a:buSzPts val="2400"/>
              <a:buFont typeface="Noto Sans Symbols"/>
              <a:buChar char="❑"/>
            </a:pPr>
            <a:r>
              <a:rPr b="0" i="0" lang="es-ES" sz="2400" u="none" cap="none" strike="noStrike">
                <a:solidFill>
                  <a:schemeClr val="dk1"/>
                </a:solidFill>
                <a:latin typeface="Calibri"/>
                <a:ea typeface="Calibri"/>
                <a:cs typeface="Calibri"/>
                <a:sym typeface="Calibri"/>
              </a:rPr>
              <a:t>Los dominios de los atributos i-ésimos de r y de s deben ser iguales para todo i. </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460950" y="1978283"/>
            <a:ext cx="8222100" cy="1800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Operación: Diferencia de Conjuntos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3"/>
          <p:cNvSpPr txBox="1"/>
          <p:nvPr>
            <p:ph type="title"/>
          </p:nvPr>
        </p:nvSpPr>
        <p:spPr>
          <a:xfrm>
            <a:off x="562300" y="503389"/>
            <a:ext cx="8222100" cy="1364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5400"/>
              <a:t>Diferencia de Conjuntos</a:t>
            </a:r>
            <a:endParaRPr/>
          </a:p>
        </p:txBody>
      </p:sp>
      <p:sp>
        <p:nvSpPr>
          <p:cNvPr id="633" name="Google Shape;633;p63"/>
          <p:cNvSpPr/>
          <p:nvPr/>
        </p:nvSpPr>
        <p:spPr>
          <a:xfrm>
            <a:off x="143508" y="2708920"/>
            <a:ext cx="8640900" cy="2862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Definición: Esta operación permite encontrar las tuplas que están en una relación, pero no en la otra.  La expresión r-s da como resultado una relación que contiene las tuplas que están en r pero no en 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4"/>
          <p:cNvSpPr txBox="1"/>
          <p:nvPr>
            <p:ph type="title"/>
          </p:nvPr>
        </p:nvSpPr>
        <p:spPr>
          <a:xfrm>
            <a:off x="98250" y="29073"/>
            <a:ext cx="8826600" cy="84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lang="es-ES" sz="3700"/>
              <a:t>Diferencia de Conjuntos</a:t>
            </a:r>
            <a:endParaRPr sz="100"/>
          </a:p>
        </p:txBody>
      </p:sp>
      <p:sp>
        <p:nvSpPr>
          <p:cNvPr id="639" name="Google Shape;639;p64"/>
          <p:cNvSpPr/>
          <p:nvPr/>
        </p:nvSpPr>
        <p:spPr>
          <a:xfrm>
            <a:off x="3034750" y="1946200"/>
            <a:ext cx="4300200" cy="3484500"/>
          </a:xfrm>
          <a:prstGeom prst="ellipse">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4"/>
          <p:cNvSpPr/>
          <p:nvPr/>
        </p:nvSpPr>
        <p:spPr>
          <a:xfrm>
            <a:off x="3410424" y="2898594"/>
            <a:ext cx="653700" cy="1077900"/>
          </a:xfrm>
          <a:prstGeom prst="teardrop">
            <a:avLst>
              <a:gd fmla="val 10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1" name="Google Shape;641;p64"/>
          <p:cNvPicPr preferRelativeResize="0"/>
          <p:nvPr/>
        </p:nvPicPr>
        <p:blipFill rotWithShape="1">
          <a:blip r:embed="rId3">
            <a:alphaModFix/>
          </a:blip>
          <a:srcRect b="0" l="0" r="0" t="0"/>
          <a:stretch/>
        </p:blipFill>
        <p:spPr>
          <a:xfrm>
            <a:off x="3606433" y="3136555"/>
            <a:ext cx="334515" cy="489802"/>
          </a:xfrm>
          <a:prstGeom prst="rect">
            <a:avLst/>
          </a:prstGeom>
          <a:noFill/>
          <a:ln>
            <a:noFill/>
          </a:ln>
        </p:spPr>
      </p:pic>
      <p:sp>
        <p:nvSpPr>
          <p:cNvPr id="642" name="Google Shape;642;p64"/>
          <p:cNvSpPr/>
          <p:nvPr/>
        </p:nvSpPr>
        <p:spPr>
          <a:xfrm>
            <a:off x="6008885" y="3123802"/>
            <a:ext cx="706800" cy="913500"/>
          </a:xfrm>
          <a:prstGeom prst="chord">
            <a:avLst>
              <a:gd fmla="val 270000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3" name="Google Shape;643;p64"/>
          <p:cNvPicPr preferRelativeResize="0"/>
          <p:nvPr/>
        </p:nvPicPr>
        <p:blipFill rotWithShape="1">
          <a:blip r:embed="rId4">
            <a:alphaModFix/>
          </a:blip>
          <a:srcRect b="0" l="0" r="0" t="0"/>
          <a:stretch/>
        </p:blipFill>
        <p:spPr>
          <a:xfrm>
            <a:off x="5668913" y="2714631"/>
            <a:ext cx="305738" cy="421925"/>
          </a:xfrm>
          <a:prstGeom prst="rect">
            <a:avLst/>
          </a:prstGeom>
          <a:noFill/>
          <a:ln>
            <a:noFill/>
          </a:ln>
        </p:spPr>
      </p:pic>
      <p:sp>
        <p:nvSpPr>
          <p:cNvPr id="644" name="Google Shape;644;p64"/>
          <p:cNvSpPr txBox="1"/>
          <p:nvPr/>
        </p:nvSpPr>
        <p:spPr>
          <a:xfrm>
            <a:off x="6008869" y="3291775"/>
            <a:ext cx="6537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R</a:t>
            </a:r>
            <a:endParaRPr b="0" i="0" sz="1400" u="none" cap="none" strike="noStrike">
              <a:solidFill>
                <a:srgbClr val="000000"/>
              </a:solidFill>
              <a:latin typeface="Roboto"/>
              <a:ea typeface="Roboto"/>
              <a:cs typeface="Roboto"/>
              <a:sym typeface="Roboto"/>
            </a:endParaRPr>
          </a:p>
        </p:txBody>
      </p:sp>
      <p:sp>
        <p:nvSpPr>
          <p:cNvPr id="645" name="Google Shape;645;p64"/>
          <p:cNvSpPr/>
          <p:nvPr/>
        </p:nvSpPr>
        <p:spPr>
          <a:xfrm>
            <a:off x="5918512" y="4168332"/>
            <a:ext cx="706800" cy="913500"/>
          </a:xfrm>
          <a:prstGeom prst="chord">
            <a:avLst>
              <a:gd fmla="val 2700000" name="adj1"/>
              <a:gd fmla="val 1620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4"/>
          <p:cNvSpPr txBox="1"/>
          <p:nvPr/>
        </p:nvSpPr>
        <p:spPr>
          <a:xfrm>
            <a:off x="6008876" y="4457045"/>
            <a:ext cx="400500" cy="4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S</a:t>
            </a:r>
            <a:endParaRPr b="0" i="0" sz="1400" u="none" cap="none" strike="noStrike">
              <a:solidFill>
                <a:srgbClr val="000000"/>
              </a:solidFill>
              <a:latin typeface="Roboto"/>
              <a:ea typeface="Roboto"/>
              <a:cs typeface="Roboto"/>
              <a:sym typeface="Roboto"/>
            </a:endParaRPr>
          </a:p>
        </p:txBody>
      </p:sp>
      <p:sp>
        <p:nvSpPr>
          <p:cNvPr id="647" name="Google Shape;647;p64"/>
          <p:cNvSpPr/>
          <p:nvPr/>
        </p:nvSpPr>
        <p:spPr>
          <a:xfrm>
            <a:off x="2176500" y="1428325"/>
            <a:ext cx="5559000" cy="447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8" name="Google Shape;648;p64"/>
          <p:cNvPicPr preferRelativeResize="0"/>
          <p:nvPr/>
        </p:nvPicPr>
        <p:blipFill rotWithShape="1">
          <a:blip r:embed="rId4">
            <a:alphaModFix/>
          </a:blip>
          <a:srcRect b="0" l="0" r="0" t="0"/>
          <a:stretch/>
        </p:blipFill>
        <p:spPr>
          <a:xfrm>
            <a:off x="6494438" y="4168331"/>
            <a:ext cx="305738" cy="421925"/>
          </a:xfrm>
          <a:prstGeom prst="rect">
            <a:avLst/>
          </a:prstGeom>
          <a:noFill/>
          <a:ln>
            <a:noFill/>
          </a:ln>
        </p:spPr>
      </p:pic>
      <p:sp>
        <p:nvSpPr>
          <p:cNvPr id="649" name="Google Shape;649;p64"/>
          <p:cNvSpPr/>
          <p:nvPr/>
        </p:nvSpPr>
        <p:spPr>
          <a:xfrm rot="-5137465">
            <a:off x="4827719" y="2193327"/>
            <a:ext cx="570162" cy="2240059"/>
          </a:xfrm>
          <a:prstGeom prst="curvedLeftArrow">
            <a:avLst>
              <a:gd fmla="val 25000" name="adj1"/>
              <a:gd fmla="val 50000"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4"/>
          <p:cNvSpPr/>
          <p:nvPr/>
        </p:nvSpPr>
        <p:spPr>
          <a:xfrm rot="-4291346">
            <a:off x="4834798" y="2607532"/>
            <a:ext cx="510202" cy="2560971"/>
          </a:xfrm>
          <a:prstGeom prst="curvedLef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5"/>
          <p:cNvSpPr txBox="1"/>
          <p:nvPr>
            <p:ph type="title"/>
          </p:nvPr>
        </p:nvSpPr>
        <p:spPr>
          <a:xfrm>
            <a:off x="98250" y="29073"/>
            <a:ext cx="8826600" cy="76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lang="es-ES" sz="3600"/>
              <a:t>Diferencia de Conjuntos</a:t>
            </a:r>
            <a:endParaRPr sz="100"/>
          </a:p>
        </p:txBody>
      </p:sp>
      <p:sp>
        <p:nvSpPr>
          <p:cNvPr id="656" name="Google Shape;656;p65"/>
          <p:cNvSpPr/>
          <p:nvPr/>
        </p:nvSpPr>
        <p:spPr>
          <a:xfrm>
            <a:off x="1918075" y="1928700"/>
            <a:ext cx="3004800" cy="2609700"/>
          </a:xfrm>
          <a:prstGeom prst="ellipse">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5"/>
          <p:cNvSpPr/>
          <p:nvPr/>
        </p:nvSpPr>
        <p:spPr>
          <a:xfrm>
            <a:off x="3653020" y="3143868"/>
            <a:ext cx="2762100" cy="2460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5"/>
          <p:cNvSpPr/>
          <p:nvPr/>
        </p:nvSpPr>
        <p:spPr>
          <a:xfrm>
            <a:off x="4135734" y="3573708"/>
            <a:ext cx="465000" cy="446700"/>
          </a:xfrm>
          <a:prstGeom prst="teardrop">
            <a:avLst>
              <a:gd fmla="val 10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9" name="Google Shape;659;p65"/>
          <p:cNvPicPr preferRelativeResize="0"/>
          <p:nvPr/>
        </p:nvPicPr>
        <p:blipFill rotWithShape="1">
          <a:blip r:embed="rId3">
            <a:alphaModFix/>
          </a:blip>
          <a:srcRect b="0" l="0" r="0" t="0"/>
          <a:stretch/>
        </p:blipFill>
        <p:spPr>
          <a:xfrm>
            <a:off x="4249152" y="3701738"/>
            <a:ext cx="237969" cy="202962"/>
          </a:xfrm>
          <a:prstGeom prst="rect">
            <a:avLst/>
          </a:prstGeom>
          <a:noFill/>
          <a:ln>
            <a:noFill/>
          </a:ln>
        </p:spPr>
      </p:pic>
      <p:pic>
        <p:nvPicPr>
          <p:cNvPr id="660" name="Google Shape;660;p65"/>
          <p:cNvPicPr preferRelativeResize="0"/>
          <p:nvPr/>
        </p:nvPicPr>
        <p:blipFill rotWithShape="1">
          <a:blip r:embed="rId4">
            <a:alphaModFix/>
          </a:blip>
          <a:srcRect b="0" l="0" r="0" t="0"/>
          <a:stretch/>
        </p:blipFill>
        <p:spPr>
          <a:xfrm>
            <a:off x="3311676" y="2917425"/>
            <a:ext cx="217498" cy="174835"/>
          </a:xfrm>
          <a:prstGeom prst="rect">
            <a:avLst/>
          </a:prstGeom>
          <a:noFill/>
          <a:ln>
            <a:noFill/>
          </a:ln>
        </p:spPr>
      </p:pic>
      <p:pic>
        <p:nvPicPr>
          <p:cNvPr id="661" name="Google Shape;661;p65"/>
          <p:cNvPicPr preferRelativeResize="0"/>
          <p:nvPr/>
        </p:nvPicPr>
        <p:blipFill rotWithShape="1">
          <a:blip r:embed="rId4">
            <a:alphaModFix/>
          </a:blip>
          <a:srcRect b="0" l="0" r="0" t="0"/>
          <a:stretch/>
        </p:blipFill>
        <p:spPr>
          <a:xfrm>
            <a:off x="5051169" y="4445079"/>
            <a:ext cx="217498" cy="174835"/>
          </a:xfrm>
          <a:prstGeom prst="rect">
            <a:avLst/>
          </a:prstGeom>
          <a:noFill/>
          <a:ln>
            <a:noFill/>
          </a:ln>
        </p:spPr>
      </p:pic>
      <p:sp>
        <p:nvSpPr>
          <p:cNvPr id="662" name="Google Shape;662;p65"/>
          <p:cNvSpPr/>
          <p:nvPr/>
        </p:nvSpPr>
        <p:spPr>
          <a:xfrm>
            <a:off x="2412655" y="2832744"/>
            <a:ext cx="1099500" cy="913500"/>
          </a:xfrm>
          <a:prstGeom prst="chord">
            <a:avLst>
              <a:gd fmla="val 270000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5"/>
          <p:cNvSpPr txBox="1"/>
          <p:nvPr/>
        </p:nvSpPr>
        <p:spPr>
          <a:xfrm>
            <a:off x="2521652" y="2964442"/>
            <a:ext cx="520500" cy="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R</a:t>
            </a:r>
            <a:endParaRPr b="0" i="0" sz="1400" u="none" cap="none" strike="noStrike">
              <a:solidFill>
                <a:srgbClr val="000000"/>
              </a:solidFill>
              <a:latin typeface="Roboto"/>
              <a:ea typeface="Roboto"/>
              <a:cs typeface="Roboto"/>
              <a:sym typeface="Roboto"/>
            </a:endParaRPr>
          </a:p>
        </p:txBody>
      </p:sp>
      <p:sp>
        <p:nvSpPr>
          <p:cNvPr id="664" name="Google Shape;664;p65"/>
          <p:cNvSpPr/>
          <p:nvPr/>
        </p:nvSpPr>
        <p:spPr>
          <a:xfrm>
            <a:off x="4316201" y="4309153"/>
            <a:ext cx="1099500" cy="913500"/>
          </a:xfrm>
          <a:prstGeom prst="chord">
            <a:avLst>
              <a:gd fmla="val 2700000" name="adj1"/>
              <a:gd fmla="val 1620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Roboto"/>
                <a:ea typeface="Roboto"/>
                <a:cs typeface="Roboto"/>
                <a:sym typeface="Roboto"/>
              </a:rPr>
              <a:t>S</a:t>
            </a:r>
            <a:endParaRPr b="0" i="0" sz="1400" u="none" cap="none" strike="noStrike">
              <a:solidFill>
                <a:srgbClr val="000000"/>
              </a:solidFill>
              <a:latin typeface="Arial"/>
              <a:ea typeface="Arial"/>
              <a:cs typeface="Arial"/>
              <a:sym typeface="Arial"/>
            </a:endParaRPr>
          </a:p>
        </p:txBody>
      </p:sp>
      <p:sp>
        <p:nvSpPr>
          <p:cNvPr id="665" name="Google Shape;665;p65"/>
          <p:cNvSpPr/>
          <p:nvPr/>
        </p:nvSpPr>
        <p:spPr>
          <a:xfrm rot="7118319">
            <a:off x="3132138" y="3042486"/>
            <a:ext cx="389331" cy="1920008"/>
          </a:xfrm>
          <a:prstGeom prst="curvedLeftArrow">
            <a:avLst>
              <a:gd fmla="val 25000" name="adj1"/>
              <a:gd fmla="val 50000"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5"/>
          <p:cNvSpPr/>
          <p:nvPr/>
        </p:nvSpPr>
        <p:spPr>
          <a:xfrm rot="-480916">
            <a:off x="4831982" y="3503856"/>
            <a:ext cx="656211" cy="1455027"/>
          </a:xfrm>
          <a:prstGeom prst="curvedLef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5"/>
          <p:cNvSpPr/>
          <p:nvPr/>
        </p:nvSpPr>
        <p:spPr>
          <a:xfrm>
            <a:off x="1337300" y="1561450"/>
            <a:ext cx="6158700" cy="447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6"/>
          <p:cNvSpPr txBox="1"/>
          <p:nvPr>
            <p:ph type="title"/>
          </p:nvPr>
        </p:nvSpPr>
        <p:spPr>
          <a:xfrm>
            <a:off x="98250" y="29072"/>
            <a:ext cx="8826600" cy="717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Diferencia de Conjuntos</a:t>
            </a:r>
            <a:endParaRPr sz="100"/>
          </a:p>
        </p:txBody>
      </p:sp>
      <p:graphicFrame>
        <p:nvGraphicFramePr>
          <p:cNvPr id="673" name="Google Shape;673;p66"/>
          <p:cNvGraphicFramePr/>
          <p:nvPr/>
        </p:nvGraphicFramePr>
        <p:xfrm>
          <a:off x="148220" y="2165022"/>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74" name="Google Shape;674;p66"/>
          <p:cNvSpPr txBox="1"/>
          <p:nvPr/>
        </p:nvSpPr>
        <p:spPr>
          <a:xfrm>
            <a:off x="66725" y="1100675"/>
            <a:ext cx="8925000" cy="954300"/>
          </a:xfrm>
          <a:prstGeom prst="rect">
            <a:avLst/>
          </a:prstGeom>
          <a:noFill/>
          <a:ln>
            <a:noFill/>
          </a:ln>
        </p:spPr>
        <p:txBody>
          <a:bodyPr anchorCtr="0" anchor="t" bIns="91425" lIns="91425" spcFirstLastPara="1" rIns="91425" wrap="square" tIns="91425">
            <a:noAutofit/>
          </a:bodyPr>
          <a:lstStyle/>
          <a:p>
            <a:pPr indent="0" lvl="0" marL="0" marR="0" rtl="0" algn="just">
              <a:lnSpc>
                <a:spcPct val="107000"/>
              </a:lnSpc>
              <a:spcBef>
                <a:spcPts val="80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2. Π</a:t>
            </a:r>
            <a:r>
              <a:rPr b="0" baseline="-25000" i="0" lang="es-ES" sz="2200" u="none" cap="none" strike="noStrike">
                <a:solidFill>
                  <a:schemeClr val="dk1"/>
                </a:solidFill>
                <a:latin typeface="Calibri"/>
                <a:ea typeface="Calibri"/>
                <a:cs typeface="Calibri"/>
                <a:sym typeface="Calibri"/>
              </a:rPr>
              <a:t>asignatura_id</a:t>
            </a:r>
            <a:r>
              <a:rPr b="0" i="0" lang="es-ES" sz="2200" u="none" cap="none" strike="noStrike">
                <a:solidFill>
                  <a:schemeClr val="dk1"/>
                </a:solidFill>
                <a:latin typeface="Calibri"/>
                <a:ea typeface="Calibri"/>
                <a:cs typeface="Calibri"/>
                <a:sym typeface="Calibri"/>
              </a:rPr>
              <a:t>(σ</a:t>
            </a:r>
            <a:r>
              <a:rPr b="0" baseline="-25000" i="0" lang="es-ES" sz="2200" u="none" cap="none" strike="noStrike">
                <a:solidFill>
                  <a:schemeClr val="dk1"/>
                </a:solidFill>
                <a:latin typeface="Calibri"/>
                <a:ea typeface="Calibri"/>
                <a:cs typeface="Calibri"/>
                <a:sym typeface="Calibri"/>
              </a:rPr>
              <a:t>semestre=Segundo ˄ año= 2009</a:t>
            </a:r>
            <a:r>
              <a:rPr b="0" i="0" lang="es-ES" sz="2200" u="none" cap="none" strike="noStrike">
                <a:solidFill>
                  <a:schemeClr val="dk1"/>
                </a:solidFill>
                <a:latin typeface="Calibri"/>
                <a:ea typeface="Calibri"/>
                <a:cs typeface="Calibri"/>
                <a:sym typeface="Calibri"/>
              </a:rPr>
              <a:t>(seccion)): </a:t>
            </a:r>
            <a:endParaRPr b="0" i="0" sz="2200" u="none" cap="none" strike="noStrike">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Conjunto de todas las asignaturas que se enseñaron en el segundo semestre de 2009.</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7"/>
          <p:cNvSpPr txBox="1"/>
          <p:nvPr>
            <p:ph type="title"/>
          </p:nvPr>
        </p:nvSpPr>
        <p:spPr>
          <a:xfrm>
            <a:off x="98250" y="29072"/>
            <a:ext cx="8826600" cy="7071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Diferencia de Conjuntos</a:t>
            </a:r>
            <a:endParaRPr sz="100"/>
          </a:p>
        </p:txBody>
      </p:sp>
      <p:graphicFrame>
        <p:nvGraphicFramePr>
          <p:cNvPr id="680" name="Google Shape;680;p67"/>
          <p:cNvGraphicFramePr/>
          <p:nvPr/>
        </p:nvGraphicFramePr>
        <p:xfrm>
          <a:off x="219483" y="2171264"/>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81" name="Google Shape;681;p67"/>
          <p:cNvSpPr txBox="1"/>
          <p:nvPr/>
        </p:nvSpPr>
        <p:spPr>
          <a:xfrm>
            <a:off x="168250" y="1107942"/>
            <a:ext cx="8589300" cy="12453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00000"/>
              </a:lnSpc>
              <a:spcBef>
                <a:spcPts val="0"/>
              </a:spcBef>
              <a:spcAft>
                <a:spcPts val="0"/>
              </a:spcAft>
              <a:buClr>
                <a:schemeClr val="dk1"/>
              </a:buClr>
              <a:buSzPts val="2200"/>
              <a:buFont typeface="Calibri"/>
              <a:buAutoNum type="arabicPeriod"/>
            </a:pPr>
            <a:r>
              <a:rPr b="0" i="0" lang="es-ES" sz="2200" u="none" cap="none" strike="noStrike">
                <a:solidFill>
                  <a:schemeClr val="dk1"/>
                </a:solidFill>
                <a:latin typeface="Calibri"/>
                <a:ea typeface="Calibri"/>
                <a:cs typeface="Calibri"/>
                <a:sym typeface="Calibri"/>
              </a:rPr>
              <a:t>Π </a:t>
            </a:r>
            <a:r>
              <a:rPr b="0" baseline="-25000" i="0" lang="es-ES" sz="2200" u="none" cap="none" strike="noStrike">
                <a:solidFill>
                  <a:schemeClr val="dk1"/>
                </a:solidFill>
                <a:latin typeface="Calibri"/>
                <a:ea typeface="Calibri"/>
                <a:cs typeface="Calibri"/>
                <a:sym typeface="Calibri"/>
              </a:rPr>
              <a:t>asignatura_id</a:t>
            </a:r>
            <a:r>
              <a:rPr b="0" i="0" lang="es-ES" sz="2200" u="none" cap="none" strike="noStrike">
                <a:solidFill>
                  <a:schemeClr val="dk1"/>
                </a:solidFill>
                <a:latin typeface="Calibri"/>
                <a:ea typeface="Calibri"/>
                <a:cs typeface="Calibri"/>
                <a:sym typeface="Calibri"/>
              </a:rPr>
              <a:t>(σ</a:t>
            </a:r>
            <a:r>
              <a:rPr b="0" baseline="-25000" i="0" lang="es-ES" sz="2200" u="none" cap="none" strike="noStrike">
                <a:solidFill>
                  <a:schemeClr val="dk1"/>
                </a:solidFill>
                <a:latin typeface="Calibri"/>
                <a:ea typeface="Calibri"/>
                <a:cs typeface="Calibri"/>
                <a:sym typeface="Calibri"/>
              </a:rPr>
              <a:t>semestre=Primero ˄ año= 2010</a:t>
            </a:r>
            <a:r>
              <a:rPr b="0" i="0" lang="es-ES" sz="2200" u="none" cap="none" strike="noStrike">
                <a:solidFill>
                  <a:schemeClr val="dk1"/>
                </a:solidFill>
                <a:latin typeface="Calibri"/>
                <a:ea typeface="Calibri"/>
                <a:cs typeface="Calibri"/>
                <a:sym typeface="Calibri"/>
              </a:rPr>
              <a:t>(seccion)) :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Conjunto de todas las asignaturas que se enseñaron en el  primer semestre de 2010.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8"/>
          <p:cNvSpPr txBox="1"/>
          <p:nvPr>
            <p:ph type="title"/>
          </p:nvPr>
        </p:nvSpPr>
        <p:spPr>
          <a:xfrm>
            <a:off x="98250" y="29073"/>
            <a:ext cx="8826600" cy="8229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400"/>
              <a:t>Diferencia de Conjuntos</a:t>
            </a:r>
            <a:endParaRPr sz="100"/>
          </a:p>
        </p:txBody>
      </p:sp>
      <p:sp>
        <p:nvSpPr>
          <p:cNvPr id="688" name="Google Shape;688;p68"/>
          <p:cNvSpPr/>
          <p:nvPr/>
        </p:nvSpPr>
        <p:spPr>
          <a:xfrm>
            <a:off x="191075" y="1246266"/>
            <a:ext cx="8640900" cy="519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0" i="0" lang="es-ES" sz="2300" u="none" cap="none" strike="noStrike">
                <a:solidFill>
                  <a:schemeClr val="dk1"/>
                </a:solidFill>
                <a:latin typeface="Calibri"/>
                <a:ea typeface="Calibri"/>
                <a:cs typeface="Calibri"/>
                <a:sym typeface="Calibri"/>
              </a:rPr>
              <a:t>Considere la siguiente consulta: Buscar todas las asignaturas que se enseñaron en el segundo semestre de 2009 pero no en el primero de 2010.</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317500" lvl="0" marL="457200" marR="0" rtl="0" algn="ctr">
              <a:lnSpc>
                <a:spcPct val="100000"/>
              </a:lnSpc>
              <a:spcBef>
                <a:spcPts val="0"/>
              </a:spcBef>
              <a:spcAft>
                <a:spcPts val="0"/>
              </a:spcAft>
              <a:buClr>
                <a:schemeClr val="dk1"/>
              </a:buClr>
              <a:buSzPts val="1400"/>
              <a:buFont typeface="Calibri"/>
              <a:buAutoNum type="arabicPeriod"/>
            </a:pPr>
            <a:r>
              <a:rPr b="0" i="0" lang="es-ES" sz="1400" u="none" cap="none" strike="noStrike">
                <a:solidFill>
                  <a:schemeClr val="dk1"/>
                </a:solidFill>
                <a:latin typeface="Calibri"/>
                <a:ea typeface="Calibri"/>
                <a:cs typeface="Calibri"/>
                <a:sym typeface="Calibri"/>
              </a:rPr>
              <a:t>Π </a:t>
            </a:r>
            <a:r>
              <a:rPr b="0" baseline="-25000" i="0" lang="es-ES" sz="1400" u="none" cap="none" strike="noStrike">
                <a:solidFill>
                  <a:schemeClr val="dk1"/>
                </a:solidFill>
                <a:latin typeface="Calibri"/>
                <a:ea typeface="Calibri"/>
                <a:cs typeface="Calibri"/>
                <a:sym typeface="Calibri"/>
              </a:rPr>
              <a:t>asignatura_id</a:t>
            </a:r>
            <a:r>
              <a:rPr b="0" i="0" lang="es-ES" sz="1400" u="none" cap="none" strike="noStrike">
                <a:solidFill>
                  <a:schemeClr val="dk1"/>
                </a:solidFill>
                <a:latin typeface="Calibri"/>
                <a:ea typeface="Calibri"/>
                <a:cs typeface="Calibri"/>
                <a:sym typeface="Calibri"/>
              </a:rPr>
              <a:t>(σ</a:t>
            </a:r>
            <a:r>
              <a:rPr b="0" baseline="-25000" i="0" lang="es-ES" sz="1400" u="none" cap="none" strike="noStrike">
                <a:solidFill>
                  <a:schemeClr val="dk1"/>
                </a:solidFill>
                <a:latin typeface="Calibri"/>
                <a:ea typeface="Calibri"/>
                <a:cs typeface="Calibri"/>
                <a:sym typeface="Calibri"/>
              </a:rPr>
              <a:t>semestre=Segundo ˄ año= 2009</a:t>
            </a:r>
            <a:r>
              <a:rPr b="0" i="0" lang="es-ES" sz="1400" u="none" cap="none" strike="noStrike">
                <a:solidFill>
                  <a:schemeClr val="dk1"/>
                </a:solidFill>
                <a:latin typeface="Calibri"/>
                <a:ea typeface="Calibri"/>
                <a:cs typeface="Calibri"/>
                <a:sym typeface="Calibri"/>
              </a:rPr>
              <a:t>(seccion))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500"/>
              <a:buFont typeface="Arial"/>
              <a:buNone/>
            </a:pPr>
            <a:r>
              <a:rPr b="0" i="0" lang="es-ES" sz="3500" u="none" cap="none" strike="noStrike">
                <a:solidFill>
                  <a:schemeClr val="dk1"/>
                </a:solidFill>
                <a:latin typeface="Calibri"/>
                <a:ea typeface="Calibri"/>
                <a:cs typeface="Calibri"/>
                <a:sym typeface="Calibri"/>
              </a:rPr>
              <a:t>-</a:t>
            </a:r>
            <a:endParaRPr b="0" i="0" sz="3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p>
            <a:pPr indent="-317500" lvl="0" marL="457200" marR="0" rtl="0" algn="ctr">
              <a:lnSpc>
                <a:spcPct val="100000"/>
              </a:lnSpc>
              <a:spcBef>
                <a:spcPts val="0"/>
              </a:spcBef>
              <a:spcAft>
                <a:spcPts val="0"/>
              </a:spcAft>
              <a:buClr>
                <a:schemeClr val="dk1"/>
              </a:buClr>
              <a:buSzPts val="1400"/>
              <a:buFont typeface="Calibri"/>
              <a:buAutoNum type="arabicPeriod"/>
            </a:pPr>
            <a:r>
              <a:rPr b="0" i="0" lang="es-ES" sz="1400" u="none" cap="none" strike="noStrike">
                <a:solidFill>
                  <a:schemeClr val="dk1"/>
                </a:solidFill>
                <a:latin typeface="Calibri"/>
                <a:ea typeface="Calibri"/>
                <a:cs typeface="Calibri"/>
                <a:sym typeface="Calibri"/>
              </a:rPr>
              <a:t>Π </a:t>
            </a:r>
            <a:r>
              <a:rPr b="0" baseline="-25000" i="0" lang="es-ES" sz="1400" u="none" cap="none" strike="noStrike">
                <a:solidFill>
                  <a:schemeClr val="dk1"/>
                </a:solidFill>
                <a:latin typeface="Calibri"/>
                <a:ea typeface="Calibri"/>
                <a:cs typeface="Calibri"/>
                <a:sym typeface="Calibri"/>
              </a:rPr>
              <a:t>asignatura_id</a:t>
            </a:r>
            <a:r>
              <a:rPr b="0" i="0" lang="es-ES" sz="1400" u="none" cap="none" strike="noStrike">
                <a:solidFill>
                  <a:schemeClr val="dk1"/>
                </a:solidFill>
                <a:latin typeface="Calibri"/>
                <a:ea typeface="Calibri"/>
                <a:cs typeface="Calibri"/>
                <a:sym typeface="Calibri"/>
              </a:rPr>
              <a:t>(σ</a:t>
            </a:r>
            <a:r>
              <a:rPr b="0" baseline="-25000" i="0" lang="es-ES" sz="1400" u="none" cap="none" strike="noStrike">
                <a:solidFill>
                  <a:schemeClr val="dk1"/>
                </a:solidFill>
                <a:latin typeface="Calibri"/>
                <a:ea typeface="Calibri"/>
                <a:cs typeface="Calibri"/>
                <a:sym typeface="Calibri"/>
              </a:rPr>
              <a:t>semestre=Primero ˄ año= 2010</a:t>
            </a:r>
            <a:r>
              <a:rPr b="0" i="0" lang="es-ES" sz="1400" u="none" cap="none" strike="noStrike">
                <a:solidFill>
                  <a:schemeClr val="dk1"/>
                </a:solidFill>
                <a:latin typeface="Calibri"/>
                <a:ea typeface="Calibri"/>
                <a:cs typeface="Calibri"/>
                <a:sym typeface="Calibri"/>
              </a:rPr>
              <a:t>(seccion))</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9"/>
          <p:cNvSpPr txBox="1"/>
          <p:nvPr>
            <p:ph type="title"/>
          </p:nvPr>
        </p:nvSpPr>
        <p:spPr>
          <a:xfrm>
            <a:off x="98250" y="29072"/>
            <a:ext cx="8826600" cy="728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300"/>
              <a:t>Diferencia</a:t>
            </a:r>
            <a:endParaRPr sz="100"/>
          </a:p>
        </p:txBody>
      </p:sp>
      <p:graphicFrame>
        <p:nvGraphicFramePr>
          <p:cNvPr id="694" name="Google Shape;694;p69"/>
          <p:cNvGraphicFramePr/>
          <p:nvPr/>
        </p:nvGraphicFramePr>
        <p:xfrm>
          <a:off x="205033" y="1981655"/>
          <a:ext cx="3000000" cy="3000000"/>
        </p:xfrm>
        <a:graphic>
          <a:graphicData uri="http://schemas.openxmlformats.org/drawingml/2006/table">
            <a:tbl>
              <a:tblPr>
                <a:noFill/>
                <a:tableStyleId>{4B999503-55A9-40C8-8529-35C272268F53}</a:tableStyleId>
              </a:tblPr>
              <a:tblGrid>
                <a:gridCol w="1358025"/>
                <a:gridCol w="1008100"/>
                <a:gridCol w="1387475"/>
                <a:gridCol w="1182575"/>
                <a:gridCol w="1183550"/>
                <a:gridCol w="1183550"/>
                <a:gridCol w="1183550"/>
              </a:tblGrid>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asignatura_id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secc_id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semestre</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año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piso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numero_aula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franja_horaria_id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INF-301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MAT-190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H</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MAT-315</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2017</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D</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INF-101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Segundo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2009</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B</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675">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FIS-456</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1</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Primero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2010</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3ro</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-2.3</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s-ES" sz="2000" u="none" cap="none" strike="noStrike">
                          <a:latin typeface="Calibri"/>
                          <a:ea typeface="Calibri"/>
                          <a:cs typeface="Calibri"/>
                          <a:sym typeface="Calibri"/>
                        </a:rPr>
                        <a:t>A</a:t>
                      </a:r>
                      <a:endParaRPr sz="1500" u="none" cap="none" strike="noStrike"/>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95" name="Google Shape;695;p69"/>
          <p:cNvSpPr txBox="1"/>
          <p:nvPr/>
        </p:nvSpPr>
        <p:spPr>
          <a:xfrm>
            <a:off x="335550" y="839258"/>
            <a:ext cx="8589300" cy="114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s-ES" sz="2300" u="none" cap="none" strike="noStrike">
                <a:solidFill>
                  <a:schemeClr val="dk1"/>
                </a:solidFill>
                <a:latin typeface="Calibri"/>
                <a:ea typeface="Calibri"/>
                <a:cs typeface="Calibri"/>
                <a:sym typeface="Calibri"/>
              </a:rPr>
              <a:t>Conjunto de todas las asignaturas que se enseñaron en el segundo semestre de 2009 pero no en el primero de 2010.</a:t>
            </a:r>
            <a:endParaRPr b="0" i="0" sz="2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85CF"/>
              </a:buClr>
              <a:buSzPts val="4320"/>
              <a:buFont typeface="Open Sans"/>
              <a:buNone/>
            </a:pPr>
            <a:r>
              <a:rPr lang="es-ES" sz="4320"/>
              <a:t>¿Qué es Álgebra Relacional?</a:t>
            </a:r>
            <a:endParaRPr/>
          </a:p>
        </p:txBody>
      </p:sp>
      <p:sp>
        <p:nvSpPr>
          <p:cNvPr id="213" name="Google Shape;213;p7"/>
          <p:cNvSpPr txBox="1"/>
          <p:nvPr>
            <p:ph idx="1" type="body"/>
          </p:nvPr>
        </p:nvSpPr>
        <p:spPr>
          <a:xfrm>
            <a:off x="471900" y="2558767"/>
            <a:ext cx="8222100" cy="361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295"/>
              <a:buFont typeface="Open Sans"/>
              <a:buNone/>
            </a:pPr>
            <a:r>
              <a:t/>
            </a:r>
            <a:endParaRPr sz="1295"/>
          </a:p>
          <a:p>
            <a:pPr indent="-457200" lvl="0" marL="457200" rtl="0" algn="l">
              <a:lnSpc>
                <a:spcPct val="100000"/>
              </a:lnSpc>
              <a:spcBef>
                <a:spcPts val="0"/>
              </a:spcBef>
              <a:spcAft>
                <a:spcPts val="0"/>
              </a:spcAft>
              <a:buSzPts val="2590"/>
              <a:buFont typeface="Noto Sans Symbols"/>
              <a:buChar char="❑"/>
            </a:pPr>
            <a:r>
              <a:rPr lang="es-ES" sz="2590"/>
              <a:t>Un álgebra cuyos operandos son relaciones o variables que representan relaciones.</a:t>
            </a:r>
            <a:endParaRPr/>
          </a:p>
          <a:p>
            <a:pPr indent="-457200" lvl="0" marL="457200" rtl="0" algn="l">
              <a:lnSpc>
                <a:spcPct val="100000"/>
              </a:lnSpc>
              <a:spcBef>
                <a:spcPts val="0"/>
              </a:spcBef>
              <a:spcAft>
                <a:spcPts val="0"/>
              </a:spcAft>
              <a:buSzPts val="2590"/>
              <a:buFont typeface="Noto Sans Symbols"/>
              <a:buChar char="❑"/>
            </a:pPr>
            <a:r>
              <a:rPr lang="es-ES" sz="2590"/>
              <a:t>Los operadores están diseñados para hacer las cosas más comunes que necesitamos hacer con las relaciones en una base de datos.</a:t>
            </a:r>
            <a:endParaRPr/>
          </a:p>
          <a:p>
            <a:pPr indent="-457200" lvl="1" marL="1200150" rtl="0" algn="l">
              <a:lnSpc>
                <a:spcPct val="100000"/>
              </a:lnSpc>
              <a:spcBef>
                <a:spcPts val="518"/>
              </a:spcBef>
              <a:spcAft>
                <a:spcPts val="0"/>
              </a:spcAft>
              <a:buSzPts val="2590"/>
              <a:buFont typeface="Arial"/>
              <a:buChar char="•"/>
            </a:pPr>
            <a:r>
              <a:rPr lang="es-ES" sz="2590"/>
              <a:t>El resultado es un álgebra que se puede utilizar como un lenguaje de consulta para las relaciones.</a:t>
            </a:r>
            <a:endParaRPr/>
          </a:p>
          <a:p>
            <a:pPr indent="-203516" lvl="0" marL="285750" rtl="0" algn="l">
              <a:lnSpc>
                <a:spcPct val="100000"/>
              </a:lnSpc>
              <a:spcBef>
                <a:spcPts val="0"/>
              </a:spcBef>
              <a:spcAft>
                <a:spcPts val="0"/>
              </a:spcAft>
              <a:buSzPts val="1295"/>
              <a:buFont typeface="Arial"/>
              <a:buNone/>
            </a:pPr>
            <a:r>
              <a:t/>
            </a:r>
            <a:endParaRPr sz="1295"/>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0"/>
          <p:cNvSpPr txBox="1"/>
          <p:nvPr>
            <p:ph type="title"/>
          </p:nvPr>
        </p:nvSpPr>
        <p:spPr>
          <a:xfrm>
            <a:off x="98250" y="29073"/>
            <a:ext cx="8826600" cy="8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85CF"/>
              </a:buClr>
              <a:buSzPts val="5400"/>
              <a:buFont typeface="Open Sans"/>
              <a:buNone/>
            </a:pPr>
            <a:r>
              <a:rPr b="1" lang="es-ES" sz="3100"/>
              <a:t>Diferencia de Conjuntos</a:t>
            </a:r>
            <a:endParaRPr sz="100"/>
          </a:p>
        </p:txBody>
      </p:sp>
      <p:sp>
        <p:nvSpPr>
          <p:cNvPr id="702" name="Google Shape;702;p70"/>
          <p:cNvSpPr/>
          <p:nvPr/>
        </p:nvSpPr>
        <p:spPr>
          <a:xfrm>
            <a:off x="155100" y="1331702"/>
            <a:ext cx="8712900" cy="45900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Al igual que la unión, la operación “diferencia” está sujeta a los siguientes constreñimientos:</a:t>
            </a:r>
            <a:endParaRPr b="0" i="0" sz="1400" u="none" cap="none" strike="noStrike">
              <a:solidFill>
                <a:srgbClr val="000000"/>
              </a:solidFill>
              <a:latin typeface="Arial"/>
              <a:ea typeface="Arial"/>
              <a:cs typeface="Arial"/>
              <a:sym typeface="Arial"/>
            </a:endParaRPr>
          </a:p>
          <a:p>
            <a:pPr indent="-342900" lvl="0" marL="342900" marR="0" rtl="0" algn="just">
              <a:lnSpc>
                <a:spcPct val="107000"/>
              </a:lnSpc>
              <a:spcBef>
                <a:spcPts val="800"/>
              </a:spcBef>
              <a:spcAft>
                <a:spcPts val="0"/>
              </a:spcAft>
              <a:buClr>
                <a:schemeClr val="dk1"/>
              </a:buClr>
              <a:buSzPts val="2800"/>
              <a:buFont typeface="Calibri"/>
              <a:buAutoNum type="arabicParenR"/>
            </a:pPr>
            <a:r>
              <a:rPr b="0" i="0" lang="es-ES" sz="2800" u="none" cap="none" strike="noStrike">
                <a:solidFill>
                  <a:schemeClr val="dk1"/>
                </a:solidFill>
                <a:latin typeface="Calibri"/>
                <a:ea typeface="Calibri"/>
                <a:cs typeface="Calibri"/>
                <a:sym typeface="Calibri"/>
              </a:rPr>
              <a:t>Dada la unión r - s, las relaciones r y s deben tener la misma cardinalidad, es decir, deben tener el mismo número de atributos. </a:t>
            </a:r>
            <a:endParaRPr b="0" i="0" sz="1400" u="none" cap="none" strike="noStrike">
              <a:solidFill>
                <a:srgbClr val="000000"/>
              </a:solidFill>
              <a:latin typeface="Arial"/>
              <a:ea typeface="Arial"/>
              <a:cs typeface="Arial"/>
              <a:sym typeface="Arial"/>
            </a:endParaRPr>
          </a:p>
          <a:p>
            <a:pPr indent="-342900" lvl="0" marL="342900" marR="0" rtl="0" algn="just">
              <a:lnSpc>
                <a:spcPct val="107000"/>
              </a:lnSpc>
              <a:spcBef>
                <a:spcPts val="0"/>
              </a:spcBef>
              <a:spcAft>
                <a:spcPts val="0"/>
              </a:spcAft>
              <a:buClr>
                <a:schemeClr val="dk1"/>
              </a:buClr>
              <a:buSzPts val="2800"/>
              <a:buFont typeface="Calibri"/>
              <a:buAutoNum type="arabicParenR"/>
            </a:pPr>
            <a:r>
              <a:rPr b="0" i="0" lang="es-ES" sz="2800" u="none" cap="none" strike="noStrike">
                <a:solidFill>
                  <a:schemeClr val="dk1"/>
                </a:solidFill>
                <a:latin typeface="Calibri"/>
                <a:ea typeface="Calibri"/>
                <a:cs typeface="Calibri"/>
                <a:sym typeface="Calibri"/>
              </a:rPr>
              <a:t>Los dominios de los atributos i-ésimos de r y de s deben ser iguales para todo i. </a:t>
            </a:r>
            <a:endParaRPr b="0" i="0" sz="1400" u="none" cap="none" strike="noStrike">
              <a:solidFill>
                <a:srgbClr val="000000"/>
              </a:solidFill>
              <a:latin typeface="Arial"/>
              <a:ea typeface="Arial"/>
              <a:cs typeface="Arial"/>
              <a:sym typeface="Arial"/>
            </a:endParaRPr>
          </a:p>
          <a:p>
            <a:pPr indent="0" lvl="0" marL="0" marR="0" rtl="0" algn="just">
              <a:lnSpc>
                <a:spcPct val="107000"/>
              </a:lnSpc>
              <a:spcBef>
                <a:spcPts val="800"/>
              </a:spcBef>
              <a:spcAft>
                <a:spcPts val="0"/>
              </a:spcAft>
              <a:buClr>
                <a:srgbClr val="000000"/>
              </a:buClr>
              <a:buSzPts val="1100"/>
              <a:buFont typeface="Arial"/>
              <a:buNone/>
            </a:pPr>
            <a:r>
              <a:rPr b="0" i="0" lang="es-E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1"/>
          <p:cNvSpPr txBox="1"/>
          <p:nvPr>
            <p:ph type="title"/>
          </p:nvPr>
        </p:nvSpPr>
        <p:spPr>
          <a:xfrm>
            <a:off x="460950" y="2753800"/>
            <a:ext cx="8222100" cy="135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Operación: Reunión Natural</a:t>
            </a:r>
            <a:endParaRPr b="1" i="0" sz="3600" u="none" cap="none" strike="noStrike">
              <a:solidFill>
                <a:srgbClr val="FFFFFF"/>
              </a:solidFill>
              <a:latin typeface="PT Sans"/>
              <a:ea typeface="PT Sans"/>
              <a:cs typeface="PT Sans"/>
              <a:sym typeface="PT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2"/>
          <p:cNvSpPr txBox="1"/>
          <p:nvPr>
            <p:ph type="title"/>
          </p:nvPr>
        </p:nvSpPr>
        <p:spPr>
          <a:xfrm>
            <a:off x="471900" y="984967"/>
            <a:ext cx="8222100" cy="1023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4100" u="none" cap="none" strike="noStrike">
                <a:solidFill>
                  <a:srgbClr val="FFFFFF"/>
                </a:solidFill>
                <a:latin typeface="PT Sans"/>
                <a:ea typeface="PT Sans"/>
                <a:cs typeface="PT Sans"/>
                <a:sym typeface="PT Sans"/>
              </a:rPr>
              <a:t>Reunión Natural</a:t>
            </a:r>
            <a:endParaRPr b="1" i="0" sz="4100" u="none" cap="none" strike="noStrike">
              <a:solidFill>
                <a:srgbClr val="FFFFFF"/>
              </a:solidFill>
              <a:latin typeface="PT Sans"/>
              <a:ea typeface="PT Sans"/>
              <a:cs typeface="PT Sans"/>
              <a:sym typeface="PT Sans"/>
            </a:endParaRPr>
          </a:p>
        </p:txBody>
      </p:sp>
      <p:sp>
        <p:nvSpPr>
          <p:cNvPr id="713" name="Google Shape;713;p72"/>
          <p:cNvSpPr/>
          <p:nvPr/>
        </p:nvSpPr>
        <p:spPr>
          <a:xfrm>
            <a:off x="251520" y="2444047"/>
            <a:ext cx="8092200" cy="10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14" name="Google Shape;714;p72"/>
          <p:cNvSpPr/>
          <p:nvPr/>
        </p:nvSpPr>
        <p:spPr>
          <a:xfrm>
            <a:off x="413098" y="2522488"/>
            <a:ext cx="8568900" cy="41505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7000"/>
              </a:lnSpc>
              <a:spcBef>
                <a:spcPts val="0"/>
              </a:spcBef>
              <a:spcAft>
                <a:spcPts val="0"/>
              </a:spcAft>
              <a:buClr>
                <a:schemeClr val="dk1"/>
              </a:buClr>
              <a:buSzPts val="3600"/>
              <a:buFont typeface="Noto Sans Symbols"/>
              <a:buChar char="➢"/>
            </a:pPr>
            <a:r>
              <a:rPr b="0" i="0" lang="es-ES" sz="3600" u="none" cap="none" strike="noStrike">
                <a:solidFill>
                  <a:schemeClr val="dk1"/>
                </a:solidFill>
                <a:latin typeface="Calibri"/>
                <a:ea typeface="Calibri"/>
                <a:cs typeface="Calibri"/>
                <a:sym typeface="Calibri"/>
              </a:rPr>
              <a:t>Definición:Es la operación que se realiza para generar pares de filas de las dos relaciones de entrada que tienen los mismos valores en todos los atributos con el mismo nombre.</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800"/>
              </a:spcBef>
              <a:spcAft>
                <a:spcPts val="0"/>
              </a:spcAft>
              <a:buClr>
                <a:schemeClr val="dk1"/>
              </a:buClr>
              <a:buSzPts val="3600"/>
              <a:buFont typeface="Noto Sans Symbols"/>
              <a:buChar char="➢"/>
            </a:pPr>
            <a:r>
              <a:rPr b="0" i="0" lang="es-ES" sz="3600" u="none" cap="none" strike="noStrike">
                <a:solidFill>
                  <a:schemeClr val="dk1"/>
                </a:solidFill>
                <a:latin typeface="Calibri"/>
                <a:ea typeface="Calibri"/>
                <a:cs typeface="Calibri"/>
                <a:sym typeface="Calibri"/>
              </a:rPr>
              <a:t> </a:t>
            </a:r>
            <a:r>
              <a:rPr b="0" i="0" lang="es-ES" sz="4000" u="none" cap="none" strike="noStrike">
                <a:solidFill>
                  <a:schemeClr val="dk1"/>
                </a:solidFill>
                <a:latin typeface="Calibri"/>
                <a:ea typeface="Calibri"/>
                <a:cs typeface="Calibri"/>
                <a:sym typeface="Calibri"/>
              </a:rPr>
              <a:t>Notación: profesores⋈enseña</a:t>
            </a:r>
            <a:endParaRPr b="0" i="0" sz="40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3"/>
          <p:cNvSpPr txBox="1"/>
          <p:nvPr>
            <p:ph type="title"/>
          </p:nvPr>
        </p:nvSpPr>
        <p:spPr>
          <a:xfrm>
            <a:off x="153463" y="63875"/>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4000" u="none" cap="none" strike="noStrike">
                <a:solidFill>
                  <a:srgbClr val="FFFFFF"/>
                </a:solidFill>
                <a:latin typeface="PT Sans"/>
                <a:ea typeface="PT Sans"/>
                <a:cs typeface="PT Sans"/>
                <a:sym typeface="PT Sans"/>
              </a:rPr>
              <a:t>Relación </a:t>
            </a:r>
            <a:r>
              <a:rPr b="1" lang="es-ES" sz="4000">
                <a:solidFill>
                  <a:srgbClr val="FFFFFF"/>
                </a:solidFill>
                <a:latin typeface="PT Sans"/>
                <a:ea typeface="PT Sans"/>
                <a:cs typeface="PT Sans"/>
                <a:sym typeface="PT Sans"/>
              </a:rPr>
              <a:t>profesores</a:t>
            </a:r>
            <a:endParaRPr b="1" i="0" sz="4000" u="none" cap="none" strike="noStrike">
              <a:solidFill>
                <a:srgbClr val="FFFFFF"/>
              </a:solidFill>
              <a:latin typeface="PT Sans"/>
              <a:ea typeface="PT Sans"/>
              <a:cs typeface="PT Sans"/>
              <a:sym typeface="PT Sans"/>
            </a:endParaRPr>
          </a:p>
        </p:txBody>
      </p:sp>
      <p:sp>
        <p:nvSpPr>
          <p:cNvPr id="720" name="Google Shape;720;p73"/>
          <p:cNvSpPr/>
          <p:nvPr/>
        </p:nvSpPr>
        <p:spPr>
          <a:xfrm>
            <a:off x="251520" y="2444047"/>
            <a:ext cx="8092200" cy="10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721" name="Google Shape;721;p73"/>
          <p:cNvGraphicFramePr/>
          <p:nvPr/>
        </p:nvGraphicFramePr>
        <p:xfrm>
          <a:off x="340128" y="1196747"/>
          <a:ext cx="3000000" cy="3000000"/>
        </p:xfrm>
        <a:graphic>
          <a:graphicData uri="http://schemas.openxmlformats.org/drawingml/2006/table">
            <a:tbl>
              <a:tblPr bandRow="1" firstCol="1" firstRow="1">
                <a:noFill/>
                <a:tableStyleId>{07E43691-9306-439B-97BF-5CDD1B87EDCE}</a:tableStyleId>
              </a:tblPr>
              <a:tblGrid>
                <a:gridCol w="1548050"/>
                <a:gridCol w="2240300"/>
                <a:gridCol w="2904600"/>
                <a:gridCol w="1839300"/>
              </a:tblGrid>
              <a:tr h="1862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nombre</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nombre_dpto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sueldo</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65000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65000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65000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12121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Wu</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Finanzas</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90000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15151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Mozart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Música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40000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22222</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Einsten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Física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95000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32343</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El Said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Historia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60000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45565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Katz</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75000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45565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Katz</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75000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58583</a:t>
                      </a:r>
                      <a:endParaRPr sz="900" u="none" cap="none" strike="noStrike"/>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Califiere</a:t>
                      </a:r>
                      <a:endParaRPr sz="900" u="none" cap="none" strike="noStrike"/>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Historia</a:t>
                      </a:r>
                      <a:endParaRPr sz="900" u="none" cap="none" strike="noStrike"/>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62000</a:t>
                      </a:r>
                      <a:endParaRPr sz="900" u="none" cap="none" strike="noStrike"/>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76766</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Crick</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Biología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72000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76766</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Crick</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Biología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72000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83821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Brandt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92000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83821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Brandt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92000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98345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Kim</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Electrónica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80000</a:t>
                      </a:r>
                      <a:endParaRPr sz="900" u="none" cap="none" strike="noStrike">
                        <a:latin typeface="Calibri"/>
                        <a:ea typeface="Calibri"/>
                        <a:cs typeface="Calibri"/>
                        <a:sym typeface="Calibri"/>
                      </a:endParaRPr>
                    </a:p>
                  </a:txBody>
                  <a:tcPr marT="0" marB="0" marR="54550" marL="54550"/>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4"/>
          <p:cNvSpPr txBox="1"/>
          <p:nvPr>
            <p:ph type="title"/>
          </p:nvPr>
        </p:nvSpPr>
        <p:spPr>
          <a:xfrm>
            <a:off x="153463" y="63875"/>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4000" u="none" cap="none" strike="noStrike">
                <a:solidFill>
                  <a:srgbClr val="FFFFFF"/>
                </a:solidFill>
                <a:latin typeface="PT Sans"/>
                <a:ea typeface="PT Sans"/>
                <a:cs typeface="PT Sans"/>
                <a:sym typeface="PT Sans"/>
              </a:rPr>
              <a:t>Relación </a:t>
            </a:r>
            <a:r>
              <a:rPr b="1" lang="es-ES" sz="4000">
                <a:solidFill>
                  <a:srgbClr val="FFFFFF"/>
                </a:solidFill>
                <a:latin typeface="PT Sans"/>
                <a:ea typeface="PT Sans"/>
                <a:cs typeface="PT Sans"/>
                <a:sym typeface="PT Sans"/>
              </a:rPr>
              <a:t>enseña</a:t>
            </a:r>
            <a:endParaRPr b="1" i="0" sz="4000" u="none" cap="none" strike="noStrike">
              <a:solidFill>
                <a:srgbClr val="FFFFFF"/>
              </a:solidFill>
              <a:latin typeface="PT Sans"/>
              <a:ea typeface="PT Sans"/>
              <a:cs typeface="PT Sans"/>
              <a:sym typeface="PT Sans"/>
            </a:endParaRPr>
          </a:p>
        </p:txBody>
      </p:sp>
      <p:sp>
        <p:nvSpPr>
          <p:cNvPr id="727" name="Google Shape;727;p74"/>
          <p:cNvSpPr/>
          <p:nvPr/>
        </p:nvSpPr>
        <p:spPr>
          <a:xfrm>
            <a:off x="251520" y="2444047"/>
            <a:ext cx="8092200" cy="10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728" name="Google Shape;728;p74"/>
          <p:cNvGraphicFramePr/>
          <p:nvPr/>
        </p:nvGraphicFramePr>
        <p:xfrm>
          <a:off x="340128" y="1196747"/>
          <a:ext cx="3000000" cy="3000000"/>
        </p:xfrm>
        <a:graphic>
          <a:graphicData uri="http://schemas.openxmlformats.org/drawingml/2006/table">
            <a:tbl>
              <a:tblPr bandRow="1" firstCol="1" firstRow="1">
                <a:noFill/>
                <a:tableStyleId>{07E43691-9306-439B-97BF-5CDD1B87EDCE}</a:tableStyleId>
              </a:tblPr>
              <a:tblGrid>
                <a:gridCol w="1362875"/>
                <a:gridCol w="2212425"/>
                <a:gridCol w="1551000"/>
                <a:gridCol w="1704975"/>
                <a:gridCol w="1260925"/>
              </a:tblGrid>
              <a:tr h="1862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asignatura_id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secc_id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semestre</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año</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Tercero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CS-135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CS-347</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Tercero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12121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FIN-201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15151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MU-199</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22222</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PHY-101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Tercero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32343</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HIS-351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45565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45565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CS-319</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76766</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Segundo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76766</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BIO-301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Segundo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83821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CS-190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83821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CS-319</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3621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98345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EE-181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5"/>
          <p:cNvSpPr txBox="1"/>
          <p:nvPr>
            <p:ph type="title"/>
          </p:nvPr>
        </p:nvSpPr>
        <p:spPr>
          <a:xfrm>
            <a:off x="153463" y="63875"/>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4000" u="none" cap="none" strike="noStrike">
                <a:solidFill>
                  <a:srgbClr val="FFFFFF"/>
                </a:solidFill>
                <a:latin typeface="PT Sans"/>
                <a:ea typeface="PT Sans"/>
                <a:cs typeface="PT Sans"/>
                <a:sym typeface="PT Sans"/>
              </a:rPr>
              <a:t>Relación Resultado</a:t>
            </a:r>
            <a:endParaRPr b="1" i="0" sz="4000" u="none" cap="none" strike="noStrike">
              <a:solidFill>
                <a:srgbClr val="FFFFFF"/>
              </a:solidFill>
              <a:latin typeface="PT Sans"/>
              <a:ea typeface="PT Sans"/>
              <a:cs typeface="PT Sans"/>
              <a:sym typeface="PT Sans"/>
            </a:endParaRPr>
          </a:p>
        </p:txBody>
      </p:sp>
      <p:sp>
        <p:nvSpPr>
          <p:cNvPr id="734" name="Google Shape;734;p75"/>
          <p:cNvSpPr/>
          <p:nvPr/>
        </p:nvSpPr>
        <p:spPr>
          <a:xfrm>
            <a:off x="251520" y="2444047"/>
            <a:ext cx="8092200" cy="10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735" name="Google Shape;735;p75"/>
          <p:cNvGraphicFramePr/>
          <p:nvPr/>
        </p:nvGraphicFramePr>
        <p:xfrm>
          <a:off x="340128" y="2127472"/>
          <a:ext cx="3000000" cy="3000000"/>
        </p:xfrm>
        <a:graphic>
          <a:graphicData uri="http://schemas.openxmlformats.org/drawingml/2006/table">
            <a:tbl>
              <a:tblPr bandRow="1" firstCol="1" firstRow="1">
                <a:noFill/>
                <a:tableStyleId>{07E43691-9306-439B-97BF-5CDD1B87EDCE}</a:tableStyleId>
              </a:tblPr>
              <a:tblGrid>
                <a:gridCol w="772275"/>
                <a:gridCol w="1117625"/>
                <a:gridCol w="1449025"/>
                <a:gridCol w="917575"/>
                <a:gridCol w="1423150"/>
                <a:gridCol w="952400"/>
                <a:gridCol w="1046950"/>
                <a:gridCol w="774275"/>
              </a:tblGrid>
              <a:tr h="15330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nombre</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nombre_dpto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sueldo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asignatura_id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secc_id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semestre</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año</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65000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Tercero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65000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CS-135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65000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CS-347</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Tercero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12121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Wu</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Finanzas</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90000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FIN-201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15151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Mozart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Música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40000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MU-199</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22222</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Einsten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Física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95000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PHY-101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Tercero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32343</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El Said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Historia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60000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HIS-351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45565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Katz</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75000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45565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Katz</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75000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CS-319</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76766</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Crick</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Biología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72000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BIO-101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Segundo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76766</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Crick</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Biología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72000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BIO-301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Segundo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83821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Brandt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92000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CS-190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83821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Brandt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Informática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92000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CS-319</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2010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98345</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Kim</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Electrónica</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80000</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EE-181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Primero</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2009</a:t>
                      </a:r>
                      <a:endParaRPr sz="900" u="none" cap="none" strike="noStrike">
                        <a:latin typeface="Calibri"/>
                        <a:ea typeface="Calibri"/>
                        <a:cs typeface="Calibri"/>
                        <a:sym typeface="Calibri"/>
                      </a:endParaRPr>
                    </a:p>
                  </a:txBody>
                  <a:tcPr marT="0" marB="0" marR="54550" marL="54550"/>
                </a:tc>
              </a:tr>
            </a:tbl>
          </a:graphicData>
        </a:graphic>
      </p:graphicFrame>
      <p:sp>
        <p:nvSpPr>
          <p:cNvPr id="736" name="Google Shape;736;p75"/>
          <p:cNvSpPr txBox="1"/>
          <p:nvPr/>
        </p:nvSpPr>
        <p:spPr>
          <a:xfrm>
            <a:off x="251525" y="1221375"/>
            <a:ext cx="6489900" cy="55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s-ES" sz="4000" u="none" cap="none" strike="noStrike">
                <a:solidFill>
                  <a:schemeClr val="dk1"/>
                </a:solidFill>
                <a:latin typeface="Calibri"/>
                <a:ea typeface="Calibri"/>
                <a:cs typeface="Calibri"/>
                <a:sym typeface="Calibri"/>
              </a:rPr>
              <a:t>profesores⋈enseña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6"/>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rPr b="1" lang="es-ES" sz="4100">
                <a:latin typeface="PT Sans"/>
                <a:ea typeface="PT Sans"/>
                <a:cs typeface="PT Sans"/>
                <a:sym typeface="PT Sans"/>
              </a:rPr>
              <a:t>Reunión Natural</a:t>
            </a:r>
            <a:endParaRPr b="1" sz="4100">
              <a:latin typeface="PT Sans"/>
              <a:ea typeface="PT Sans"/>
              <a:cs typeface="PT Sans"/>
              <a:sym typeface="PT Sans"/>
            </a:endParaRPr>
          </a:p>
        </p:txBody>
      </p:sp>
      <p:sp>
        <p:nvSpPr>
          <p:cNvPr id="743" name="Google Shape;743;p76"/>
          <p:cNvSpPr txBox="1"/>
          <p:nvPr>
            <p:ph idx="1" type="body"/>
          </p:nvPr>
        </p:nvSpPr>
        <p:spPr>
          <a:xfrm>
            <a:off x="136750" y="2558775"/>
            <a:ext cx="8888100" cy="36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ES" sz="3200">
                <a:solidFill>
                  <a:srgbClr val="3C78D8"/>
                </a:solidFill>
              </a:rPr>
              <a:t>Dada la relación siguiente:</a:t>
            </a:r>
            <a:endParaRPr sz="3200">
              <a:solidFill>
                <a:srgbClr val="3C78D8"/>
              </a:solidFill>
            </a:endParaRPr>
          </a:p>
          <a:p>
            <a:pPr indent="0" lvl="0" marL="0" rtl="0" algn="l">
              <a:lnSpc>
                <a:spcPct val="115000"/>
              </a:lnSpc>
              <a:spcBef>
                <a:spcPts val="1600"/>
              </a:spcBef>
              <a:spcAft>
                <a:spcPts val="0"/>
              </a:spcAft>
              <a:buSzPts val="1800"/>
              <a:buNone/>
            </a:pPr>
            <a:r>
              <a:rPr lang="es-ES" sz="3200">
                <a:solidFill>
                  <a:srgbClr val="3C78D8"/>
                </a:solidFill>
              </a:rPr>
              <a:t>Encontrar los nombres de todos los profesores y los identificadores (asignatura_id) de todas las asignaturas que enseñan.</a:t>
            </a:r>
            <a:endParaRPr sz="3200">
              <a:solidFill>
                <a:srgbClr val="3C78D8"/>
              </a:solidFill>
            </a:endParaRPr>
          </a:p>
          <a:p>
            <a:pPr indent="0" lvl="0" marL="0" rtl="0" algn="l">
              <a:lnSpc>
                <a:spcPct val="100000"/>
              </a:lnSpc>
              <a:spcBef>
                <a:spcPts val="1600"/>
              </a:spcBef>
              <a:spcAft>
                <a:spcPts val="0"/>
              </a:spcAft>
              <a:buSzPts val="1800"/>
              <a:buNone/>
            </a:pPr>
            <a:r>
              <a:rPr lang="es-ES" sz="4000">
                <a:solidFill>
                  <a:schemeClr val="dk1"/>
                </a:solidFill>
                <a:latin typeface="Calibri"/>
                <a:ea typeface="Calibri"/>
                <a:cs typeface="Calibri"/>
                <a:sym typeface="Calibri"/>
              </a:rPr>
              <a:t>Π </a:t>
            </a:r>
            <a:r>
              <a:rPr baseline="-25000" lang="es-ES" sz="4000">
                <a:solidFill>
                  <a:schemeClr val="dk1"/>
                </a:solidFill>
                <a:latin typeface="Calibri"/>
                <a:ea typeface="Calibri"/>
                <a:cs typeface="Calibri"/>
                <a:sym typeface="Calibri"/>
              </a:rPr>
              <a:t>nombre,signatura_id</a:t>
            </a:r>
            <a:r>
              <a:rPr lang="es-ES" sz="4000">
                <a:solidFill>
                  <a:schemeClr val="dk1"/>
                </a:solidFill>
                <a:latin typeface="Calibri"/>
                <a:ea typeface="Calibri"/>
                <a:cs typeface="Calibri"/>
                <a:sym typeface="Calibri"/>
              </a:rPr>
              <a:t>(profesores⋈enseña)</a:t>
            </a:r>
            <a:endParaRPr sz="3200">
              <a:solidFill>
                <a:srgbClr val="3C78D8"/>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7"/>
          <p:cNvSpPr txBox="1"/>
          <p:nvPr>
            <p:ph type="title"/>
          </p:nvPr>
        </p:nvSpPr>
        <p:spPr>
          <a:xfrm>
            <a:off x="153463" y="63875"/>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4000" u="none" cap="none" strike="noStrike">
                <a:solidFill>
                  <a:srgbClr val="FFFFFF"/>
                </a:solidFill>
                <a:latin typeface="PT Sans"/>
                <a:ea typeface="PT Sans"/>
                <a:cs typeface="PT Sans"/>
                <a:sym typeface="PT Sans"/>
              </a:rPr>
              <a:t>Relación Resultado</a:t>
            </a:r>
            <a:endParaRPr b="1" i="0" sz="4000" u="none" cap="none" strike="noStrike">
              <a:solidFill>
                <a:srgbClr val="FFFFFF"/>
              </a:solidFill>
              <a:latin typeface="PT Sans"/>
              <a:ea typeface="PT Sans"/>
              <a:cs typeface="PT Sans"/>
              <a:sym typeface="PT Sans"/>
            </a:endParaRPr>
          </a:p>
        </p:txBody>
      </p:sp>
      <p:sp>
        <p:nvSpPr>
          <p:cNvPr id="749" name="Google Shape;749;p77"/>
          <p:cNvSpPr/>
          <p:nvPr/>
        </p:nvSpPr>
        <p:spPr>
          <a:xfrm>
            <a:off x="251520" y="2444047"/>
            <a:ext cx="8092200" cy="10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750" name="Google Shape;750;p77"/>
          <p:cNvGraphicFramePr/>
          <p:nvPr/>
        </p:nvGraphicFramePr>
        <p:xfrm>
          <a:off x="3027240" y="2222147"/>
          <a:ext cx="3000000" cy="3000000"/>
        </p:xfrm>
        <a:graphic>
          <a:graphicData uri="http://schemas.openxmlformats.org/drawingml/2006/table">
            <a:tbl>
              <a:tblPr bandRow="1" firstCol="1" firstRow="1">
                <a:noFill/>
                <a:tableStyleId>{07E43691-9306-439B-97BF-5CDD1B87EDCE}</a:tableStyleId>
              </a:tblPr>
              <a:tblGrid>
                <a:gridCol w="1117625"/>
                <a:gridCol w="1423150"/>
              </a:tblGrid>
              <a:tr h="15330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nombre</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asignatura_id</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CS-101</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CS-135</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Srinivasan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CS-347</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Wu</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FIN-201</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Mozart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MU-199</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Einsten</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PHY-101</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El Said</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HIS-351</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Katz</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CS-101</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Katz</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CS-319</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Crick</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BIO-101</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Crick</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BIO-301</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Brandt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CS-190</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Brandt</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CS-319</a:t>
                      </a:r>
                      <a:endParaRPr sz="900" u="none" cap="none" strike="noStrike">
                        <a:latin typeface="Calibri"/>
                        <a:ea typeface="Calibri"/>
                        <a:cs typeface="Calibri"/>
                        <a:sym typeface="Calibri"/>
                      </a:endParaRPr>
                    </a:p>
                  </a:txBody>
                  <a:tcPr marT="0" marB="0" marR="54550" marL="54550"/>
                </a:tc>
              </a:tr>
              <a:tr h="298050">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Kim</a:t>
                      </a:r>
                      <a:endParaRPr sz="900" u="none" cap="none" strike="noStrike">
                        <a:latin typeface="Calibri"/>
                        <a:ea typeface="Calibri"/>
                        <a:cs typeface="Calibri"/>
                        <a:sym typeface="Calibri"/>
                      </a:endParaRPr>
                    </a:p>
                  </a:txBody>
                  <a:tcPr marT="0" marB="0" marR="54550" marL="54550"/>
                </a:tc>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EE-181</a:t>
                      </a:r>
                      <a:endParaRPr sz="900" u="none" cap="none" strike="noStrike">
                        <a:latin typeface="Calibri"/>
                        <a:ea typeface="Calibri"/>
                        <a:cs typeface="Calibri"/>
                        <a:sym typeface="Calibri"/>
                      </a:endParaRPr>
                    </a:p>
                  </a:txBody>
                  <a:tcPr marT="0" marB="0" marR="54550" marL="54550"/>
                </a:tc>
              </a:tr>
            </a:tbl>
          </a:graphicData>
        </a:graphic>
      </p:graphicFrame>
      <p:sp>
        <p:nvSpPr>
          <p:cNvPr id="751" name="Google Shape;751;p77"/>
          <p:cNvSpPr txBox="1"/>
          <p:nvPr/>
        </p:nvSpPr>
        <p:spPr>
          <a:xfrm>
            <a:off x="251525" y="947900"/>
            <a:ext cx="8826600" cy="88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s-ES" sz="4000" u="none" cap="none" strike="noStrike">
                <a:solidFill>
                  <a:schemeClr val="dk1"/>
                </a:solidFill>
                <a:latin typeface="Calibri"/>
                <a:ea typeface="Calibri"/>
                <a:cs typeface="Calibri"/>
                <a:sym typeface="Calibri"/>
              </a:rPr>
              <a:t>Π </a:t>
            </a:r>
            <a:r>
              <a:rPr b="0" baseline="-25000" i="0" lang="es-ES" sz="4000" u="none" cap="none" strike="noStrike">
                <a:solidFill>
                  <a:schemeClr val="dk1"/>
                </a:solidFill>
                <a:latin typeface="Calibri"/>
                <a:ea typeface="Calibri"/>
                <a:cs typeface="Calibri"/>
                <a:sym typeface="Calibri"/>
              </a:rPr>
              <a:t>nombre,signatura_id</a:t>
            </a:r>
            <a:r>
              <a:rPr b="0" i="0" lang="es-ES" sz="4000" u="none" cap="none" strike="noStrike">
                <a:solidFill>
                  <a:schemeClr val="dk1"/>
                </a:solidFill>
                <a:latin typeface="Calibri"/>
                <a:ea typeface="Calibri"/>
                <a:cs typeface="Calibri"/>
                <a:sym typeface="Calibri"/>
              </a:rPr>
              <a:t>(profesores⋈enseña)</a:t>
            </a:r>
            <a:endParaRPr b="0" i="0" sz="3200" u="none" cap="none" strike="noStrike">
              <a:solidFill>
                <a:srgbClr val="3C78D8"/>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78"/>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¿C</a:t>
            </a:r>
            <a:r>
              <a:rPr b="1" lang="es-ES" sz="5400">
                <a:solidFill>
                  <a:srgbClr val="FFFFFF"/>
                </a:solidFill>
                <a:latin typeface="PT Sans"/>
                <a:ea typeface="PT Sans"/>
                <a:cs typeface="PT Sans"/>
                <a:sym typeface="PT Sans"/>
              </a:rPr>
              <a:t>ó</a:t>
            </a:r>
            <a:r>
              <a:rPr b="1" i="0" lang="es-ES" sz="5400" u="none" cap="none" strike="noStrike">
                <a:solidFill>
                  <a:srgbClr val="FFFFFF"/>
                </a:solidFill>
                <a:latin typeface="PT Sans"/>
                <a:ea typeface="PT Sans"/>
                <a:cs typeface="PT Sans"/>
                <a:sym typeface="PT Sans"/>
              </a:rPr>
              <a:t>mo funciona?</a:t>
            </a:r>
            <a:endParaRPr b="1" i="0" sz="5400" u="none" cap="none" strike="noStrike">
              <a:solidFill>
                <a:srgbClr val="FFFFFF"/>
              </a:solidFill>
              <a:latin typeface="PT Sans"/>
              <a:ea typeface="PT Sans"/>
              <a:cs typeface="PT Sans"/>
              <a:sym typeface="PT Sans"/>
            </a:endParaRPr>
          </a:p>
        </p:txBody>
      </p:sp>
      <p:sp>
        <p:nvSpPr>
          <p:cNvPr id="758" name="Google Shape;758;p78"/>
          <p:cNvSpPr/>
          <p:nvPr/>
        </p:nvSpPr>
        <p:spPr>
          <a:xfrm>
            <a:off x="-6637664" y="635258"/>
            <a:ext cx="33699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9" name="Google Shape;759;p78"/>
          <p:cNvSpPr/>
          <p:nvPr/>
        </p:nvSpPr>
        <p:spPr>
          <a:xfrm>
            <a:off x="-6637664" y="1092458"/>
            <a:ext cx="336996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0" name="Google Shape;760;p78"/>
          <p:cNvSpPr/>
          <p:nvPr/>
        </p:nvSpPr>
        <p:spPr>
          <a:xfrm>
            <a:off x="539552" y="1358552"/>
            <a:ext cx="7776900" cy="6588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61" name="Google Shape;761;p78"/>
          <p:cNvSpPr/>
          <p:nvPr/>
        </p:nvSpPr>
        <p:spPr>
          <a:xfrm>
            <a:off x="827584" y="1318700"/>
            <a:ext cx="7200900" cy="49371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¿Cómo funciona esta operación?</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chemeClr val="dk1"/>
              </a:buClr>
              <a:buSzPts val="3600"/>
              <a:buFont typeface="Calibri"/>
              <a:buAutoNum type="arabicParenR"/>
            </a:pPr>
            <a:r>
              <a:rPr b="0" i="0" lang="es-ES" sz="3600" u="none" cap="none" strike="noStrike">
                <a:solidFill>
                  <a:schemeClr val="dk1"/>
                </a:solidFill>
                <a:latin typeface="Calibri"/>
                <a:ea typeface="Calibri"/>
                <a:cs typeface="Calibri"/>
                <a:sym typeface="Calibri"/>
              </a:rPr>
              <a:t> Forma un producto cartesiano de sus dos argumentos.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3600"/>
              <a:buFont typeface="Calibri"/>
              <a:buAutoNum type="arabicParenR"/>
            </a:pPr>
            <a:r>
              <a:rPr b="0" i="0" lang="es-ES" sz="3600" u="none" cap="none" strike="noStrike">
                <a:solidFill>
                  <a:schemeClr val="dk1"/>
                </a:solidFill>
                <a:latin typeface="Calibri"/>
                <a:ea typeface="Calibri"/>
                <a:cs typeface="Calibri"/>
                <a:sym typeface="Calibri"/>
              </a:rPr>
              <a:t> Realiza una selección forzando la igualdad de los atributos que aparecen en ambos esquemas de relación.</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3600"/>
              <a:buFont typeface="Calibri"/>
              <a:buAutoNum type="arabicParenR"/>
            </a:pPr>
            <a:r>
              <a:rPr b="0" i="0" lang="es-ES" sz="3600" u="none" cap="none" strike="noStrike">
                <a:solidFill>
                  <a:schemeClr val="dk1"/>
                </a:solidFill>
                <a:latin typeface="Calibri"/>
                <a:ea typeface="Calibri"/>
                <a:cs typeface="Calibri"/>
                <a:sym typeface="Calibri"/>
              </a:rPr>
              <a:t> Elimina los atributos duplicados.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79"/>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4200" u="none" cap="none" strike="noStrike">
                <a:solidFill>
                  <a:srgbClr val="FFFFFF"/>
                </a:solidFill>
                <a:latin typeface="PT Sans"/>
                <a:ea typeface="PT Sans"/>
                <a:cs typeface="PT Sans"/>
                <a:sym typeface="PT Sans"/>
              </a:rPr>
              <a:t>Consideraciones 1</a:t>
            </a:r>
            <a:r>
              <a:rPr b="1" i="0" lang="es-ES" sz="5400" u="none" cap="none" strike="noStrike">
                <a:solidFill>
                  <a:srgbClr val="FFFFFF"/>
                </a:solidFill>
                <a:latin typeface="PT Sans"/>
                <a:ea typeface="PT Sans"/>
                <a:cs typeface="PT Sans"/>
                <a:sym typeface="PT Sans"/>
              </a:rPr>
              <a:t> </a:t>
            </a:r>
            <a:endParaRPr b="1" i="0" sz="5400" u="none" cap="none" strike="noStrike">
              <a:solidFill>
                <a:srgbClr val="FFFFFF"/>
              </a:solidFill>
              <a:latin typeface="PT Sans"/>
              <a:ea typeface="PT Sans"/>
              <a:cs typeface="PT Sans"/>
              <a:sym typeface="PT Sans"/>
            </a:endParaRPr>
          </a:p>
        </p:txBody>
      </p:sp>
      <p:sp>
        <p:nvSpPr>
          <p:cNvPr id="768" name="Google Shape;768;p79"/>
          <p:cNvSpPr/>
          <p:nvPr/>
        </p:nvSpPr>
        <p:spPr>
          <a:xfrm>
            <a:off x="-6637664" y="635258"/>
            <a:ext cx="33699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9" name="Google Shape;769;p79"/>
          <p:cNvSpPr/>
          <p:nvPr/>
        </p:nvSpPr>
        <p:spPr>
          <a:xfrm>
            <a:off x="-6637664" y="1092458"/>
            <a:ext cx="336996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0" name="Google Shape;770;p79"/>
          <p:cNvSpPr/>
          <p:nvPr/>
        </p:nvSpPr>
        <p:spPr>
          <a:xfrm>
            <a:off x="539552" y="1358552"/>
            <a:ext cx="7776900" cy="4215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3600"/>
              <a:buFont typeface="Calibri"/>
              <a:buAutoNum type="arabicParenR"/>
            </a:pPr>
            <a:r>
              <a:rPr b="0" i="0" lang="es-ES" sz="3600" u="none" cap="none" strike="noStrike">
                <a:solidFill>
                  <a:schemeClr val="dk1"/>
                </a:solidFill>
                <a:latin typeface="Calibri"/>
                <a:ea typeface="Calibri"/>
                <a:cs typeface="Calibri"/>
                <a:sym typeface="Calibri"/>
              </a:rPr>
              <a:t> En la relación que resulta de la reunión natural entre profesores y enseña solo se consideran aquellos pares de tuplas en las que las tuplas de “profesores” y las tuplas de la relación “enseña” tienen el mismo valor de ID.</a:t>
            </a:r>
            <a:endParaRPr b="0" i="0" sz="1400" u="none" cap="none" strike="noStrike">
              <a:solidFill>
                <a:srgbClr val="000000"/>
              </a:solidFill>
              <a:latin typeface="Arial"/>
              <a:ea typeface="Arial"/>
              <a:cs typeface="Arial"/>
              <a:sym typeface="Arial"/>
            </a:endParaRPr>
          </a:p>
          <a:p>
            <a:pPr indent="0" lvl="0" marL="457200" marR="0" rtl="0" algn="just">
              <a:lnSpc>
                <a:spcPct val="107000"/>
              </a:lnSpc>
              <a:spcBef>
                <a:spcPts val="0"/>
              </a:spcBef>
              <a:spcAft>
                <a:spcPts val="0"/>
              </a:spcAft>
              <a:buClr>
                <a:srgbClr val="000000"/>
              </a:buClr>
              <a:buSzPts val="36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85CF"/>
              </a:buClr>
              <a:buSzPts val="3600"/>
              <a:buFont typeface="Open Sans"/>
              <a:buNone/>
            </a:pPr>
            <a:r>
              <a:rPr lang="es-ES" sz="3600"/>
              <a:t>El kernel del Álgebra Relacional 1</a:t>
            </a:r>
            <a:endParaRPr/>
          </a:p>
        </p:txBody>
      </p:sp>
      <p:sp>
        <p:nvSpPr>
          <p:cNvPr id="219" name="Google Shape;219;p8"/>
          <p:cNvSpPr txBox="1"/>
          <p:nvPr>
            <p:ph idx="1" type="body"/>
          </p:nvPr>
        </p:nvSpPr>
        <p:spPr>
          <a:xfrm>
            <a:off x="471900" y="2558767"/>
            <a:ext cx="8222100" cy="3613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190"/>
              <a:buFont typeface="Open Sans"/>
              <a:buNone/>
            </a:pPr>
            <a:r>
              <a:t/>
            </a:r>
            <a:endParaRPr sz="1190"/>
          </a:p>
          <a:p>
            <a:pPr indent="-457200" lvl="0" marL="457200" rtl="0" algn="l">
              <a:lnSpc>
                <a:spcPct val="90000"/>
              </a:lnSpc>
              <a:spcBef>
                <a:spcPts val="0"/>
              </a:spcBef>
              <a:spcAft>
                <a:spcPts val="0"/>
              </a:spcAft>
              <a:buSzPts val="2720"/>
              <a:buFont typeface="Noto Sans Symbols"/>
              <a:buChar char="❑"/>
            </a:pPr>
            <a:r>
              <a:rPr lang="es-ES" sz="2720"/>
              <a:t>Unión, intersección y diferencia.</a:t>
            </a:r>
            <a:endParaRPr/>
          </a:p>
          <a:p>
            <a:pPr indent="-457200" lvl="1" marL="1200150" rtl="0" algn="l">
              <a:lnSpc>
                <a:spcPct val="90000"/>
              </a:lnSpc>
              <a:spcBef>
                <a:spcPts val="544"/>
              </a:spcBef>
              <a:spcAft>
                <a:spcPts val="0"/>
              </a:spcAft>
              <a:buSzPts val="2720"/>
              <a:buFont typeface="Arial"/>
              <a:buChar char="•"/>
            </a:pPr>
            <a:r>
              <a:rPr lang="es-ES" sz="2720"/>
              <a:t>Operaciones de conjunto habituales, pero ambos operandos deben tener el mismo esquema de relación.</a:t>
            </a:r>
            <a:endParaRPr/>
          </a:p>
          <a:p>
            <a:pPr indent="-457200" lvl="0" marL="457200" rtl="0" algn="l">
              <a:lnSpc>
                <a:spcPct val="90000"/>
              </a:lnSpc>
              <a:spcBef>
                <a:spcPts val="0"/>
              </a:spcBef>
              <a:spcAft>
                <a:spcPts val="0"/>
              </a:spcAft>
              <a:buSzPts val="2720"/>
              <a:buFont typeface="Noto Sans Symbols"/>
              <a:buChar char="❑"/>
            </a:pPr>
            <a:r>
              <a:rPr lang="es-ES" sz="2720"/>
              <a:t>Selección: recorriendo ciertas filas.</a:t>
            </a:r>
            <a:endParaRPr/>
          </a:p>
          <a:p>
            <a:pPr indent="-457200" lvl="0" marL="457200" rtl="0" algn="l">
              <a:lnSpc>
                <a:spcPct val="90000"/>
              </a:lnSpc>
              <a:spcBef>
                <a:spcPts val="0"/>
              </a:spcBef>
              <a:spcAft>
                <a:spcPts val="0"/>
              </a:spcAft>
              <a:buSzPts val="2720"/>
              <a:buFont typeface="Noto Sans Symbols"/>
              <a:buChar char="❑"/>
            </a:pPr>
            <a:r>
              <a:rPr lang="es-ES" sz="2720"/>
              <a:t>Proyección: recorriendo determinadas columnas.</a:t>
            </a:r>
            <a:endParaRPr/>
          </a:p>
          <a:p>
            <a:pPr indent="-457200" lvl="0" marL="457200" rtl="0" algn="l">
              <a:lnSpc>
                <a:spcPct val="90000"/>
              </a:lnSpc>
              <a:spcBef>
                <a:spcPts val="0"/>
              </a:spcBef>
              <a:spcAft>
                <a:spcPts val="0"/>
              </a:spcAft>
              <a:buSzPts val="2720"/>
              <a:buFont typeface="Noto Sans Symbols"/>
              <a:buChar char="❑"/>
            </a:pPr>
            <a:r>
              <a:rPr lang="es-ES" sz="2720"/>
              <a:t>Productos y uniones: composiciones de relaciones.</a:t>
            </a:r>
            <a:endParaRPr/>
          </a:p>
          <a:p>
            <a:pPr indent="-457200" lvl="0" marL="457200" rtl="0" algn="l">
              <a:lnSpc>
                <a:spcPct val="90000"/>
              </a:lnSpc>
              <a:spcBef>
                <a:spcPts val="0"/>
              </a:spcBef>
              <a:spcAft>
                <a:spcPts val="0"/>
              </a:spcAft>
              <a:buSzPts val="2720"/>
              <a:buFont typeface="Noto Sans Symbols"/>
              <a:buChar char="❑"/>
            </a:pPr>
            <a:r>
              <a:rPr lang="es-ES" sz="2720"/>
              <a:t>Renombrado de relaciones y atributos.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80"/>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4200" u="none" cap="none" strike="noStrike">
                <a:solidFill>
                  <a:srgbClr val="FFFFFF"/>
                </a:solidFill>
                <a:latin typeface="PT Sans"/>
                <a:ea typeface="PT Sans"/>
                <a:cs typeface="PT Sans"/>
                <a:sym typeface="PT Sans"/>
              </a:rPr>
              <a:t>Consideraciones 2 </a:t>
            </a:r>
            <a:endParaRPr b="1" i="0" sz="4200" u="none" cap="none" strike="noStrike">
              <a:solidFill>
                <a:srgbClr val="FFFFFF"/>
              </a:solidFill>
              <a:latin typeface="PT Sans"/>
              <a:ea typeface="PT Sans"/>
              <a:cs typeface="PT Sans"/>
              <a:sym typeface="PT Sans"/>
            </a:endParaRPr>
          </a:p>
        </p:txBody>
      </p:sp>
      <p:sp>
        <p:nvSpPr>
          <p:cNvPr id="777" name="Google Shape;777;p80"/>
          <p:cNvSpPr/>
          <p:nvPr/>
        </p:nvSpPr>
        <p:spPr>
          <a:xfrm>
            <a:off x="-6637664" y="635258"/>
            <a:ext cx="33699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8" name="Google Shape;778;p80"/>
          <p:cNvSpPr/>
          <p:nvPr/>
        </p:nvSpPr>
        <p:spPr>
          <a:xfrm>
            <a:off x="-6637664" y="1092458"/>
            <a:ext cx="336996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9" name="Google Shape;779;p80"/>
          <p:cNvSpPr/>
          <p:nvPr/>
        </p:nvSpPr>
        <p:spPr>
          <a:xfrm>
            <a:off x="539552" y="1358552"/>
            <a:ext cx="7776900" cy="6588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80" name="Google Shape;780;p80"/>
          <p:cNvSpPr/>
          <p:nvPr/>
        </p:nvSpPr>
        <p:spPr>
          <a:xfrm>
            <a:off x="98250" y="1389300"/>
            <a:ext cx="8716200" cy="41469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4000"/>
              <a:buFont typeface="Arial"/>
              <a:buNone/>
            </a:pPr>
            <a:r>
              <a:rPr b="0" i="0" lang="es-ES" sz="4000" u="none" cap="none" strike="noStrike">
                <a:solidFill>
                  <a:schemeClr val="dk1"/>
                </a:solidFill>
                <a:latin typeface="Calibri"/>
                <a:ea typeface="Calibri"/>
                <a:cs typeface="Calibri"/>
                <a:sym typeface="Calibri"/>
              </a:rPr>
              <a:t>No se repiten los atributos en el esquema de las dos relaciones que aparecen  sólo una vez.</a:t>
            </a:r>
            <a:endParaRPr b="0" i="0" sz="1400" u="none" cap="none" strike="noStrike">
              <a:solidFill>
                <a:srgbClr val="000000"/>
              </a:solidFill>
              <a:latin typeface="Arial"/>
              <a:ea typeface="Arial"/>
              <a:cs typeface="Arial"/>
              <a:sym typeface="Arial"/>
            </a:endParaRPr>
          </a:p>
          <a:p>
            <a:pPr indent="0" lvl="0" marL="457200" marR="0" rtl="0" algn="just">
              <a:lnSpc>
                <a:spcPct val="107000"/>
              </a:lnSpc>
              <a:spcBef>
                <a:spcPts val="0"/>
              </a:spcBef>
              <a:spcAft>
                <a:spcPts val="0"/>
              </a:spcAft>
              <a:buClr>
                <a:srgbClr val="000000"/>
              </a:buClr>
              <a:buSzPts val="4000"/>
              <a:buFont typeface="Arial"/>
              <a:buNone/>
            </a:pPr>
            <a:r>
              <a:rPr b="0" i="0" lang="es-ES" sz="4000" u="none" cap="none" strike="noStrike">
                <a:solidFill>
                  <a:schemeClr val="dk1"/>
                </a:solidFill>
                <a:latin typeface="Calibri"/>
                <a:ea typeface="Calibri"/>
                <a:cs typeface="Calibri"/>
                <a:sym typeface="Calibri"/>
              </a:rPr>
              <a:t>Ejemplo:</a:t>
            </a:r>
            <a:endParaRPr b="0" i="0" sz="1400" u="none" cap="none" strike="noStrike">
              <a:solidFill>
                <a:srgbClr val="000000"/>
              </a:solidFill>
              <a:latin typeface="Arial"/>
              <a:ea typeface="Arial"/>
              <a:cs typeface="Arial"/>
              <a:sym typeface="Arial"/>
            </a:endParaRPr>
          </a:p>
          <a:p>
            <a:pPr indent="0" lvl="0" marL="457200" marR="0" rtl="0" algn="just">
              <a:lnSpc>
                <a:spcPct val="107000"/>
              </a:lnSpc>
              <a:spcBef>
                <a:spcPts val="80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p:txBody>
      </p:sp>
      <p:graphicFrame>
        <p:nvGraphicFramePr>
          <p:cNvPr id="781" name="Google Shape;781;p80"/>
          <p:cNvGraphicFramePr/>
          <p:nvPr/>
        </p:nvGraphicFramePr>
        <p:xfrm>
          <a:off x="661085" y="4351565"/>
          <a:ext cx="3000000" cy="3000000"/>
        </p:xfrm>
        <a:graphic>
          <a:graphicData uri="http://schemas.openxmlformats.org/drawingml/2006/table">
            <a:tbl>
              <a:tblPr bandRow="1" firstCol="1" firstRow="1">
                <a:noFill/>
                <a:tableStyleId>{07E43691-9306-439B-97BF-5CDD1B87EDCE}</a:tableStyleId>
              </a:tblPr>
              <a:tblGrid>
                <a:gridCol w="1947500"/>
                <a:gridCol w="1947500"/>
                <a:gridCol w="1948425"/>
                <a:gridCol w="1413625"/>
              </a:tblGrid>
              <a:tr h="6480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58583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Califieri</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Historia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62000</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81"/>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Consideraciones 3a </a:t>
            </a:r>
            <a:endParaRPr b="1" i="0" sz="5400" u="none" cap="none" strike="noStrike">
              <a:solidFill>
                <a:srgbClr val="FFFFFF"/>
              </a:solidFill>
              <a:latin typeface="PT Sans"/>
              <a:ea typeface="PT Sans"/>
              <a:cs typeface="PT Sans"/>
              <a:sym typeface="PT Sans"/>
            </a:endParaRPr>
          </a:p>
        </p:txBody>
      </p:sp>
      <p:sp>
        <p:nvSpPr>
          <p:cNvPr id="788" name="Google Shape;788;p81"/>
          <p:cNvSpPr/>
          <p:nvPr/>
        </p:nvSpPr>
        <p:spPr>
          <a:xfrm>
            <a:off x="-6637664" y="635258"/>
            <a:ext cx="33699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9" name="Google Shape;789;p81"/>
          <p:cNvSpPr/>
          <p:nvPr/>
        </p:nvSpPr>
        <p:spPr>
          <a:xfrm>
            <a:off x="-6017739" y="1097071"/>
            <a:ext cx="336996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0" name="Google Shape;790;p81"/>
          <p:cNvSpPr/>
          <p:nvPr/>
        </p:nvSpPr>
        <p:spPr>
          <a:xfrm>
            <a:off x="469975" y="1758100"/>
            <a:ext cx="6787800" cy="26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s-ES" sz="3200" u="none" cap="none" strike="noStrike">
                <a:solidFill>
                  <a:schemeClr val="dk1"/>
                </a:solidFill>
                <a:latin typeface="Calibri"/>
                <a:ea typeface="Calibri"/>
                <a:cs typeface="Calibri"/>
                <a:sym typeface="Calibri"/>
              </a:rPr>
              <a:t>El orden en el que se listan los atributos es el siguiente:</a:t>
            </a:r>
            <a:endParaRPr b="0" i="0" sz="1400" u="none" cap="none" strike="noStrike">
              <a:solidFill>
                <a:srgbClr val="000000"/>
              </a:solidFill>
              <a:latin typeface="Arial"/>
              <a:ea typeface="Arial"/>
              <a:cs typeface="Arial"/>
              <a:sym typeface="Arial"/>
            </a:endParaRPr>
          </a:p>
          <a:p>
            <a:pPr indent="-431800" lvl="0" marL="457200" marR="0" rtl="0" algn="l">
              <a:lnSpc>
                <a:spcPct val="100000"/>
              </a:lnSpc>
              <a:spcBef>
                <a:spcPts val="0"/>
              </a:spcBef>
              <a:spcAft>
                <a:spcPts val="0"/>
              </a:spcAft>
              <a:buClr>
                <a:schemeClr val="dk1"/>
              </a:buClr>
              <a:buSzPts val="3200"/>
              <a:buFont typeface="Calibri"/>
              <a:buChar char="●"/>
            </a:pPr>
            <a:r>
              <a:rPr b="0" i="0" lang="es-ES" sz="3200" u="none" cap="none" strike="noStrike">
                <a:solidFill>
                  <a:schemeClr val="dk1"/>
                </a:solidFill>
                <a:latin typeface="Calibri"/>
                <a:ea typeface="Calibri"/>
                <a:cs typeface="Calibri"/>
                <a:sym typeface="Calibri"/>
              </a:rPr>
              <a:t>Primero los atributos comunes en el esquema de ambas relaciones.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07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p:txBody>
      </p:sp>
      <p:graphicFrame>
        <p:nvGraphicFramePr>
          <p:cNvPr id="791" name="Google Shape;791;p81"/>
          <p:cNvGraphicFramePr/>
          <p:nvPr/>
        </p:nvGraphicFramePr>
        <p:xfrm>
          <a:off x="7665622" y="2017219"/>
          <a:ext cx="3000000" cy="3000000"/>
        </p:xfrm>
        <a:graphic>
          <a:graphicData uri="http://schemas.openxmlformats.org/drawingml/2006/table">
            <a:tbl>
              <a:tblPr bandRow="1" firstCol="1" firstRow="1">
                <a:noFill/>
                <a:tableStyleId>{07E43691-9306-439B-97BF-5CDD1B87EDCE}</a:tableStyleId>
              </a:tblPr>
              <a:tblGrid>
                <a:gridCol w="940125"/>
              </a:tblGrid>
              <a:tr h="1232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ID</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10101</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12121</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15151</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22222</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32343</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45565</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45565</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76766</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76766</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83821</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83821</a:t>
                      </a:r>
                      <a:endParaRPr sz="900" u="none" cap="none" strike="noStrike">
                        <a:latin typeface="Calibri"/>
                        <a:ea typeface="Calibri"/>
                        <a:cs typeface="Calibri"/>
                        <a:sym typeface="Calibri"/>
                      </a:endParaRPr>
                    </a:p>
                  </a:txBody>
                  <a:tcPr marT="0" marB="0" marR="54550" marL="54550"/>
                </a:tc>
              </a:tr>
              <a:tr h="269675">
                <a:tc>
                  <a:txBody>
                    <a:bodyPr/>
                    <a:lstStyle/>
                    <a:p>
                      <a:pPr indent="0" lvl="0" marL="0" marR="0" rtl="0" algn="l">
                        <a:lnSpc>
                          <a:spcPct val="107000"/>
                        </a:lnSpc>
                        <a:spcBef>
                          <a:spcPts val="0"/>
                        </a:spcBef>
                        <a:spcAft>
                          <a:spcPts val="0"/>
                        </a:spcAft>
                        <a:buClr>
                          <a:srgbClr val="000000"/>
                        </a:buClr>
                        <a:buSzPts val="900"/>
                        <a:buFont typeface="Arial"/>
                        <a:buNone/>
                      </a:pPr>
                      <a:r>
                        <a:rPr lang="es-ES" sz="900" u="none" cap="none" strike="noStrike"/>
                        <a:t>98345</a:t>
                      </a:r>
                      <a:endParaRPr sz="900" u="none" cap="none" strike="noStrike">
                        <a:latin typeface="Calibri"/>
                        <a:ea typeface="Calibri"/>
                        <a:cs typeface="Calibri"/>
                        <a:sym typeface="Calibri"/>
                      </a:endParaRPr>
                    </a:p>
                  </a:txBody>
                  <a:tcPr marT="0" marB="0" marR="54550" marL="54550"/>
                </a:tc>
              </a:tr>
            </a:tbl>
          </a:graphicData>
        </a:graphic>
      </p:graphicFrame>
      <p:sp>
        <p:nvSpPr>
          <p:cNvPr id="792" name="Google Shape;792;p81"/>
          <p:cNvSpPr txBox="1"/>
          <p:nvPr/>
        </p:nvSpPr>
        <p:spPr>
          <a:xfrm>
            <a:off x="7374000" y="1201288"/>
            <a:ext cx="1648200" cy="7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chemeClr val="dk1"/>
                </a:solidFill>
                <a:latin typeface="Calibri"/>
                <a:ea typeface="Calibri"/>
                <a:cs typeface="Calibri"/>
                <a:sym typeface="Calibri"/>
              </a:rPr>
              <a:t>Ejemplo: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82"/>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Consideraciones 3b </a:t>
            </a:r>
            <a:endParaRPr b="1" i="0" sz="5400" u="none" cap="none" strike="noStrike">
              <a:solidFill>
                <a:srgbClr val="FFFFFF"/>
              </a:solidFill>
              <a:latin typeface="PT Sans"/>
              <a:ea typeface="PT Sans"/>
              <a:cs typeface="PT Sans"/>
              <a:sym typeface="PT Sans"/>
            </a:endParaRPr>
          </a:p>
        </p:txBody>
      </p:sp>
      <p:sp>
        <p:nvSpPr>
          <p:cNvPr id="799" name="Google Shape;799;p82"/>
          <p:cNvSpPr/>
          <p:nvPr/>
        </p:nvSpPr>
        <p:spPr>
          <a:xfrm>
            <a:off x="-6637664" y="635258"/>
            <a:ext cx="33699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0" name="Google Shape;800;p82"/>
          <p:cNvSpPr/>
          <p:nvPr/>
        </p:nvSpPr>
        <p:spPr>
          <a:xfrm>
            <a:off x="-6637664" y="1092458"/>
            <a:ext cx="336996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1" name="Google Shape;801;p82"/>
          <p:cNvSpPr/>
          <p:nvPr/>
        </p:nvSpPr>
        <p:spPr>
          <a:xfrm>
            <a:off x="539552" y="1358552"/>
            <a:ext cx="7776900" cy="6588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02" name="Google Shape;802;p82"/>
          <p:cNvSpPr/>
          <p:nvPr/>
        </p:nvSpPr>
        <p:spPr>
          <a:xfrm>
            <a:off x="543575" y="1389303"/>
            <a:ext cx="7344900" cy="17661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3600"/>
              <a:buFont typeface="Calibri"/>
              <a:buChar char="●"/>
            </a:pPr>
            <a:r>
              <a:rPr b="0" i="0" lang="es-ES" sz="3600" u="none" cap="none" strike="noStrike">
                <a:solidFill>
                  <a:schemeClr val="dk1"/>
                </a:solidFill>
                <a:latin typeface="Calibri"/>
                <a:ea typeface="Calibri"/>
                <a:cs typeface="Calibri"/>
                <a:sym typeface="Calibri"/>
              </a:rPr>
              <a:t>Después los atributos únicos del esquema de la primera relación.</a:t>
            </a:r>
            <a:endParaRPr b="0" i="0" sz="36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3600"/>
              <a:buFont typeface="Calibri"/>
              <a:buChar char="●"/>
            </a:pPr>
            <a:r>
              <a:rPr b="0" i="0" lang="es-ES" sz="3600" u="none" cap="none" strike="noStrike">
                <a:solidFill>
                  <a:schemeClr val="dk1"/>
                </a:solidFill>
                <a:latin typeface="Calibri"/>
                <a:ea typeface="Calibri"/>
                <a:cs typeface="Calibri"/>
                <a:sym typeface="Calibri"/>
              </a:rPr>
              <a:t>Ejemplo: </a:t>
            </a:r>
            <a:endParaRPr b="0" i="0" sz="1400" u="none" cap="none" strike="noStrike">
              <a:solidFill>
                <a:srgbClr val="000000"/>
              </a:solidFill>
              <a:latin typeface="Arial"/>
              <a:ea typeface="Arial"/>
              <a:cs typeface="Arial"/>
              <a:sym typeface="Arial"/>
            </a:endParaRPr>
          </a:p>
          <a:p>
            <a:pPr indent="0" lvl="0" marL="457200" marR="0" rtl="0" algn="just">
              <a:lnSpc>
                <a:spcPct val="107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p:txBody>
      </p:sp>
      <p:graphicFrame>
        <p:nvGraphicFramePr>
          <p:cNvPr id="803" name="Google Shape;803;p82"/>
          <p:cNvGraphicFramePr/>
          <p:nvPr/>
        </p:nvGraphicFramePr>
        <p:xfrm>
          <a:off x="683566" y="3356992"/>
          <a:ext cx="3000000" cy="3000000"/>
        </p:xfrm>
        <a:graphic>
          <a:graphicData uri="http://schemas.openxmlformats.org/drawingml/2006/table">
            <a:tbl>
              <a:tblPr bandRow="1" firstCol="1" firstRow="1">
                <a:noFill/>
                <a:tableStyleId>{07E43691-9306-439B-97BF-5CDD1B87EDCE}</a:tableStyleId>
              </a:tblPr>
              <a:tblGrid>
                <a:gridCol w="2281625"/>
                <a:gridCol w="2958175"/>
                <a:gridCol w="1873250"/>
              </a:tblGrid>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65000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65000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65000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Wu</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Finanzas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90000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Mozart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Música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40000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Einsten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Física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95000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El Said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Historia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60000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Katz</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75000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Katz</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75000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Crick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Biología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72000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Crick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Biología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72000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Brandt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92000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Brandt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92000</a:t>
                      </a:r>
                      <a:endParaRPr sz="1100" u="none" cap="none" strike="noStrike">
                        <a:latin typeface="Calibri"/>
                        <a:ea typeface="Calibri"/>
                        <a:cs typeface="Calibri"/>
                        <a:sym typeface="Calibri"/>
                      </a:endParaRPr>
                    </a:p>
                  </a:txBody>
                  <a:tcPr marT="0" marB="0" marR="68575" marL="68575"/>
                </a:tc>
              </a:tr>
              <a:tr h="22117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Kim</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Electrónica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80000</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83"/>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Consideraciones 3c </a:t>
            </a:r>
            <a:endParaRPr b="1" i="0" sz="5400" u="none" cap="none" strike="noStrike">
              <a:solidFill>
                <a:srgbClr val="FFFFFF"/>
              </a:solidFill>
              <a:latin typeface="PT Sans"/>
              <a:ea typeface="PT Sans"/>
              <a:cs typeface="PT Sans"/>
              <a:sym typeface="PT Sans"/>
            </a:endParaRPr>
          </a:p>
        </p:txBody>
      </p:sp>
      <p:sp>
        <p:nvSpPr>
          <p:cNvPr id="810" name="Google Shape;810;p83"/>
          <p:cNvSpPr/>
          <p:nvPr/>
        </p:nvSpPr>
        <p:spPr>
          <a:xfrm>
            <a:off x="-6637664" y="635258"/>
            <a:ext cx="33699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1" name="Google Shape;811;p83"/>
          <p:cNvSpPr/>
          <p:nvPr/>
        </p:nvSpPr>
        <p:spPr>
          <a:xfrm>
            <a:off x="-6637664" y="1092458"/>
            <a:ext cx="336996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2" name="Google Shape;812;p83"/>
          <p:cNvSpPr/>
          <p:nvPr/>
        </p:nvSpPr>
        <p:spPr>
          <a:xfrm>
            <a:off x="539552" y="1358552"/>
            <a:ext cx="7776900" cy="6588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13" name="Google Shape;813;p83"/>
          <p:cNvSpPr/>
          <p:nvPr/>
        </p:nvSpPr>
        <p:spPr>
          <a:xfrm>
            <a:off x="611550" y="1107391"/>
            <a:ext cx="8133000" cy="17517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3600"/>
              <a:buFont typeface="Calibri"/>
              <a:buChar char="●"/>
            </a:pPr>
            <a:r>
              <a:rPr b="0" i="0" lang="es-ES" sz="3600" u="none" cap="none" strike="noStrike">
                <a:solidFill>
                  <a:schemeClr val="dk1"/>
                </a:solidFill>
                <a:latin typeface="Calibri"/>
                <a:ea typeface="Calibri"/>
                <a:cs typeface="Calibri"/>
                <a:sym typeface="Calibri"/>
              </a:rPr>
              <a:t>Finalmente, aquellos atributos únicos del esquema de la segunda relación.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600"/>
              <a:buFont typeface="Calibri"/>
              <a:buChar char="●"/>
            </a:pPr>
            <a:r>
              <a:rPr b="0" i="0" lang="es-ES" sz="3600" u="none" cap="none" strike="noStrike">
                <a:solidFill>
                  <a:schemeClr val="dk1"/>
                </a:solidFill>
                <a:latin typeface="Calibri"/>
                <a:ea typeface="Calibri"/>
                <a:cs typeface="Calibri"/>
                <a:sym typeface="Calibri"/>
              </a:rPr>
              <a:t>Ejemplo:</a:t>
            </a:r>
            <a:endParaRPr b="0" i="0" sz="3600" u="none" cap="none" strike="noStrike">
              <a:solidFill>
                <a:schemeClr val="dk1"/>
              </a:solidFill>
              <a:latin typeface="Calibri"/>
              <a:ea typeface="Calibri"/>
              <a:cs typeface="Calibri"/>
              <a:sym typeface="Calibri"/>
            </a:endParaRPr>
          </a:p>
          <a:p>
            <a:pPr indent="0" lvl="0" marL="457200" marR="0" rtl="0" algn="just">
              <a:lnSpc>
                <a:spcPct val="107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p:txBody>
      </p:sp>
      <p:graphicFrame>
        <p:nvGraphicFramePr>
          <p:cNvPr id="814" name="Google Shape;814;p83"/>
          <p:cNvGraphicFramePr/>
          <p:nvPr/>
        </p:nvGraphicFramePr>
        <p:xfrm>
          <a:off x="587135" y="2874045"/>
          <a:ext cx="3000000" cy="3000000"/>
        </p:xfrm>
        <a:graphic>
          <a:graphicData uri="http://schemas.openxmlformats.org/drawingml/2006/table">
            <a:tbl>
              <a:tblPr bandRow="1" firstCol="1" firstRow="1">
                <a:noFill/>
                <a:tableStyleId>{07E43691-9306-439B-97BF-5CDD1B87EDCE}</a:tableStyleId>
              </a:tblPr>
              <a:tblGrid>
                <a:gridCol w="2661575"/>
                <a:gridCol w="1781200"/>
                <a:gridCol w="1958025"/>
                <a:gridCol w="1448050"/>
              </a:tblGrid>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asignatura_id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secc_id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semestre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año</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CS-101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2009</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CS-135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CS-347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2009</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FIN-201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MU-199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PHY-101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2009</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HIS-351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CS-101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CS-319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BIO-101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Segundo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2009</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BIO-301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Segundo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CS-190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2009</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CS-319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2010</a:t>
                      </a:r>
                      <a:endParaRPr sz="1100" u="none" cap="none" strike="noStrike">
                        <a:latin typeface="Calibri"/>
                        <a:ea typeface="Calibri"/>
                        <a:cs typeface="Calibri"/>
                        <a:sym typeface="Calibri"/>
                      </a:endParaRPr>
                    </a:p>
                  </a:txBody>
                  <a:tcPr marT="0" marB="0" marR="68575" marL="68575"/>
                </a:tc>
              </a:tr>
              <a:tr h="230425">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EE-181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1100"/>
                        <a:buFont typeface="Arial"/>
                        <a:buNone/>
                      </a:pPr>
                      <a:r>
                        <a:rPr lang="es-ES" sz="1100" u="none" cap="none" strike="noStrike"/>
                        <a:t>2009</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4"/>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¿Te atreves?</a:t>
            </a:r>
            <a:endParaRPr b="1" i="0" sz="5400" u="none" cap="none" strike="noStrike">
              <a:solidFill>
                <a:srgbClr val="FFFFFF"/>
              </a:solidFill>
              <a:latin typeface="PT Sans"/>
              <a:ea typeface="PT Sans"/>
              <a:cs typeface="PT Sans"/>
              <a:sym typeface="PT Sans"/>
            </a:endParaRPr>
          </a:p>
        </p:txBody>
      </p:sp>
      <p:sp>
        <p:nvSpPr>
          <p:cNvPr id="821" name="Google Shape;821;p84"/>
          <p:cNvSpPr/>
          <p:nvPr/>
        </p:nvSpPr>
        <p:spPr>
          <a:xfrm>
            <a:off x="-6637664" y="635258"/>
            <a:ext cx="33699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2" name="Google Shape;822;p84"/>
          <p:cNvSpPr/>
          <p:nvPr/>
        </p:nvSpPr>
        <p:spPr>
          <a:xfrm>
            <a:off x="-6637664" y="1092458"/>
            <a:ext cx="336996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3" name="Google Shape;823;p84"/>
          <p:cNvSpPr/>
          <p:nvPr/>
        </p:nvSpPr>
        <p:spPr>
          <a:xfrm>
            <a:off x="539552" y="1358552"/>
            <a:ext cx="7776900" cy="6588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24" name="Google Shape;824;p84"/>
          <p:cNvSpPr/>
          <p:nvPr/>
        </p:nvSpPr>
        <p:spPr>
          <a:xfrm>
            <a:off x="326075" y="1318700"/>
            <a:ext cx="8598900" cy="44937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6600"/>
              <a:buFont typeface="Arial"/>
              <a:buNone/>
            </a:pPr>
            <a:r>
              <a:rPr b="0" i="0" lang="es-ES" sz="5100" u="none" cap="none" strike="noStrike">
                <a:solidFill>
                  <a:schemeClr val="dk1"/>
                </a:solidFill>
                <a:latin typeface="Calibri"/>
                <a:ea typeface="Calibri"/>
                <a:cs typeface="Calibri"/>
                <a:sym typeface="Calibri"/>
              </a:rPr>
              <a:t>Para los interesados:</a:t>
            </a:r>
            <a:endParaRPr b="0" i="0" sz="1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6600"/>
              <a:buFont typeface="Arial"/>
              <a:buNone/>
            </a:pPr>
            <a:r>
              <a:rPr b="0" i="0" lang="es-ES" sz="4700" u="none" cap="none" strike="noStrike">
                <a:solidFill>
                  <a:schemeClr val="dk1"/>
                </a:solidFill>
                <a:latin typeface="Calibri"/>
                <a:ea typeface="Calibri"/>
                <a:cs typeface="Calibri"/>
                <a:sym typeface="Calibri"/>
              </a:rPr>
              <a:t>¿Es cierta la siguiente expresión?</a:t>
            </a:r>
            <a:endParaRPr b="0" i="0" sz="4700" u="none" cap="none" strike="noStrike">
              <a:solidFill>
                <a:schemeClr val="dk1"/>
              </a:solidFill>
              <a:latin typeface="Calibri"/>
              <a:ea typeface="Calibri"/>
              <a:cs typeface="Calibri"/>
              <a:sym typeface="Calibri"/>
            </a:endParaRPr>
          </a:p>
          <a:p>
            <a:pPr indent="0" lvl="0" marL="0" marR="0" rtl="0" algn="ctr">
              <a:lnSpc>
                <a:spcPct val="107000"/>
              </a:lnSpc>
              <a:spcBef>
                <a:spcPts val="800"/>
              </a:spcBef>
              <a:spcAft>
                <a:spcPts val="0"/>
              </a:spcAft>
              <a:buClr>
                <a:srgbClr val="000000"/>
              </a:buClr>
              <a:buSzPts val="6600"/>
              <a:buFont typeface="Arial"/>
              <a:buNone/>
            </a:pPr>
            <a:r>
              <a:rPr b="0" i="0" lang="es-ES" sz="4700" u="none" cap="none" strike="noStrike">
                <a:solidFill>
                  <a:schemeClr val="dk1"/>
                </a:solidFill>
                <a:latin typeface="Calibri"/>
                <a:ea typeface="Calibri"/>
                <a:cs typeface="Calibri"/>
                <a:sym typeface="Calibri"/>
              </a:rPr>
              <a:t>r</a:t>
            </a:r>
            <a:r>
              <a:rPr b="0" i="0" lang="es-ES" sz="2100" u="none" cap="none" strike="noStrike">
                <a:solidFill>
                  <a:schemeClr val="dk1"/>
                </a:solidFill>
                <a:latin typeface="Calibri"/>
                <a:ea typeface="Calibri"/>
                <a:cs typeface="Calibri"/>
                <a:sym typeface="Calibri"/>
              </a:rPr>
              <a:t>⋈</a:t>
            </a:r>
            <a:r>
              <a:rPr b="0" i="0" lang="es-ES" sz="4700" u="none" cap="none" strike="noStrike">
                <a:solidFill>
                  <a:schemeClr val="dk1"/>
                </a:solidFill>
                <a:latin typeface="Calibri"/>
                <a:ea typeface="Calibri"/>
                <a:cs typeface="Calibri"/>
                <a:sym typeface="Calibri"/>
              </a:rPr>
              <a:t>s=rxs </a:t>
            </a:r>
            <a:endParaRPr b="0" i="0" sz="4700" u="none" cap="none" strike="noStrik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5"/>
          <p:cNvSpPr txBox="1"/>
          <p:nvPr>
            <p:ph type="title"/>
          </p:nvPr>
        </p:nvSpPr>
        <p:spPr>
          <a:xfrm>
            <a:off x="460950" y="2753800"/>
            <a:ext cx="8222100" cy="135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Operación: Reunión Externa</a:t>
            </a:r>
            <a:endParaRPr b="1" i="0" sz="3600" u="none" cap="none" strike="noStrike">
              <a:solidFill>
                <a:srgbClr val="FFFFFF"/>
              </a:solidFill>
              <a:latin typeface="PT Sans"/>
              <a:ea typeface="PT Sans"/>
              <a:cs typeface="PT Sans"/>
              <a:sym typeface="PT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6"/>
          <p:cNvSpPr txBox="1"/>
          <p:nvPr>
            <p:ph type="title"/>
          </p:nvPr>
        </p:nvSpPr>
        <p:spPr>
          <a:xfrm>
            <a:off x="471900" y="984967"/>
            <a:ext cx="8222100" cy="1023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Reunión Externa</a:t>
            </a:r>
            <a:endParaRPr b="1" i="0" sz="5400" u="none" cap="none" strike="noStrike">
              <a:solidFill>
                <a:srgbClr val="FFFFFF"/>
              </a:solidFill>
              <a:latin typeface="PT Sans"/>
              <a:ea typeface="PT Sans"/>
              <a:cs typeface="PT Sans"/>
              <a:sym typeface="PT Sans"/>
            </a:endParaRPr>
          </a:p>
        </p:txBody>
      </p:sp>
      <p:sp>
        <p:nvSpPr>
          <p:cNvPr id="835" name="Google Shape;835;p86"/>
          <p:cNvSpPr/>
          <p:nvPr/>
        </p:nvSpPr>
        <p:spPr>
          <a:xfrm>
            <a:off x="251520" y="2444047"/>
            <a:ext cx="8092200" cy="10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36" name="Google Shape;836;p86"/>
          <p:cNvSpPr/>
          <p:nvPr/>
        </p:nvSpPr>
        <p:spPr>
          <a:xfrm>
            <a:off x="550700" y="2344475"/>
            <a:ext cx="7848900" cy="1984500"/>
          </a:xfrm>
          <a:prstGeom prst="rect">
            <a:avLst/>
          </a:prstGeom>
          <a:noFill/>
          <a:ln>
            <a:noFill/>
          </a:ln>
        </p:spPr>
        <p:txBody>
          <a:bodyPr anchorCtr="0" anchor="t" bIns="45700" lIns="91425" spcFirstLastPara="1" rIns="91425" wrap="square" tIns="45700">
            <a:noAutofit/>
          </a:bodyPr>
          <a:lstStyle/>
          <a:p>
            <a:pPr indent="-685800" lvl="0" marL="685800" marR="0" rtl="0" algn="l">
              <a:lnSpc>
                <a:spcPct val="100000"/>
              </a:lnSpc>
              <a:spcBef>
                <a:spcPts val="0"/>
              </a:spcBef>
              <a:spcAft>
                <a:spcPts val="0"/>
              </a:spcAft>
              <a:buClr>
                <a:schemeClr val="dk1"/>
              </a:buClr>
              <a:buSzPts val="4000"/>
              <a:buFont typeface="Noto Sans Symbols"/>
              <a:buChar char="❑"/>
            </a:pPr>
            <a:r>
              <a:rPr b="0" i="0" lang="es-ES" sz="4000" u="none" cap="none" strike="noStrike">
                <a:solidFill>
                  <a:schemeClr val="dk1"/>
                </a:solidFill>
                <a:latin typeface="Calibri"/>
                <a:ea typeface="Calibri"/>
                <a:cs typeface="Calibri"/>
                <a:sym typeface="Calibri"/>
              </a:rPr>
              <a:t>Definición:  Es una extensión de la operación reunión para trabajar con información ausente. </a:t>
            </a:r>
            <a:endParaRPr b="0" i="0" sz="4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p:txBody>
      </p:sp>
      <p:pic>
        <p:nvPicPr>
          <p:cNvPr id="837" name="Google Shape;837;p86"/>
          <p:cNvPicPr preferRelativeResize="0"/>
          <p:nvPr/>
        </p:nvPicPr>
        <p:blipFill rotWithShape="1">
          <a:blip r:embed="rId3">
            <a:alphaModFix/>
          </a:blip>
          <a:srcRect b="0" l="0" r="0" t="0"/>
          <a:stretch/>
        </p:blipFill>
        <p:spPr>
          <a:xfrm>
            <a:off x="193725" y="4407325"/>
            <a:ext cx="8369101" cy="22957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7"/>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Reunión Externa (D)</a:t>
            </a:r>
            <a:endParaRPr b="1" i="0" sz="5400" u="none" cap="none" strike="noStrike">
              <a:solidFill>
                <a:srgbClr val="FFFFFF"/>
              </a:solidFill>
              <a:latin typeface="PT Sans"/>
              <a:ea typeface="PT Sans"/>
              <a:cs typeface="PT Sans"/>
              <a:sym typeface="PT Sans"/>
            </a:endParaRPr>
          </a:p>
        </p:txBody>
      </p:sp>
      <p:graphicFrame>
        <p:nvGraphicFramePr>
          <p:cNvPr id="843" name="Google Shape;843;p87"/>
          <p:cNvGraphicFramePr/>
          <p:nvPr/>
        </p:nvGraphicFramePr>
        <p:xfrm>
          <a:off x="1115616" y="1772801"/>
          <a:ext cx="3000000" cy="3000000"/>
        </p:xfrm>
        <a:graphic>
          <a:graphicData uri="http://schemas.openxmlformats.org/drawingml/2006/table">
            <a:tbl>
              <a:tblPr bandRow="1" firstCol="1" firstRow="1">
                <a:noFill/>
                <a:tableStyleId>{07E43691-9306-439B-97BF-5CDD1B87EDCE}</a:tableStyleId>
              </a:tblPr>
              <a:tblGrid>
                <a:gridCol w="647975"/>
                <a:gridCol w="937750"/>
                <a:gridCol w="1215800"/>
                <a:gridCol w="769900"/>
                <a:gridCol w="1194100"/>
                <a:gridCol w="799125"/>
                <a:gridCol w="878450"/>
                <a:gridCol w="649650"/>
              </a:tblGrid>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nombre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nombre_dpto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sueldo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asignatura_id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secc_id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semestre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año</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10101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65000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10101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65000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CS-135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10101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65000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CS-347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12121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Wu</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Finanzas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90000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FIN-201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15151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Mozart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Música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40000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MU-199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22222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Einsten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Física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95000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PHY-101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32343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El Said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Historia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60000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HIS-351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33456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Gold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Física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8700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45565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Katz</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75000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45565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Katz</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75000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CS-319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58583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Califieri</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Historia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62000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58583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76543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Singh</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Finanzas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80000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76543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76766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Crick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Biología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72000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Segundo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76766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Crick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Biología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72000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BIO-301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Segundo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83821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Brandt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92000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83821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Brandt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92000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CS-319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r>
              <a:tr h="2360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98345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Kim</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Electrónica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80000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EE-181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88"/>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Reunión Externa (I)</a:t>
            </a:r>
            <a:endParaRPr b="1" i="0" sz="5400" u="none" cap="none" strike="noStrike">
              <a:solidFill>
                <a:srgbClr val="FFFFFF"/>
              </a:solidFill>
              <a:latin typeface="PT Sans"/>
              <a:ea typeface="PT Sans"/>
              <a:cs typeface="PT Sans"/>
              <a:sym typeface="PT Sans"/>
            </a:endParaRPr>
          </a:p>
        </p:txBody>
      </p:sp>
      <p:graphicFrame>
        <p:nvGraphicFramePr>
          <p:cNvPr id="849" name="Google Shape;849;p88"/>
          <p:cNvGraphicFramePr/>
          <p:nvPr/>
        </p:nvGraphicFramePr>
        <p:xfrm>
          <a:off x="719572" y="1628806"/>
          <a:ext cx="3000000" cy="3000000"/>
        </p:xfrm>
        <a:graphic>
          <a:graphicData uri="http://schemas.openxmlformats.org/drawingml/2006/table">
            <a:tbl>
              <a:tblPr bandRow="1" firstCol="1" firstRow="1">
                <a:noFill/>
                <a:tableStyleId>{07E43691-9306-439B-97BF-5CDD1B87EDCE}</a:tableStyleId>
              </a:tblPr>
              <a:tblGrid>
                <a:gridCol w="549275"/>
                <a:gridCol w="805850"/>
                <a:gridCol w="640075"/>
                <a:gridCol w="875500"/>
                <a:gridCol w="888725"/>
                <a:gridCol w="1140875"/>
                <a:gridCol w="771450"/>
                <a:gridCol w="1162025"/>
                <a:gridCol w="655075"/>
              </a:tblGrid>
              <a:tr h="642125">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Asignatura</a:t>
                      </a:r>
                      <a:endParaRPr sz="1100" u="none" cap="none" strike="noStrike"/>
                    </a:p>
                    <a:p>
                      <a:pPr indent="0" lvl="0" marL="0" marR="0" rtl="0" algn="l">
                        <a:lnSpc>
                          <a:spcPct val="107000"/>
                        </a:lnSpc>
                        <a:spcBef>
                          <a:spcPts val="0"/>
                        </a:spcBef>
                        <a:spcAft>
                          <a:spcPts val="0"/>
                        </a:spcAft>
                        <a:buClr>
                          <a:srgbClr val="000000"/>
                        </a:buClr>
                        <a:buSzPts val="800"/>
                        <a:buFont typeface="Arial"/>
                        <a:buNone/>
                      </a:pPr>
                      <a:r>
                        <a:rPr lang="es-ES" sz="800" u="none" cap="none" strike="noStrike"/>
                        <a:t>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secc_id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semestre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año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asignatura_id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nombre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nombre_dpto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sueldo</a:t>
                      </a:r>
                      <a:endParaRPr sz="1100" u="none" cap="none" strike="noStrike">
                        <a:latin typeface="Calibri"/>
                        <a:ea typeface="Calibri"/>
                        <a:cs typeface="Calibri"/>
                        <a:sym typeface="Calibri"/>
                      </a:endParaRPr>
                    </a:p>
                  </a:txBody>
                  <a:tcPr marT="0" marB="0" marR="68575" marL="68575"/>
                </a:tc>
              </a:tr>
              <a:tr h="4249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10101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65000</a:t>
                      </a:r>
                      <a:endParaRPr sz="1100" u="none" cap="none" strike="noStrike">
                        <a:latin typeface="Calibri"/>
                        <a:ea typeface="Calibri"/>
                        <a:cs typeface="Calibri"/>
                        <a:sym typeface="Calibri"/>
                      </a:endParaRPr>
                    </a:p>
                  </a:txBody>
                  <a:tcPr marT="0" marB="0" marR="68575" marL="68575"/>
                </a:tc>
              </a:tr>
              <a:tr h="4249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10101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CS-135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CS-135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65000</a:t>
                      </a:r>
                      <a:endParaRPr sz="1100" u="none" cap="none" strike="noStrike">
                        <a:latin typeface="Calibri"/>
                        <a:ea typeface="Calibri"/>
                        <a:cs typeface="Calibri"/>
                        <a:sym typeface="Calibri"/>
                      </a:endParaRPr>
                    </a:p>
                  </a:txBody>
                  <a:tcPr marT="0" marB="0" marR="68575" marL="68575"/>
                </a:tc>
              </a:tr>
              <a:tr h="4249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10101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CS-347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CS-347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Srinivasan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65000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12121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FIN-201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FIN-201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Wu</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Finanzas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90000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15151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MU-199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MU-199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Mozart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Música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40000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22222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PHY-101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Tercero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PHY-101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Einsten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Física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95000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32343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HIS-351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HIS-351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El Said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Historia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60000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33456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Gold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Física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8700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45565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Katz</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75000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45565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CS-319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CS-319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Katz</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75000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58583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58583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58583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Califieri</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Historia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62000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76543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76543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null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76543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Singh</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Finanzas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80000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76766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Segundo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BIO-101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Crick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Biología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72000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76766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BIO-301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Segundo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BIO-301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Crick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Biología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72000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83821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CS-190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Brandt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92000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83821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CS-319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CS-319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Brandt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Informática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92000</a:t>
                      </a:r>
                      <a:endParaRPr sz="1100" u="none" cap="none" strike="noStrike">
                        <a:latin typeface="Calibri"/>
                        <a:ea typeface="Calibri"/>
                        <a:cs typeface="Calibri"/>
                        <a:sym typeface="Calibri"/>
                      </a:endParaRPr>
                    </a:p>
                  </a:txBody>
                  <a:tcPr marT="0" marB="0" marR="68575" marL="68575"/>
                </a:tc>
              </a:tr>
              <a:tr h="207700">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98345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EE-181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Primero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2009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EE-181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Kim</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Electrónica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Clr>
                          <a:srgbClr val="000000"/>
                        </a:buClr>
                        <a:buSzPts val="800"/>
                        <a:buFont typeface="Arial"/>
                        <a:buNone/>
                      </a:pPr>
                      <a:r>
                        <a:rPr lang="es-ES" sz="800" u="none" cap="none" strike="noStrike"/>
                        <a:t>80000</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9"/>
          <p:cNvSpPr txBox="1"/>
          <p:nvPr>
            <p:ph type="title"/>
          </p:nvPr>
        </p:nvSpPr>
        <p:spPr>
          <a:xfrm>
            <a:off x="460950" y="2753800"/>
            <a:ext cx="8222100" cy="13503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Operación: Agregación</a:t>
            </a:r>
            <a:endParaRPr b="1" i="0" sz="5400" u="none" cap="none" strike="noStrike">
              <a:solidFill>
                <a:srgbClr val="FFFFFF"/>
              </a:solidFill>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85CF"/>
              </a:buClr>
              <a:buSzPts val="3600"/>
              <a:buFont typeface="Open Sans"/>
              <a:buNone/>
            </a:pPr>
            <a:r>
              <a:rPr lang="es-ES" sz="3600"/>
              <a:t>El kernel del Álgebra Relacional 2</a:t>
            </a:r>
            <a:endParaRPr/>
          </a:p>
        </p:txBody>
      </p:sp>
      <p:sp>
        <p:nvSpPr>
          <p:cNvPr id="225" name="Google Shape;225;p9"/>
          <p:cNvSpPr txBox="1"/>
          <p:nvPr>
            <p:ph idx="1" type="body"/>
          </p:nvPr>
        </p:nvSpPr>
        <p:spPr>
          <a:xfrm>
            <a:off x="471900" y="2558767"/>
            <a:ext cx="8222100" cy="36135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800"/>
              <a:buFont typeface="Noto Sans Symbols"/>
              <a:buChar char="❑"/>
            </a:pPr>
            <a:r>
              <a:rPr lang="es-ES" sz="2800"/>
              <a:t>Operaciones unarias: Las operaciones de selección, proyección y renombramiento se denominan unarias dado que operan sobre una sola relación. </a:t>
            </a:r>
            <a:endParaRPr/>
          </a:p>
          <a:p>
            <a:pPr indent="-457200" lvl="0" marL="457200" rtl="0" algn="l">
              <a:lnSpc>
                <a:spcPct val="100000"/>
              </a:lnSpc>
              <a:spcBef>
                <a:spcPts val="0"/>
              </a:spcBef>
              <a:spcAft>
                <a:spcPts val="0"/>
              </a:spcAft>
              <a:buSzPts val="2800"/>
              <a:buFont typeface="Noto Sans Symbols"/>
              <a:buChar char="❑"/>
            </a:pPr>
            <a:r>
              <a:rPr lang="es-ES" sz="2800"/>
              <a:t>Operaciones binarias: Las operaciones de unión, diferencia de conjuntos y producto cartesiano son operaciones denominadas binarias dado que operan sobre pares de relaciones.</a:t>
            </a:r>
            <a:endParaRPr/>
          </a:p>
          <a:p>
            <a:pPr indent="0" lvl="0" marL="0" marR="0" rtl="0" algn="l">
              <a:lnSpc>
                <a:spcPct val="100000"/>
              </a:lnSpc>
              <a:spcBef>
                <a:spcPts val="0"/>
              </a:spcBef>
              <a:spcAft>
                <a:spcPts val="0"/>
              </a:spcAft>
              <a:buClr>
                <a:schemeClr val="dk2"/>
              </a:buClr>
              <a:buSzPts val="1400"/>
              <a:buFont typeface="Open Sans"/>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0"/>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Agregación</a:t>
            </a:r>
            <a:endParaRPr b="1" i="0" sz="5400" u="none" cap="none" strike="noStrike">
              <a:solidFill>
                <a:srgbClr val="FFFFFF"/>
              </a:solidFill>
              <a:latin typeface="PT Sans"/>
              <a:ea typeface="PT Sans"/>
              <a:cs typeface="PT Sans"/>
              <a:sym typeface="PT Sans"/>
            </a:endParaRPr>
          </a:p>
        </p:txBody>
      </p:sp>
      <p:sp>
        <p:nvSpPr>
          <p:cNvPr id="862" name="Google Shape;862;p90"/>
          <p:cNvSpPr/>
          <p:nvPr/>
        </p:nvSpPr>
        <p:spPr>
          <a:xfrm>
            <a:off x="179512" y="1268760"/>
            <a:ext cx="8640900" cy="378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s-ES" sz="4800" u="none" cap="none" strike="noStrike">
                <a:solidFill>
                  <a:schemeClr val="dk1"/>
                </a:solidFill>
                <a:latin typeface="Calibri"/>
                <a:ea typeface="Calibri"/>
                <a:cs typeface="Calibri"/>
                <a:sym typeface="Calibri"/>
              </a:rPr>
              <a:t>Definición</a:t>
            </a:r>
            <a:r>
              <a:rPr b="0" i="0" lang="es-ES" sz="4800" u="none" cap="none" strike="noStrike">
                <a:solidFill>
                  <a:schemeClr val="dk1"/>
                </a:solidFill>
                <a:latin typeface="Calibri"/>
                <a:ea typeface="Calibri"/>
                <a:cs typeface="Calibri"/>
                <a:sym typeface="Calibri"/>
              </a:rPr>
              <a:t>: Operación que toma un conjunto de valores y devuelven como resultado un único valor.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1" i="0" lang="es-ES" sz="4800" u="none" cap="none" strike="noStrike">
                <a:solidFill>
                  <a:schemeClr val="dk1"/>
                </a:solidFill>
                <a:latin typeface="Calibri"/>
                <a:ea typeface="Calibri"/>
                <a:cs typeface="Calibri"/>
                <a:sym typeface="Calibri"/>
              </a:rPr>
              <a:t>Notación</a:t>
            </a:r>
            <a:r>
              <a:rPr b="0" i="0" lang="es-ES" sz="4800" u="none" cap="none" strike="noStrike">
                <a:solidFill>
                  <a:schemeClr val="dk1"/>
                </a:solidFill>
                <a:latin typeface="Calibri"/>
                <a:ea typeface="Calibri"/>
                <a:cs typeface="Calibri"/>
                <a:sym typeface="Calibri"/>
              </a:rPr>
              <a:t>: G (caligráfica).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91"/>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i="0" lang="es-ES" sz="5400" u="none" cap="none" strike="noStrike">
                <a:solidFill>
                  <a:srgbClr val="FFFFFF"/>
                </a:solidFill>
                <a:latin typeface="PT Sans"/>
                <a:ea typeface="PT Sans"/>
                <a:cs typeface="PT Sans"/>
                <a:sym typeface="PT Sans"/>
              </a:rPr>
              <a:t>Agregación</a:t>
            </a:r>
            <a:endParaRPr b="1" i="0" sz="5400" u="none" cap="none" strike="noStrike">
              <a:solidFill>
                <a:srgbClr val="FFFFFF"/>
              </a:solidFill>
              <a:latin typeface="PT Sans"/>
              <a:ea typeface="PT Sans"/>
              <a:cs typeface="PT Sans"/>
              <a:sym typeface="PT Sans"/>
            </a:endParaRPr>
          </a:p>
        </p:txBody>
      </p:sp>
      <p:sp>
        <p:nvSpPr>
          <p:cNvPr id="869" name="Google Shape;869;p91"/>
          <p:cNvSpPr/>
          <p:nvPr/>
        </p:nvSpPr>
        <p:spPr>
          <a:xfrm>
            <a:off x="611560" y="1772816"/>
            <a:ext cx="7992900" cy="43557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3600"/>
              <a:buFont typeface="Arial"/>
              <a:buNone/>
            </a:pPr>
            <a:r>
              <a:rPr b="1" i="0" lang="es-ES" sz="3600" u="none" cap="none" strike="noStrike">
                <a:solidFill>
                  <a:schemeClr val="dk1"/>
                </a:solidFill>
                <a:latin typeface="Calibri"/>
                <a:ea typeface="Calibri"/>
                <a:cs typeface="Calibri"/>
                <a:sym typeface="Calibri"/>
              </a:rPr>
              <a:t>Consulta 1</a:t>
            </a:r>
            <a:r>
              <a:rPr b="0" i="0" lang="es-ES" sz="3600" u="none" cap="none" strike="noStrike">
                <a:solidFill>
                  <a:schemeClr val="dk1"/>
                </a:solidFill>
                <a:latin typeface="Calibri"/>
                <a:ea typeface="Calibri"/>
                <a:cs typeface="Calibri"/>
                <a:sym typeface="Calibri"/>
              </a:rPr>
              <a:t>: “Encontrar  la suma de todos los sueldos de los profesores.”</a:t>
            </a:r>
            <a:endParaRPr b="0" i="0" sz="3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G</a:t>
            </a:r>
            <a:r>
              <a:rPr b="0" baseline="-25000" i="0" lang="es-ES" sz="3600" u="none" cap="none" strike="noStrike">
                <a:solidFill>
                  <a:schemeClr val="dk1"/>
                </a:solidFill>
                <a:latin typeface="Calibri"/>
                <a:ea typeface="Calibri"/>
                <a:cs typeface="Calibri"/>
                <a:sym typeface="Calibri"/>
              </a:rPr>
              <a:t>sum(sueldo) </a:t>
            </a:r>
            <a:r>
              <a:rPr b="0" i="0" lang="es-ES" sz="3600" u="none" cap="none" strike="noStrike">
                <a:solidFill>
                  <a:schemeClr val="dk1"/>
                </a:solidFill>
                <a:latin typeface="Calibri"/>
                <a:ea typeface="Calibri"/>
                <a:cs typeface="Calibri"/>
                <a:sym typeface="Calibri"/>
              </a:rPr>
              <a:t>(profesor).</a:t>
            </a:r>
            <a:endParaRPr b="0" i="0" sz="3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3600"/>
              <a:buFont typeface="Arial"/>
              <a:buNone/>
            </a:pPr>
            <a:r>
              <a:rPr b="1" i="0" lang="es-ES" sz="3600" u="none" cap="none" strike="noStrike">
                <a:solidFill>
                  <a:schemeClr val="dk1"/>
                </a:solidFill>
                <a:latin typeface="Calibri"/>
                <a:ea typeface="Calibri"/>
                <a:cs typeface="Calibri"/>
                <a:sym typeface="Calibri"/>
              </a:rPr>
              <a:t>Consulta 2</a:t>
            </a:r>
            <a:r>
              <a:rPr b="0" i="0" lang="es-ES" sz="3600" u="none" cap="none" strike="noStrike">
                <a:solidFill>
                  <a:schemeClr val="dk1"/>
                </a:solidFill>
                <a:latin typeface="Calibri"/>
                <a:ea typeface="Calibri"/>
                <a:cs typeface="Calibri"/>
                <a:sym typeface="Calibri"/>
              </a:rPr>
              <a:t>: “Encontrar el sueldo medio de los distintos  departamentos”</a:t>
            </a:r>
            <a:endParaRPr b="0" i="0" sz="3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3600"/>
              <a:buFont typeface="Arial"/>
              <a:buNone/>
            </a:pPr>
            <a:r>
              <a:rPr b="0" baseline="-25000" i="0" lang="es-ES" sz="3600" u="none" cap="none" strike="noStrike">
                <a:solidFill>
                  <a:schemeClr val="dk1"/>
                </a:solidFill>
                <a:latin typeface="Calibri"/>
                <a:ea typeface="Calibri"/>
                <a:cs typeface="Calibri"/>
                <a:sym typeface="Calibri"/>
              </a:rPr>
              <a:t>Nombre_depto</a:t>
            </a:r>
            <a:r>
              <a:rPr b="0" i="0" lang="es-ES" sz="3600" u="none" cap="none" strike="noStrike">
                <a:solidFill>
                  <a:schemeClr val="dk1"/>
                </a:solidFill>
                <a:latin typeface="Calibri"/>
                <a:ea typeface="Calibri"/>
                <a:cs typeface="Calibri"/>
                <a:sym typeface="Calibri"/>
              </a:rPr>
              <a:t>G</a:t>
            </a:r>
            <a:r>
              <a:rPr b="0" baseline="-25000" i="0" lang="es-ES" sz="3600" u="none" cap="none" strike="noStrike">
                <a:solidFill>
                  <a:schemeClr val="dk1"/>
                </a:solidFill>
                <a:latin typeface="Calibri"/>
                <a:ea typeface="Calibri"/>
                <a:cs typeface="Calibri"/>
                <a:sym typeface="Calibri"/>
              </a:rPr>
              <a:t>average(sueldo)</a:t>
            </a:r>
            <a:r>
              <a:rPr b="0" i="0" lang="es-ES" sz="3600" u="none" cap="none" strike="noStrike">
                <a:solidFill>
                  <a:schemeClr val="dk1"/>
                </a:solidFill>
                <a:latin typeface="Calibri"/>
                <a:ea typeface="Calibri"/>
                <a:cs typeface="Calibri"/>
                <a:sym typeface="Calibri"/>
              </a:rPr>
              <a:t>(profesor).</a:t>
            </a:r>
            <a:endParaRPr b="0" i="0" sz="3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92"/>
          <p:cNvSpPr txBox="1"/>
          <p:nvPr>
            <p:ph type="title"/>
          </p:nvPr>
        </p:nvSpPr>
        <p:spPr>
          <a:xfrm>
            <a:off x="460950" y="2753800"/>
            <a:ext cx="8222100" cy="135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Operación:División</a:t>
            </a:r>
            <a:endParaRPr b="1" i="0" sz="3600" u="none" cap="none" strike="noStrike">
              <a:solidFill>
                <a:srgbClr val="FFFFFF"/>
              </a:solidFill>
              <a:latin typeface="PT Sans"/>
              <a:ea typeface="PT Sans"/>
              <a:cs typeface="PT Sans"/>
              <a:sym typeface="PT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93"/>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División</a:t>
            </a:r>
            <a:endParaRPr b="1" i="0" sz="3600" u="none" cap="none" strike="noStrike">
              <a:solidFill>
                <a:srgbClr val="FFFFFF"/>
              </a:solidFill>
              <a:latin typeface="PT Sans"/>
              <a:ea typeface="PT Sans"/>
              <a:cs typeface="PT Sans"/>
              <a:sym typeface="PT Sans"/>
            </a:endParaRPr>
          </a:p>
        </p:txBody>
      </p:sp>
      <p:sp>
        <p:nvSpPr>
          <p:cNvPr id="880" name="Google Shape;880;p93"/>
          <p:cNvSpPr txBox="1"/>
          <p:nvPr/>
        </p:nvSpPr>
        <p:spPr>
          <a:xfrm flipH="1">
            <a:off x="472042" y="2389620"/>
            <a:ext cx="8446500" cy="4320600"/>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100000"/>
              </a:lnSpc>
              <a:spcBef>
                <a:spcPts val="0"/>
              </a:spcBef>
              <a:spcAft>
                <a:spcPts val="0"/>
              </a:spcAft>
              <a:buClr>
                <a:schemeClr val="dk2"/>
              </a:buClr>
              <a:buSzPts val="2200"/>
              <a:buFont typeface="Calibri"/>
              <a:buAutoNum type="arabicPeriod"/>
            </a:pPr>
            <a:r>
              <a:rPr b="0" i="0" lang="es-ES" sz="2200" u="none" cap="none" strike="noStrike">
                <a:solidFill>
                  <a:schemeClr val="dk2"/>
                </a:solidFill>
                <a:latin typeface="PT Sans"/>
                <a:ea typeface="PT Sans"/>
                <a:cs typeface="PT Sans"/>
                <a:sym typeface="PT Sans"/>
              </a:rPr>
              <a:t>Asuma que la relación R es definida sobre un set 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200"/>
              <a:buFont typeface="PT Sans"/>
              <a:buNone/>
            </a:pPr>
            <a:r>
              <a:rPr b="0" i="0" lang="es-ES" sz="2200" u="none" cap="none" strike="noStrike">
                <a:solidFill>
                  <a:schemeClr val="dk2"/>
                </a:solidFill>
                <a:latin typeface="PT Sans"/>
                <a:ea typeface="PT Sans"/>
                <a:cs typeface="PT Sans"/>
                <a:sym typeface="PT Sans"/>
              </a:rPr>
              <a:t>atributos A.</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2"/>
              </a:buClr>
              <a:buSzPts val="2200"/>
              <a:buFont typeface="PT Sans"/>
              <a:buAutoNum type="arabicPeriod" startAt="2"/>
            </a:pPr>
            <a:r>
              <a:rPr b="0" i="0" lang="es-ES" sz="2200" u="none" cap="none" strike="noStrike">
                <a:solidFill>
                  <a:schemeClr val="dk2"/>
                </a:solidFill>
                <a:latin typeface="PT Sans"/>
                <a:ea typeface="PT Sans"/>
                <a:cs typeface="PT Sans"/>
                <a:sym typeface="PT Sans"/>
              </a:rPr>
              <a:t>Asuma que la relación S es definida sobre un set 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s-ES" sz="2200" u="none" cap="none" strike="noStrike">
                <a:solidFill>
                  <a:schemeClr val="dk2"/>
                </a:solidFill>
                <a:latin typeface="PT Sans"/>
                <a:ea typeface="PT Sans"/>
                <a:cs typeface="PT Sans"/>
                <a:sym typeface="PT Sans"/>
              </a:rPr>
              <a:t>atributos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2"/>
              </a:solidFill>
              <a:latin typeface="PT Sans"/>
              <a:ea typeface="PT Sans"/>
              <a:cs typeface="PT Sans"/>
              <a:sym typeface="PT Sans"/>
            </a:endParaRPr>
          </a:p>
          <a:p>
            <a:pPr indent="0" lvl="0" marL="0" marR="0" rtl="0" algn="l">
              <a:lnSpc>
                <a:spcPct val="100000"/>
              </a:lnSpc>
              <a:spcBef>
                <a:spcPts val="0"/>
              </a:spcBef>
              <a:spcAft>
                <a:spcPts val="0"/>
              </a:spcAft>
              <a:buClr>
                <a:schemeClr val="dk2"/>
              </a:buClr>
              <a:buSzPts val="2200"/>
              <a:buFont typeface="PT Sans"/>
              <a:buNone/>
            </a:pPr>
            <a:r>
              <a:rPr b="0" i="0" lang="es-ES" sz="2200" u="none" cap="none" strike="noStrike">
                <a:solidFill>
                  <a:schemeClr val="dk2"/>
                </a:solidFill>
                <a:latin typeface="PT Sans"/>
                <a:ea typeface="PT Sans"/>
                <a:cs typeface="PT Sans"/>
                <a:sym typeface="PT Sans"/>
              </a:rPr>
              <a:t>tales que: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2"/>
              </a:solidFill>
              <a:latin typeface="PT Sans"/>
              <a:ea typeface="PT Sans"/>
              <a:cs typeface="PT Sans"/>
              <a:sym typeface="PT Sans"/>
            </a:endParaRPr>
          </a:p>
          <a:p>
            <a:pPr indent="-342900" lvl="0" marL="342900" marR="0" rtl="0" algn="l">
              <a:lnSpc>
                <a:spcPct val="100000"/>
              </a:lnSpc>
              <a:spcBef>
                <a:spcPts val="0"/>
              </a:spcBef>
              <a:spcAft>
                <a:spcPts val="0"/>
              </a:spcAft>
              <a:buClr>
                <a:schemeClr val="dk2"/>
              </a:buClr>
              <a:buSzPts val="2200"/>
              <a:buFont typeface="Noto Sans Symbols"/>
              <a:buChar char="❖"/>
            </a:pPr>
            <a:r>
              <a:rPr b="0" i="0" lang="es-ES" sz="2200" u="none" cap="none" strike="noStrike">
                <a:solidFill>
                  <a:schemeClr val="dk2"/>
                </a:solidFill>
                <a:latin typeface="PT Sans"/>
                <a:ea typeface="PT Sans"/>
                <a:cs typeface="PT Sans"/>
                <a:sym typeface="PT Sans"/>
              </a:rPr>
              <a:t>B subconjunto de 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2"/>
              </a:buClr>
              <a:buSzPts val="2200"/>
              <a:buFont typeface="Noto Sans Symbols"/>
              <a:buChar char="❖"/>
            </a:pPr>
            <a:r>
              <a:rPr b="0" i="0" lang="es-ES" sz="2200" u="none" cap="none" strike="noStrike">
                <a:solidFill>
                  <a:schemeClr val="dk2"/>
                </a:solidFill>
                <a:latin typeface="PT Sans"/>
                <a:ea typeface="PT Sans"/>
                <a:cs typeface="PT Sans"/>
                <a:sym typeface="PT Sans"/>
              </a:rPr>
              <a:t>Si C=A-B, esto es, C son los atributos de R que no 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s-ES" sz="2200" u="none" cap="none" strike="noStrike">
                <a:solidFill>
                  <a:schemeClr val="dk2"/>
                </a:solidFill>
                <a:latin typeface="PT Sans"/>
                <a:ea typeface="PT Sans"/>
                <a:cs typeface="PT Sans"/>
                <a:sym typeface="PT Sans"/>
              </a:rPr>
              <a:t>atributos de S.</a:t>
            </a:r>
            <a:endParaRPr b="0" i="0" sz="2200" u="none" cap="none" strike="noStrike">
              <a:solidFill>
                <a:schemeClr val="dk2"/>
              </a:solidFill>
              <a:latin typeface="PT Sans"/>
              <a:ea typeface="PT Sans"/>
              <a:cs typeface="PT Sans"/>
              <a:sym typeface="PT Sans"/>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94"/>
          <p:cNvSpPr txBox="1"/>
          <p:nvPr>
            <p:ph type="title"/>
          </p:nvPr>
        </p:nvSpPr>
        <p:spPr>
          <a:xfrm>
            <a:off x="471900" y="984967"/>
            <a:ext cx="8222100" cy="102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División</a:t>
            </a:r>
            <a:endParaRPr b="1" i="0" sz="3600" u="none" cap="none" strike="noStrike">
              <a:solidFill>
                <a:srgbClr val="FFFFFF"/>
              </a:solidFill>
              <a:latin typeface="PT Sans"/>
              <a:ea typeface="PT Sans"/>
              <a:cs typeface="PT Sans"/>
              <a:sym typeface="PT Sans"/>
            </a:endParaRPr>
          </a:p>
        </p:txBody>
      </p:sp>
      <p:sp>
        <p:nvSpPr>
          <p:cNvPr id="886" name="Google Shape;886;p94"/>
          <p:cNvSpPr/>
          <p:nvPr/>
        </p:nvSpPr>
        <p:spPr>
          <a:xfrm>
            <a:off x="232475" y="2674925"/>
            <a:ext cx="8659800" cy="390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s-ES" sz="4400" u="none" cap="none" strike="noStrike">
                <a:solidFill>
                  <a:schemeClr val="dk1"/>
                </a:solidFill>
                <a:latin typeface="Calibri"/>
                <a:ea typeface="Calibri"/>
                <a:cs typeface="Calibri"/>
                <a:sym typeface="Calibri"/>
              </a:rPr>
              <a:t>Definición</a:t>
            </a:r>
            <a:r>
              <a:rPr b="0" i="0" lang="es-ES" sz="4400" u="none" cap="none" strike="noStrike">
                <a:solidFill>
                  <a:schemeClr val="dk1"/>
                </a:solidFill>
                <a:latin typeface="Calibri"/>
                <a:ea typeface="Calibri"/>
                <a:cs typeface="Calibri"/>
                <a:sym typeface="Calibri"/>
              </a:rPr>
              <a:t>: </a:t>
            </a:r>
            <a:r>
              <a:rPr b="0" i="0" lang="es-ES" sz="4000" u="none" cap="none" strike="noStrike">
                <a:solidFill>
                  <a:schemeClr val="dk1"/>
                </a:solidFill>
                <a:latin typeface="Calibri"/>
                <a:ea typeface="Calibri"/>
                <a:cs typeface="Calibri"/>
                <a:sym typeface="Calibri"/>
              </a:rPr>
              <a:t>La operación de división define una relación sobre los atributos C que consiste en que el conjunto de tuplas desde R coincida con el conjunto de tuplas en 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1" i="0" lang="es-ES" sz="4400" u="none" cap="none" strike="noStrike">
                <a:solidFill>
                  <a:schemeClr val="dk1"/>
                </a:solidFill>
                <a:latin typeface="Calibri"/>
                <a:ea typeface="Calibri"/>
                <a:cs typeface="Calibri"/>
                <a:sym typeface="Calibri"/>
              </a:rPr>
              <a:t>Notación</a:t>
            </a:r>
            <a:r>
              <a:rPr b="0" i="0" lang="es-ES" sz="4400" u="none" cap="none" strike="noStrike">
                <a:solidFill>
                  <a:schemeClr val="dk1"/>
                </a:solidFill>
                <a:latin typeface="Calibri"/>
                <a:ea typeface="Calibri"/>
                <a:cs typeface="Calibri"/>
                <a:sym typeface="Calibri"/>
              </a:rPr>
              <a:t>: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95"/>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División</a:t>
            </a:r>
            <a:endParaRPr b="1" i="0" sz="3600" u="none" cap="none" strike="noStrike">
              <a:solidFill>
                <a:srgbClr val="FFFFFF"/>
              </a:solidFill>
              <a:latin typeface="PT Sans"/>
              <a:ea typeface="PT Sans"/>
              <a:cs typeface="PT Sans"/>
              <a:sym typeface="PT Sans"/>
            </a:endParaRPr>
          </a:p>
        </p:txBody>
      </p:sp>
      <p:graphicFrame>
        <p:nvGraphicFramePr>
          <p:cNvPr id="892" name="Google Shape;892;p95"/>
          <p:cNvGraphicFramePr/>
          <p:nvPr/>
        </p:nvGraphicFramePr>
        <p:xfrm>
          <a:off x="107501" y="1412776"/>
          <a:ext cx="3000000" cy="3000000"/>
        </p:xfrm>
        <a:graphic>
          <a:graphicData uri="http://schemas.openxmlformats.org/drawingml/2006/table">
            <a:tbl>
              <a:tblPr bandRow="1" firstRow="1">
                <a:noFill/>
                <a:tableStyleId>{07E43691-9306-439B-97BF-5CDD1B87EDCE}</a:tableStyleId>
              </a:tblPr>
              <a:tblGrid>
                <a:gridCol w="720075"/>
                <a:gridCol w="1204275"/>
                <a:gridCol w="1172000"/>
                <a:gridCol w="983275"/>
                <a:gridCol w="744925"/>
                <a:gridCol w="871550"/>
                <a:gridCol w="692775"/>
                <a:gridCol w="923700"/>
                <a:gridCol w="769750"/>
                <a:gridCol w="846725"/>
              </a:tblGrid>
              <a:tr h="4099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direccion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ciudad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Post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ES" sz="1800" u="none" cap="none" strike="noStrike"/>
                        <a:t>code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tipo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cuarto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rent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Dueño</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ES" sz="1800" u="none" cap="none" strike="noStrike"/>
                        <a:t>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Staff</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ES" sz="1800" u="none" cap="none" strike="noStrike"/>
                        <a:t>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Sector No</a:t>
                      </a:r>
                      <a:endParaRPr sz="1800" u="none" cap="none" strike="noStrike"/>
                    </a:p>
                  </a:txBody>
                  <a:tcPr marT="45725" marB="45725" marR="91450" marL="91450"/>
                </a:tc>
              </a:tr>
              <a:tr h="70760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PA14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16</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ES" sz="1800" u="none" cap="none" strike="noStrike"/>
                        <a:t>Holhead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Aberdeen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AB7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Casa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650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CO46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SA9</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B007</a:t>
                      </a:r>
                      <a:endParaRPr sz="1800" u="none" cap="none" strike="noStrike"/>
                    </a:p>
                  </a:txBody>
                  <a:tcPr marT="45725" marB="45725" marR="91450" marL="91450"/>
                </a:tc>
              </a:tr>
              <a:tr h="70760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PL94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6Argil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London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NW2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Piso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400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CO87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SL41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B005</a:t>
                      </a:r>
                      <a:endParaRPr sz="1800" u="none" cap="none" strike="noStrike"/>
                    </a:p>
                  </a:txBody>
                  <a:tcPr marT="45725" marB="45725" marR="91450" marL="91450"/>
                </a:tc>
              </a:tr>
              <a:tr h="70760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6</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ES" sz="1800" u="none" cap="none" strike="noStrike"/>
                        <a:t>Lawrence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Glasgow</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G11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Piso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350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CO40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B003</a:t>
                      </a:r>
                      <a:endParaRPr sz="1800" u="none" cap="none" strike="noStrike"/>
                    </a:p>
                  </a:txBody>
                  <a:tcPr marT="45725" marB="45725" marR="91450" marL="91450"/>
                </a:tc>
              </a:tr>
              <a:tr h="70760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PG36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2Manor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Glasgow</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G32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Piso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375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CO93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SG37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B003</a:t>
                      </a:r>
                      <a:endParaRPr sz="1800" u="none" cap="none" strike="noStrike"/>
                    </a:p>
                  </a:txBody>
                  <a:tcPr marT="45725" marB="45725" marR="91450" marL="91450"/>
                </a:tc>
              </a:tr>
              <a:tr h="70760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PG21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18</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ES" sz="1800" u="none" cap="none" strike="noStrike"/>
                        <a:t>Dale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Glasgow</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G12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Casa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600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CO87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SG37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B003</a:t>
                      </a:r>
                      <a:endParaRPr sz="1800" u="none" cap="none" strike="noStrike"/>
                    </a:p>
                  </a:txBody>
                  <a:tcPr marT="45725" marB="45725" marR="91450" marL="91450"/>
                </a:tc>
              </a:tr>
              <a:tr h="70760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PG16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5</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s-ES" sz="1800" u="none" cap="none" strike="noStrike"/>
                        <a:t>Novar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Glasgow</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G12 9a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Piso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450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CO93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SG14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B003</a:t>
                      </a:r>
                      <a:endParaRPr sz="1800" u="none" cap="none" strike="noStrike"/>
                    </a:p>
                  </a:txBody>
                  <a:tcPr marT="45725" marB="45725" marR="91450" marL="91450"/>
                </a:tc>
              </a:tr>
            </a:tbl>
          </a:graphicData>
        </a:graphic>
      </p:graphicFrame>
      <p:sp>
        <p:nvSpPr>
          <p:cNvPr id="893" name="Google Shape;893;p95"/>
          <p:cNvSpPr txBox="1"/>
          <p:nvPr/>
        </p:nvSpPr>
        <p:spPr>
          <a:xfrm>
            <a:off x="428794" y="899591"/>
            <a:ext cx="2592300" cy="513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2000"/>
              <a:buFont typeface="PT Sans"/>
              <a:buNone/>
            </a:pPr>
            <a:r>
              <a:rPr b="1" i="0" lang="es-ES" sz="2000" u="none" cap="none" strike="noStrike">
                <a:solidFill>
                  <a:srgbClr val="0085CF"/>
                </a:solidFill>
                <a:latin typeface="PT Sans"/>
                <a:ea typeface="PT Sans"/>
                <a:cs typeface="PT Sans"/>
                <a:sym typeface="PT Sans"/>
              </a:rPr>
              <a:t>PropiedadesRenta</a:t>
            </a:r>
            <a:endParaRPr b="1" i="0" sz="2000" u="none" cap="none" strike="noStrike">
              <a:solidFill>
                <a:srgbClr val="0085CF"/>
              </a:solidFill>
              <a:latin typeface="PT Sans"/>
              <a:ea typeface="PT Sans"/>
              <a:cs typeface="PT Sans"/>
              <a:sym typeface="PT San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96"/>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División</a:t>
            </a:r>
            <a:endParaRPr b="1" i="0" sz="3600" u="none" cap="none" strike="noStrike">
              <a:solidFill>
                <a:srgbClr val="FFFFFF"/>
              </a:solidFill>
              <a:latin typeface="PT Sans"/>
              <a:ea typeface="PT Sans"/>
              <a:cs typeface="PT Sans"/>
              <a:sym typeface="PT Sans"/>
            </a:endParaRPr>
          </a:p>
        </p:txBody>
      </p:sp>
      <p:sp>
        <p:nvSpPr>
          <p:cNvPr id="899" name="Google Shape;899;p96"/>
          <p:cNvSpPr txBox="1"/>
          <p:nvPr/>
        </p:nvSpPr>
        <p:spPr>
          <a:xfrm>
            <a:off x="467544" y="1412776"/>
            <a:ext cx="1584300" cy="360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0085CF"/>
              </a:buClr>
              <a:buSzPts val="2035"/>
              <a:buFont typeface="PT Sans"/>
              <a:buNone/>
            </a:pPr>
            <a:r>
              <a:rPr b="1" i="0" lang="es-ES" sz="2035" u="none" cap="none" strike="noStrike">
                <a:solidFill>
                  <a:srgbClr val="0085CF"/>
                </a:solidFill>
                <a:latin typeface="PT Sans"/>
                <a:ea typeface="PT Sans"/>
                <a:cs typeface="PT Sans"/>
                <a:sym typeface="PT Sans"/>
              </a:rPr>
              <a:t>Vistas</a:t>
            </a:r>
            <a:endParaRPr b="1" i="0" sz="2035" u="none" cap="none" strike="noStrike">
              <a:solidFill>
                <a:srgbClr val="0085CF"/>
              </a:solidFill>
              <a:latin typeface="PT Sans"/>
              <a:ea typeface="PT Sans"/>
              <a:cs typeface="PT Sans"/>
              <a:sym typeface="PT Sans"/>
            </a:endParaRPr>
          </a:p>
        </p:txBody>
      </p:sp>
      <p:graphicFrame>
        <p:nvGraphicFramePr>
          <p:cNvPr id="900" name="Google Shape;900;p96"/>
          <p:cNvGraphicFramePr/>
          <p:nvPr/>
        </p:nvGraphicFramePr>
        <p:xfrm>
          <a:off x="827584" y="1891007"/>
          <a:ext cx="3000000" cy="3000000"/>
        </p:xfrm>
        <a:graphic>
          <a:graphicData uri="http://schemas.openxmlformats.org/drawingml/2006/table">
            <a:tbl>
              <a:tblPr bandRow="1" firstRow="1">
                <a:noFill/>
                <a:tableStyleId>{07E43691-9306-439B-97BF-5CDD1B87EDCE}</a:tableStyleId>
              </a:tblPr>
              <a:tblGrid>
                <a:gridCol w="1780000"/>
                <a:gridCol w="1979775"/>
                <a:gridCol w="1580225"/>
                <a:gridCol w="1780000"/>
              </a:tblGrid>
              <a:tr h="5083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Id_cliente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Propiedad_No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vistaDatos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comentario</a:t>
                      </a:r>
                      <a:endParaRPr sz="1800" u="none" cap="none" strike="noStrike"/>
                    </a:p>
                  </a:txBody>
                  <a:tcPr marT="45725" marB="45725" marR="91450" marL="91450"/>
                </a:tc>
              </a:tr>
              <a:tr h="5083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CR56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PA14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24-May-13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Muy pequeño</a:t>
                      </a:r>
                      <a:endParaRPr sz="1800" u="none" cap="none" strike="noStrike"/>
                    </a:p>
                  </a:txBody>
                  <a:tcPr marT="45725" marB="45725" marR="91450" marL="91450"/>
                </a:tc>
              </a:tr>
              <a:tr h="5083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CR76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20-Abr-13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Muy remoto</a:t>
                      </a:r>
                      <a:endParaRPr sz="1800" u="none" cap="none" strike="noStrike"/>
                    </a:p>
                  </a:txBody>
                  <a:tcPr marT="45725" marB="45725" marR="91450" marL="91450"/>
                </a:tc>
              </a:tr>
              <a:tr h="5083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CR56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26-May-13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5083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CR62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PA14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14-May-13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No tiene sala</a:t>
                      </a:r>
                      <a:endParaRPr sz="1800" u="none" cap="none" strike="noStrike"/>
                    </a:p>
                  </a:txBody>
                  <a:tcPr marT="45725" marB="45725" marR="91450" marL="91450"/>
                </a:tc>
              </a:tr>
              <a:tr h="5083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CR56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PG36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28-Abr-13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97"/>
          <p:cNvSpPr txBox="1"/>
          <p:nvPr>
            <p:ph type="title"/>
          </p:nvPr>
        </p:nvSpPr>
        <p:spPr>
          <a:xfrm>
            <a:off x="98250" y="21800"/>
            <a:ext cx="8826600" cy="803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3600"/>
              <a:buFont typeface="PT Sans"/>
              <a:buNone/>
            </a:pPr>
            <a:r>
              <a:rPr b="1" i="0" lang="es-ES" sz="3600" u="none" cap="none" strike="noStrike">
                <a:solidFill>
                  <a:srgbClr val="FFFFFF"/>
                </a:solidFill>
                <a:latin typeface="PT Sans"/>
                <a:ea typeface="PT Sans"/>
                <a:cs typeface="PT Sans"/>
                <a:sym typeface="PT Sans"/>
              </a:rPr>
              <a:t>División</a:t>
            </a:r>
            <a:endParaRPr b="1" i="0" sz="3600" u="none" cap="none" strike="noStrike">
              <a:solidFill>
                <a:srgbClr val="FFFFFF"/>
              </a:solidFill>
              <a:latin typeface="PT Sans"/>
              <a:ea typeface="PT Sans"/>
              <a:cs typeface="PT Sans"/>
              <a:sym typeface="PT Sans"/>
            </a:endParaRPr>
          </a:p>
        </p:txBody>
      </p:sp>
      <p:sp>
        <p:nvSpPr>
          <p:cNvPr id="906" name="Google Shape;906;p97"/>
          <p:cNvSpPr/>
          <p:nvPr/>
        </p:nvSpPr>
        <p:spPr>
          <a:xfrm>
            <a:off x="1041366" y="923767"/>
            <a:ext cx="6953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s-ES" sz="3600" u="none" cap="none" strike="noStrike">
                <a:solidFill>
                  <a:schemeClr val="dk1"/>
                </a:solidFill>
                <a:latin typeface="Calibri"/>
                <a:ea typeface="Calibri"/>
                <a:cs typeface="Calibri"/>
                <a:sym typeface="Calibri"/>
              </a:rPr>
              <a:t>Π id_cliente,propiedad_No(Vistas) </a:t>
            </a:r>
            <a:endParaRPr b="0" i="0" sz="3600" u="none" cap="none" strike="noStrike">
              <a:solidFill>
                <a:schemeClr val="dk1"/>
              </a:solidFill>
              <a:latin typeface="Calibri"/>
              <a:ea typeface="Calibri"/>
              <a:cs typeface="Calibri"/>
              <a:sym typeface="Calibri"/>
            </a:endParaRPr>
          </a:p>
        </p:txBody>
      </p:sp>
      <p:sp>
        <p:nvSpPr>
          <p:cNvPr id="907" name="Google Shape;907;p97"/>
          <p:cNvSpPr/>
          <p:nvPr/>
        </p:nvSpPr>
        <p:spPr>
          <a:xfrm>
            <a:off x="4385367" y="1569985"/>
            <a:ext cx="5679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0" i="0" lang="es-ES" sz="6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08" name="Google Shape;908;p97"/>
          <p:cNvSpPr/>
          <p:nvPr/>
        </p:nvSpPr>
        <p:spPr>
          <a:xfrm>
            <a:off x="223092" y="2447542"/>
            <a:ext cx="88926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chemeClr val="dk1"/>
                </a:solidFill>
                <a:latin typeface="Calibri"/>
                <a:ea typeface="Calibri"/>
                <a:cs typeface="Calibri"/>
                <a:sym typeface="Calibri"/>
              </a:rPr>
              <a:t>Π propiedad_No(σ cuartos=3 (PropiedadesRenta)) </a:t>
            </a:r>
            <a:endParaRPr b="0" i="0" sz="3200" u="none" cap="none" strike="noStrike">
              <a:solidFill>
                <a:schemeClr val="dk1"/>
              </a:solidFill>
              <a:latin typeface="Calibri"/>
              <a:ea typeface="Calibri"/>
              <a:cs typeface="Calibri"/>
              <a:sym typeface="Calibri"/>
            </a:endParaRPr>
          </a:p>
        </p:txBody>
      </p:sp>
      <p:graphicFrame>
        <p:nvGraphicFramePr>
          <p:cNvPr id="909" name="Google Shape;909;p97"/>
          <p:cNvGraphicFramePr/>
          <p:nvPr/>
        </p:nvGraphicFramePr>
        <p:xfrm>
          <a:off x="7379919" y="4952685"/>
          <a:ext cx="3000000" cy="3000000"/>
        </p:xfrm>
        <a:graphic>
          <a:graphicData uri="http://schemas.openxmlformats.org/drawingml/2006/table">
            <a:tbl>
              <a:tblPr bandRow="1" firstRow="1">
                <a:noFill/>
                <a:tableStyleId>{07E43691-9306-439B-97BF-5CDD1B87EDCE}</a:tableStyleId>
              </a:tblPr>
              <a:tblGrid>
                <a:gridCol w="12241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Id_cliente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CR56</a:t>
                      </a:r>
                      <a:endParaRPr sz="1800" u="none" cap="none" strike="noStrike"/>
                    </a:p>
                  </a:txBody>
                  <a:tcPr marT="45725" marB="45725" marR="91450" marL="91450"/>
                </a:tc>
              </a:tr>
            </a:tbl>
          </a:graphicData>
        </a:graphic>
      </p:graphicFrame>
      <p:graphicFrame>
        <p:nvGraphicFramePr>
          <p:cNvPr id="910" name="Google Shape;910;p97"/>
          <p:cNvGraphicFramePr/>
          <p:nvPr/>
        </p:nvGraphicFramePr>
        <p:xfrm>
          <a:off x="1041369" y="3527460"/>
          <a:ext cx="3000000" cy="3000000"/>
        </p:xfrm>
        <a:graphic>
          <a:graphicData uri="http://schemas.openxmlformats.org/drawingml/2006/table">
            <a:tbl>
              <a:tblPr bandRow="1" firstRow="1">
                <a:noFill/>
                <a:tableStyleId>{07E43691-9306-439B-97BF-5CDD1B87EDCE}</a:tableStyleId>
              </a:tblPr>
              <a:tblGrid>
                <a:gridCol w="841250"/>
                <a:gridCol w="12645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Id_cliente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propiedad_No</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CR56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PA14</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CR76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PG4</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CR56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PG4</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CR62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PA14</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CR56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PG36</a:t>
                      </a:r>
                      <a:endParaRPr sz="1800" u="none" cap="none" strike="noStrike"/>
                    </a:p>
                  </a:txBody>
                  <a:tcPr marT="45725" marB="45725" marR="91450" marL="91450"/>
                </a:tc>
              </a:tr>
            </a:tbl>
          </a:graphicData>
        </a:graphic>
      </p:graphicFrame>
      <p:graphicFrame>
        <p:nvGraphicFramePr>
          <p:cNvPr id="911" name="Google Shape;911;p97"/>
          <p:cNvGraphicFramePr/>
          <p:nvPr/>
        </p:nvGraphicFramePr>
        <p:xfrm>
          <a:off x="3906157" y="3675960"/>
          <a:ext cx="3000000" cy="3000000"/>
        </p:xfrm>
        <a:graphic>
          <a:graphicData uri="http://schemas.openxmlformats.org/drawingml/2006/table">
            <a:tbl>
              <a:tblPr bandRow="1" firstRow="1">
                <a:noFill/>
                <a:tableStyleId>{07E43691-9306-439B-97BF-5CDD1B87EDCE}</a:tableStyleId>
              </a:tblPr>
              <a:tblGrid>
                <a:gridCol w="1470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propertyNo</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PG4</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s-ES" sz="1800" u="none" cap="none" strike="noStrike"/>
                        <a:t>PG36</a:t>
                      </a:r>
                      <a:endParaRPr sz="1800" u="none" cap="none" strike="noStrike"/>
                    </a:p>
                  </a:txBody>
                  <a:tcPr marT="45725" marB="45725" marR="91450" marL="91450"/>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98"/>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lang="es-ES" sz="5400"/>
              <a:t>Demuestre</a:t>
            </a:r>
            <a:endParaRPr b="1" i="0" sz="5400" u="none" cap="none" strike="noStrike">
              <a:solidFill>
                <a:srgbClr val="0085CF"/>
              </a:solidFill>
              <a:latin typeface="PT Sans"/>
              <a:ea typeface="PT Sans"/>
              <a:cs typeface="PT Sans"/>
              <a:sym typeface="PT Sans"/>
            </a:endParaRPr>
          </a:p>
        </p:txBody>
      </p:sp>
      <p:graphicFrame>
        <p:nvGraphicFramePr>
          <p:cNvPr id="917" name="Google Shape;917;p98"/>
          <p:cNvGraphicFramePr/>
          <p:nvPr/>
        </p:nvGraphicFramePr>
        <p:xfrm>
          <a:off x="1113750" y="2021213"/>
          <a:ext cx="3000000" cy="3000000"/>
        </p:xfrm>
        <a:graphic>
          <a:graphicData uri="http://schemas.openxmlformats.org/drawingml/2006/table">
            <a:tbl>
              <a:tblPr>
                <a:noFill/>
                <a:tableStyleId>{4B999503-55A9-40C8-8529-35C272268F53}</a:tableStyleId>
              </a:tblPr>
              <a:tblGrid>
                <a:gridCol w="1143000"/>
                <a:gridCol w="1104900"/>
                <a:gridCol w="1285875"/>
                <a:gridCol w="1362075"/>
                <a:gridCol w="1228725"/>
              </a:tblGrid>
              <a:tr h="180975">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ID</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asignatura_id</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nombre</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nombre_dpto</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sueldo</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r>
              <a:tr h="180975">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CS-101</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Srinivasan</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Informática</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65000</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975">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2</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CS-135</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Wu</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Finanzas</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90000</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975">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3</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CS-347</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Mozart</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Música</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40000</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18" name="Google Shape;918;p98"/>
          <p:cNvGraphicFramePr/>
          <p:nvPr/>
        </p:nvGraphicFramePr>
        <p:xfrm>
          <a:off x="1037925" y="4907725"/>
          <a:ext cx="3000000" cy="3000000"/>
        </p:xfrm>
        <a:graphic>
          <a:graphicData uri="http://schemas.openxmlformats.org/drawingml/2006/table">
            <a:tbl>
              <a:tblPr>
                <a:noFill/>
                <a:tableStyleId>{4B999503-55A9-40C8-8529-35C272268F53}</a:tableStyleId>
              </a:tblPr>
              <a:tblGrid>
                <a:gridCol w="1228725"/>
                <a:gridCol w="1228725"/>
                <a:gridCol w="1228725"/>
                <a:gridCol w="1228725"/>
                <a:gridCol w="1228725"/>
              </a:tblGrid>
              <a:tr h="180975">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ID</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asignatura_id</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secc_id</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semestre</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año</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472C4"/>
                    </a:solidFill>
                  </a:tcPr>
                </a:tc>
              </a:tr>
              <a:tr h="180975">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CS-101</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Tercero</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2009</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975">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2</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CS-135</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Primero</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2010</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975">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3</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CS-347</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1</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Tercero</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t>2009</a:t>
                      </a:r>
                      <a:endParaRPr sz="1400" u="none" cap="none" strike="noStrike"/>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19" name="Google Shape;919;p98"/>
          <p:cNvSpPr txBox="1"/>
          <p:nvPr/>
        </p:nvSpPr>
        <p:spPr>
          <a:xfrm>
            <a:off x="1113750" y="1280675"/>
            <a:ext cx="1419900" cy="5568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2400"/>
              <a:buFont typeface="Arial"/>
              <a:buNone/>
            </a:pPr>
            <a:r>
              <a:rPr b="0" i="0" lang="es-ES" sz="2400" u="none" cap="none" strike="noStrike">
                <a:solidFill>
                  <a:schemeClr val="dk1"/>
                </a:solidFill>
                <a:latin typeface="Arial"/>
                <a:ea typeface="Arial"/>
                <a:cs typeface="Arial"/>
                <a:sym typeface="Arial"/>
              </a:rPr>
              <a:t>Profesor</a:t>
            </a:r>
            <a:endParaRPr b="0" i="0" sz="2400" u="none" cap="none" strike="noStrike">
              <a:solidFill>
                <a:schemeClr val="dk1"/>
              </a:solidFill>
              <a:latin typeface="Arial"/>
              <a:ea typeface="Arial"/>
              <a:cs typeface="Arial"/>
              <a:sym typeface="Arial"/>
            </a:endParaRPr>
          </a:p>
        </p:txBody>
      </p:sp>
      <p:sp>
        <p:nvSpPr>
          <p:cNvPr id="920" name="Google Shape;920;p98"/>
          <p:cNvSpPr txBox="1"/>
          <p:nvPr/>
        </p:nvSpPr>
        <p:spPr>
          <a:xfrm>
            <a:off x="1113750" y="4241100"/>
            <a:ext cx="1290000" cy="5568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2400"/>
              <a:buFont typeface="Arial"/>
              <a:buNone/>
            </a:pPr>
            <a:r>
              <a:rPr b="0" i="0" lang="es-ES" sz="2400" u="none" cap="none" strike="noStrike">
                <a:solidFill>
                  <a:schemeClr val="dk1"/>
                </a:solidFill>
                <a:latin typeface="Arial"/>
                <a:ea typeface="Arial"/>
                <a:cs typeface="Arial"/>
                <a:sym typeface="Arial"/>
              </a:rPr>
              <a:t>Ensena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99"/>
          <p:cNvSpPr txBox="1"/>
          <p:nvPr>
            <p:ph type="title"/>
          </p:nvPr>
        </p:nvSpPr>
        <p:spPr>
          <a:xfrm>
            <a:off x="98250" y="21800"/>
            <a:ext cx="8826600" cy="80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85CF"/>
              </a:buClr>
              <a:buSzPts val="5400"/>
              <a:buFont typeface="PT Sans"/>
              <a:buNone/>
            </a:pPr>
            <a:r>
              <a:rPr b="1" lang="es-ES" sz="5400"/>
              <a:t>Demuestre</a:t>
            </a:r>
            <a:endParaRPr b="1" i="0" sz="5400" u="none" cap="none" strike="noStrike">
              <a:solidFill>
                <a:srgbClr val="0085CF"/>
              </a:solidFill>
              <a:latin typeface="PT Sans"/>
              <a:ea typeface="PT Sans"/>
              <a:cs typeface="PT Sans"/>
              <a:sym typeface="PT Sans"/>
            </a:endParaRPr>
          </a:p>
        </p:txBody>
      </p:sp>
      <p:sp>
        <p:nvSpPr>
          <p:cNvPr id="926" name="Google Shape;926;p99"/>
          <p:cNvSpPr txBox="1"/>
          <p:nvPr/>
        </p:nvSpPr>
        <p:spPr>
          <a:xfrm>
            <a:off x="315525" y="1568350"/>
            <a:ext cx="8609400" cy="46308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400"/>
              <a:buFont typeface="Arial"/>
              <a:buNone/>
            </a:pPr>
            <a:r>
              <a:rPr b="0" i="0" lang="es-ES" sz="2400" u="none" cap="none" strike="noStrike">
                <a:solidFill>
                  <a:schemeClr val="dk1"/>
                </a:solidFill>
                <a:latin typeface="Arial"/>
                <a:ea typeface="Arial"/>
                <a:cs typeface="Arial"/>
                <a:sym typeface="Arial"/>
              </a:rPr>
              <a:t> </a:t>
            </a:r>
            <a:r>
              <a:rPr b="0" i="0" lang="es-ES" sz="3000" u="none" cap="none" strike="noStrike">
                <a:solidFill>
                  <a:schemeClr val="dk1"/>
                </a:solidFill>
                <a:latin typeface="Arial"/>
                <a:ea typeface="Arial"/>
                <a:cs typeface="Arial"/>
                <a:sym typeface="Arial"/>
              </a:rPr>
              <a:t>Utilizando las relaciones “profesor” y “ensena” dadas, demuestren que:</a:t>
            </a:r>
            <a:endParaRPr b="0" i="0" sz="3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3000"/>
              <a:buFont typeface="Arial"/>
              <a:buNone/>
            </a:pPr>
            <a:r>
              <a:rPr b="0" i="0" lang="es-ES" sz="3000" u="none" cap="none" strike="noStrike">
                <a:solidFill>
                  <a:srgbClr val="000000"/>
                </a:solidFill>
                <a:latin typeface="Arial"/>
                <a:ea typeface="Arial"/>
                <a:cs typeface="Arial"/>
                <a:sym typeface="Arial"/>
              </a:rPr>
              <a:t>“La operación reunión natural es una operación binaria que forma un producto cartesiano de sus dos argumentos, realiza una selección forzando la igualdad de sus atributos que aparecen en ambos esquemas de la relación y finalmente, elimina los atributos duplicados. “  </a:t>
            </a:r>
            <a:endParaRPr b="0" i="0" sz="3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3000"/>
              <a:buFont typeface="Arial"/>
              <a:buNone/>
            </a:pPr>
            <a:r>
              <a:rPr b="0" i="0" lang="es-ES" sz="3000" u="none" cap="none" strike="noStrike">
                <a:solidFill>
                  <a:srgbClr val="000000"/>
                </a:solidFill>
                <a:latin typeface="Arial"/>
                <a:ea typeface="Arial"/>
                <a:cs typeface="Arial"/>
                <a:sym typeface="Arial"/>
              </a:rPr>
              <a:t> </a:t>
            </a:r>
            <a:endParaRPr b="0" i="0" sz="3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