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3" r:id="rId9"/>
    <p:sldId id="264" r:id="rId10"/>
    <p:sldId id="277" r:id="rId11"/>
    <p:sldId id="267" r:id="rId12"/>
    <p:sldId id="265" r:id="rId13"/>
    <p:sldId id="270" r:id="rId14"/>
    <p:sldId id="266" r:id="rId15"/>
    <p:sldId id="273" r:id="rId16"/>
    <p:sldId id="271" r:id="rId17"/>
    <p:sldId id="274" r:id="rId18"/>
    <p:sldId id="275" r:id="rId19"/>
    <p:sldId id="283" r:id="rId20"/>
    <p:sldId id="276" r:id="rId21"/>
    <p:sldId id="278" r:id="rId22"/>
    <p:sldId id="279" r:id="rId23"/>
    <p:sldId id="280" r:id="rId24"/>
  </p:sldIdLst>
  <p:sldSz cx="9601200" cy="12801600" type="A3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CF96D-3A84-E95B-ED14-8AD5BFEC8C0F}" v="9" dt="2024-07-24T03:47:42.046"/>
    <p1510:client id="{42980C08-E595-BFB9-3E9E-73C4A9140410}" v="8" dt="2024-07-23T07:33:38.937"/>
    <p1510:client id="{982B3674-F526-3B40-7BDF-BB1B0634005D}" v="453" dt="2024-07-24T03:36:02.810"/>
    <p1510:client id="{E748DB77-5FDC-66D0-F403-F9AA17A76578}" v="1243" dt="2024-07-23T07:24:47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howGuides="1">
      <p:cViewPr varScale="1">
        <p:scale>
          <a:sx n="33" d="100"/>
          <a:sy n="33" d="100"/>
        </p:scale>
        <p:origin x="2472" y="54"/>
      </p:cViewPr>
      <p:guideLst>
        <p:guide orient="horz" pos="4032"/>
        <p:guide pos="302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E8E0544-B9E7-47A8-ABD7-B3CFDECA6595}" type="datetimeFigureOut">
              <a:rPr lang="pt-BR"/>
              <a:t>23/07/2024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0A01F6-44E6-448B-9319-3BC869F75E03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0CC134-012A-7F98-9111-931D11B38AEB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2847AB-18C7-F428-B4C3-9086FFEF174C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6BCF25-5E5B-A14F-7B67-A042CFC96287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4BC240-49BD-B070-1A8B-0F70D04B740D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C1A605-C91B-D0FD-3387-D634BF3896C8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E9ABA1-577D-48E3-5F3C-124A8E3C19D1}" type="slidenum">
              <a:rPr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D9BC1F-4259-4334-339F-B6FB3FF4F53F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F18771-FF62-19E3-4F19-0731BF680A42}" type="slidenum">
              <a:rPr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002B63-6600-95C1-FCFF-C747BD1455B7}" type="slidenum">
              <a:rPr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8F5843-734A-C531-24E1-769DBAF14C03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8F5843-734A-C531-24E1-769DBAF14C03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17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079939-28EC-4F51-5FAF-A0675A645AB1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B2955F-3FC8-A844-059B-006637B6C580}" type="slidenum">
              <a:rPr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442DC5-CB3B-4412-C820-62FE9F71F536}" type="slidenum">
              <a:rPr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7775DB-D289-9357-E374-2E38420986B7}" type="slidenum">
              <a:rPr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D6B7F9-7EAB-F0D8-D16D-FC4D8E8E13D6}" type="slidenum">
              <a:rPr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750173-B87E-6B7C-1EC3-7DBC89ECC545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EC6320-0E04-E520-4B95-E1F7043FAC38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AD6648-03C7-45D5-99CF-DA12B53BFD4B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841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989610-0019-E92D-A8EC-A00455D5395F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AD6648-03C7-45D5-99CF-DA12B53BFD4B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ECFE26-9FEE-593E-792C-29BF8F8FCF6A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9677CF-AD0A-E809-09BA-E632EF393F81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Slide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0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900"/>
            </a:lvl3pPr>
            <a:lvl4pPr marL="1440180" indent="0" algn="ctr">
              <a:buNone/>
              <a:defRPr sz="1700"/>
            </a:lvl4pPr>
            <a:lvl5pPr marL="1920240" indent="0" algn="ctr">
              <a:buNone/>
              <a:defRPr sz="1700"/>
            </a:lvl5pPr>
            <a:lvl6pPr marL="2400300" indent="0" algn="ctr">
              <a:buNone/>
              <a:defRPr sz="1700"/>
            </a:lvl6pPr>
            <a:lvl7pPr marL="2880360" indent="0" algn="ctr">
              <a:buNone/>
              <a:defRPr sz="1700"/>
            </a:lvl7pPr>
            <a:lvl8pPr marL="3360420" indent="0" algn="ctr">
              <a:buNone/>
              <a:defRPr sz="1700"/>
            </a:lvl8pPr>
            <a:lvl9pPr marL="3840480" indent="0" algn="ctr">
              <a:buNone/>
              <a:defRPr sz="1700"/>
            </a:lvl9pPr>
          </a:lstStyle>
          <a:p>
            <a:pPr>
              <a:defRPr/>
            </a:pPr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C30072-6D31-42F3-B5CC-185B6D0A6822}" type="datetime1">
              <a:rPr lang="pt-BR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DF6D1A7-EFFC-4966-822B-4C00AB2CB4F1}" type="datetime1">
              <a:rPr lang="pt-BR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exto e Títul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870859" y="681566"/>
            <a:ext cx="2070259" cy="10848764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60082" y="681566"/>
            <a:ext cx="6090760" cy="10848764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6FB7C60-0DA7-42D4-A820-E1D03EB49949}" type="datetime1">
              <a:rPr lang="pt-BR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A95A0BC-388F-4CA7-BE51-03B9510F86C7}" type="datetime1">
              <a:rPr lang="pt-BR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Cabeçalho da Se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55081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5081" y="8567000"/>
            <a:ext cx="8281035" cy="2800349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20B0A53-1723-472B-8809-AF93A93C6B7D}" type="datetime1">
              <a:rPr lang="pt-BR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as Partes d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60082" y="3407833"/>
            <a:ext cx="4080510" cy="812249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860608" y="3407833"/>
            <a:ext cx="4080510" cy="812249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73D0C2-0B29-4E63-8862-AEF7CD2FD74C}" type="datetime1">
              <a:rPr lang="pt-BR"/>
              <a:t>23/07/2024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61333" y="681570"/>
            <a:ext cx="8281035" cy="2474384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1334" y="3138171"/>
            <a:ext cx="4061757" cy="153796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900" b="1"/>
            </a:lvl3pPr>
            <a:lvl4pPr marL="1440180" indent="0">
              <a:buNone/>
              <a:defRPr sz="1700" b="1"/>
            </a:lvl4pPr>
            <a:lvl5pPr marL="1920240" indent="0">
              <a:buNone/>
              <a:defRPr sz="1700" b="1"/>
            </a:lvl5pPr>
            <a:lvl6pPr marL="2400300" indent="0">
              <a:buNone/>
              <a:defRPr sz="1700" b="1"/>
            </a:lvl6pPr>
            <a:lvl7pPr marL="2880360" indent="0">
              <a:buNone/>
              <a:defRPr sz="1700" b="1"/>
            </a:lvl7pPr>
            <a:lvl8pPr marL="3360420" indent="0">
              <a:buNone/>
              <a:defRPr sz="1700" b="1"/>
            </a:lvl8pPr>
            <a:lvl9pPr marL="3840480" indent="0">
              <a:buNone/>
              <a:defRPr sz="17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61334" y="4676140"/>
            <a:ext cx="4061757" cy="687789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860608" y="3138171"/>
            <a:ext cx="4081761" cy="153796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900" b="1"/>
            </a:lvl3pPr>
            <a:lvl4pPr marL="1440180" indent="0">
              <a:buNone/>
              <a:defRPr sz="1700" b="1"/>
            </a:lvl4pPr>
            <a:lvl5pPr marL="1920240" indent="0">
              <a:buNone/>
              <a:defRPr sz="1700" b="1"/>
            </a:lvl5pPr>
            <a:lvl6pPr marL="2400300" indent="0">
              <a:buNone/>
              <a:defRPr sz="1700" b="1"/>
            </a:lvl6pPr>
            <a:lvl7pPr marL="2880360" indent="0">
              <a:buNone/>
              <a:defRPr sz="1700" b="1"/>
            </a:lvl7pPr>
            <a:lvl8pPr marL="3360420" indent="0">
              <a:buNone/>
              <a:defRPr sz="1700" b="1"/>
            </a:lvl8pPr>
            <a:lvl9pPr marL="3840480" indent="0">
              <a:buNone/>
              <a:defRPr sz="1700" b="1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860608" y="4676140"/>
            <a:ext cx="4081761" cy="687789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B68ADD-7F35-4AEB-BEB1-AD3CCDF011CE}" type="datetime1">
              <a:rPr lang="pt-BR"/>
              <a:t>23/07/2024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BF6779A-9BC4-4AC0-8880-1B792DDACBDD}" type="datetime1">
              <a:rPr lang="pt-BR"/>
              <a:t>23/07/2024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175754-B528-45A3-9A7A-655123E17D0E}" type="datetime1">
              <a:rPr lang="pt-BR"/>
              <a:t>23/07/2024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61333" y="853440"/>
            <a:ext cx="3096637" cy="2987040"/>
          </a:xfrm>
        </p:spPr>
        <p:txBody>
          <a:bodyPr anchor="b"/>
          <a:lstStyle>
            <a:lvl1pPr>
              <a:defRPr sz="335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081760" y="1843196"/>
            <a:ext cx="4860608" cy="9097433"/>
          </a:xfrm>
        </p:spPr>
        <p:txBody>
          <a:bodyPr/>
          <a:lstStyle>
            <a:lvl1pPr>
              <a:defRPr sz="3350"/>
            </a:lvl1pPr>
            <a:lvl2pPr>
              <a:defRPr sz="295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700"/>
            </a:lvl1pPr>
            <a:lvl2pPr marL="480060" indent="0">
              <a:buNone/>
              <a:defRPr sz="1450"/>
            </a:lvl2pPr>
            <a:lvl3pPr marL="960120" indent="0">
              <a:buNone/>
              <a:defRPr sz="125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2BC77C-1A26-4515-863F-461CD234F563}" type="datetime1">
              <a:rPr lang="pt-BR"/>
              <a:t>23/07/2024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61333" y="853440"/>
            <a:ext cx="3096637" cy="2987040"/>
          </a:xfrm>
        </p:spPr>
        <p:txBody>
          <a:bodyPr anchor="b"/>
          <a:lstStyle>
            <a:lvl1pPr>
              <a:defRPr sz="3350"/>
            </a:lvl1pPr>
          </a:lstStyle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50"/>
            </a:lvl1pPr>
            <a:lvl2pPr marL="480060" indent="0">
              <a:buNone/>
              <a:defRPr sz="2950"/>
            </a:lvl2pPr>
            <a:lvl3pPr marL="960120" indent="0">
              <a:buNone/>
              <a:defRPr sz="250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700"/>
            </a:lvl1pPr>
            <a:lvl2pPr marL="480060" indent="0">
              <a:buNone/>
              <a:defRPr sz="1450"/>
            </a:lvl2pPr>
            <a:lvl3pPr marL="960120" indent="0">
              <a:buNone/>
              <a:defRPr sz="125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E6D11F-A570-44DC-98A9-9E7070BCD645}" type="datetime1">
              <a:rPr lang="pt-BR"/>
              <a:t>23/07/2024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60082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0082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60082" y="11865189"/>
            <a:ext cx="2160270" cy="681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CAA1B-DFB8-467D-A20E-1BF5C572C99B}" type="datetime1">
              <a:rPr lang="pt-BR"/>
              <a:t>23/07/2024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80398" y="11865189"/>
            <a:ext cx="3240405" cy="681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pt-BR"/>
              <a:t>SELETORES CSS PARA JEDIS - FELIPE AGUIAR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780847" y="11865189"/>
            <a:ext cx="2160270" cy="681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B46D60-96CE-4402-8D7C-2F4B1C382689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60120">
        <a:lnSpc>
          <a:spcPct val="90000"/>
        </a:lnSpc>
        <a:spcBef>
          <a:spcPts val="0"/>
        </a:spcBef>
        <a:buNone/>
        <a:defRPr sz="4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>
        <a:lnSpc>
          <a:spcPct val="90000"/>
        </a:lnSpc>
        <a:spcBef>
          <a:spcPts val="1050"/>
        </a:spcBef>
        <a:buFont typeface="Arial"/>
        <a:buChar char="•"/>
        <a:defRPr sz="295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>
        <a:lnSpc>
          <a:spcPct val="90000"/>
        </a:lnSpc>
        <a:spcBef>
          <a:spcPts val="525"/>
        </a:spcBef>
        <a:buFont typeface="Arial"/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>
        <a:lnSpc>
          <a:spcPct val="90000"/>
        </a:lnSpc>
        <a:spcBef>
          <a:spcPts val="525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>
        <a:lnSpc>
          <a:spcPct val="90000"/>
        </a:lnSpc>
        <a:spcBef>
          <a:spcPts val="525"/>
        </a:spcBef>
        <a:buFont typeface="Arial"/>
        <a:buChar char="•"/>
        <a:defRPr sz="19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>
        <a:lnSpc>
          <a:spcPct val="90000"/>
        </a:lnSpc>
        <a:spcBef>
          <a:spcPts val="525"/>
        </a:spcBef>
        <a:buFont typeface="Arial"/>
        <a:buChar char="•"/>
        <a:defRPr sz="19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>
        <a:lnSpc>
          <a:spcPct val="90000"/>
        </a:lnSpc>
        <a:spcBef>
          <a:spcPts val="525"/>
        </a:spcBef>
        <a:buFont typeface="Arial"/>
        <a:buChar char="•"/>
        <a:defRPr sz="19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>
        <a:lnSpc>
          <a:spcPct val="90000"/>
        </a:lnSpc>
        <a:spcBef>
          <a:spcPts val="525"/>
        </a:spcBef>
        <a:buFont typeface="Arial"/>
        <a:buChar char="•"/>
        <a:defRPr sz="19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>
        <a:lnSpc>
          <a:spcPct val="90000"/>
        </a:lnSpc>
        <a:spcBef>
          <a:spcPts val="525"/>
        </a:spcBef>
        <a:buFont typeface="Arial"/>
        <a:buChar char="•"/>
        <a:defRPr sz="19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>
        <a:lnSpc>
          <a:spcPct val="90000"/>
        </a:lnSpc>
        <a:spcBef>
          <a:spcPts val="525"/>
        </a:spcBef>
        <a:buFont typeface="Arial"/>
        <a:buChar char="•"/>
        <a:defRPr sz="19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>
        <a:defRPr sz="19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>
        <a:defRPr sz="19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>
        <a:defRPr sz="19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>
        <a:defRPr sz="19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>
        <a:defRPr sz="19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>
        <a:defRPr sz="19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>
        <a:defRPr sz="19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>
        <a:defRPr sz="19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>
        <a:defRPr sz="19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5" name="jedi_img" descr="Homem de camisa azul em fundo escuro&#10;&#10;Descrição gerada automaticamente com confiança baixa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835131"/>
            <a:ext cx="9601200" cy="9601200"/>
          </a:xfrm>
          <a:prstGeom prst="rect">
            <a:avLst/>
          </a:prstGeom>
        </p:spPr>
      </p:pic>
      <p:sp>
        <p:nvSpPr>
          <p:cNvPr id="14" name="fundo_subtitulo"/>
          <p:cNvSpPr/>
          <p:nvPr/>
        </p:nvSpPr>
        <p:spPr bwMode="auto">
          <a:xfrm>
            <a:off x="0" y="2446960"/>
            <a:ext cx="9601200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8" name="logo_css" descr="Ícone&#10;&#10;Descrição gerada automaticamente"/>
          <p:cNvPicPr>
            <a:picLocks noChangeAspect="1"/>
          </p:cNvPicPr>
          <p:nvPr/>
        </p:nvPicPr>
        <p:blipFill>
          <a:blip r:embed="rId4"/>
          <a:srcRect t="16575"/>
          <a:stretch/>
        </p:blipFill>
        <p:spPr bwMode="auto">
          <a:xfrm>
            <a:off x="1838231" y="7203543"/>
            <a:ext cx="5924736" cy="2797577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 bwMode="auto">
          <a:xfrm>
            <a:off x="1851996" y="337941"/>
            <a:ext cx="5956111" cy="1569660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9600">
                <a:solidFill>
                  <a:schemeClr val="bg1"/>
                </a:solidFill>
                <a:latin typeface="8BIT WONDER"/>
              </a:rPr>
              <a:t>CSS JEDI</a:t>
            </a:r>
            <a:endParaRPr lang="pt-BR"/>
          </a:p>
        </p:txBody>
      </p:sp>
      <p:sp>
        <p:nvSpPr>
          <p:cNvPr id="13" name="subtitulo"/>
          <p:cNvSpPr txBox="1"/>
          <p:nvPr/>
        </p:nvSpPr>
        <p:spPr bwMode="auto">
          <a:xfrm>
            <a:off x="510673" y="2446959"/>
            <a:ext cx="879279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>
              <a:defRPr/>
            </a:pPr>
            <a:r>
              <a:rPr lang="pt-BR" sz="4800" dirty="0">
                <a:solidFill>
                  <a:schemeClr val="bg1"/>
                </a:solidFill>
                <a:latin typeface="Impact"/>
              </a:rPr>
              <a:t>DOMINANDO O ESTILO DAS GÁLAXIAS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fundo_rodape"/>
          <p:cNvSpPr/>
          <p:nvPr/>
        </p:nvSpPr>
        <p:spPr bwMode="auto">
          <a:xfrm>
            <a:off x="2612571" y="11632661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7" name="rodape"/>
          <p:cNvSpPr txBox="1"/>
          <p:nvPr/>
        </p:nvSpPr>
        <p:spPr bwMode="auto">
          <a:xfrm>
            <a:off x="2863963" y="11632660"/>
            <a:ext cx="4446245" cy="82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4800">
                <a:solidFill>
                  <a:srgbClr val="0D0A27"/>
                </a:solidFill>
                <a:latin typeface="Impact"/>
              </a:rPr>
              <a:t>Inaldo Macena</a:t>
            </a:r>
            <a:endParaRPr/>
          </a:p>
        </p:txBody>
      </p:sp>
      <p:sp>
        <p:nvSpPr>
          <p:cNvPr id="15" name="subtitulo_componente"/>
          <p:cNvSpPr txBox="1"/>
          <p:nvPr/>
        </p:nvSpPr>
        <p:spPr bwMode="auto">
          <a:xfrm>
            <a:off x="250420" y="10217501"/>
            <a:ext cx="910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3200">
                <a:solidFill>
                  <a:schemeClr val="bg1"/>
                </a:solidFill>
                <a:latin typeface="+mj-lt"/>
              </a:rPr>
              <a:t>Aprenda quais são os principais tipos de seletores mais utilizadas na hora de construir páginas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ulo_componente"/>
          <p:cNvSpPr txBox="1"/>
          <p:nvPr/>
        </p:nvSpPr>
        <p:spPr bwMode="auto">
          <a:xfrm>
            <a:off x="2655992" y="777781"/>
            <a:ext cx="432040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4000">
                <a:latin typeface="Impact"/>
              </a:rPr>
              <a:t>SELETOR UNIVERSAL</a:t>
            </a:r>
            <a:endParaRPr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 INALDO MACENA</a:t>
            </a:r>
            <a:endParaRPr dirty="0"/>
          </a:p>
        </p:txBody>
      </p:sp>
      <p:pic>
        <p:nvPicPr>
          <p:cNvPr id="14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3038473" y="971271"/>
            <a:ext cx="3524250" cy="2447925"/>
          </a:xfrm>
          <a:prstGeom prst="rect">
            <a:avLst/>
          </a:prstGeom>
          <a:noFill/>
        </p:spPr>
      </p:pic>
      <p:pic>
        <p:nvPicPr>
          <p:cNvPr id="15" name="logo_css" descr="Ícone&#10;&#10;Descrição gerada automaticamente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3689"/>
          <a:stretch/>
        </p:blipFill>
        <p:spPr bwMode="auto">
          <a:xfrm>
            <a:off x="3535992" y="10490510"/>
            <a:ext cx="2529215" cy="1484352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E48E3590-70CF-08B8-7476-A0B17B558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00" y="4451365"/>
            <a:ext cx="6817658" cy="513599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D0EA702-6DAA-B931-1B44-00C2CA04D053}"/>
              </a:ext>
            </a:extLst>
          </p:cNvPr>
          <p:cNvSpPr txBox="1"/>
          <p:nvPr/>
        </p:nvSpPr>
        <p:spPr>
          <a:xfrm>
            <a:off x="766483" y="2810436"/>
            <a:ext cx="77992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err="1"/>
              <a:t>Descrição</a:t>
            </a:r>
            <a:r>
              <a:rPr lang="en-US" sz="2400" dirty="0"/>
              <a:t>: </a:t>
            </a:r>
            <a:r>
              <a:rPr lang="en-US" sz="2400" err="1"/>
              <a:t>Seleciona</a:t>
            </a:r>
            <a:r>
              <a:rPr lang="en-US" sz="2400" dirty="0"/>
              <a:t> </a:t>
            </a:r>
            <a:r>
              <a:rPr lang="en-US" sz="2400" err="1"/>
              <a:t>todos</a:t>
            </a:r>
            <a:r>
              <a:rPr lang="en-US" sz="2400" dirty="0"/>
              <a:t> </a:t>
            </a:r>
            <a:r>
              <a:rPr lang="en-US" sz="2400" err="1"/>
              <a:t>os</a:t>
            </a:r>
            <a:r>
              <a:rPr lang="en-US" sz="2400" dirty="0"/>
              <a:t> </a:t>
            </a:r>
            <a:r>
              <a:rPr lang="en-US" sz="2400" err="1"/>
              <a:t>elementos</a:t>
            </a:r>
            <a:r>
              <a:rPr lang="en-US" sz="2400" dirty="0"/>
              <a:t> de </a:t>
            </a:r>
            <a:r>
              <a:rPr lang="en-US" sz="2400" err="1"/>
              <a:t>uma</a:t>
            </a:r>
            <a:r>
              <a:rPr lang="en-US" sz="2400" dirty="0"/>
              <a:t> </a:t>
            </a:r>
            <a:r>
              <a:rPr lang="en-US" sz="2400" err="1"/>
              <a:t>página</a:t>
            </a:r>
            <a:r>
              <a:rPr lang="en-US" sz="2400" dirty="0"/>
              <a:t>.</a:t>
            </a:r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D59A2D-EE4B-017A-FA17-34A093C8970B}"/>
              </a:ext>
            </a:extLst>
          </p:cNvPr>
          <p:cNvSpPr txBox="1"/>
          <p:nvPr/>
        </p:nvSpPr>
        <p:spPr>
          <a:xfrm>
            <a:off x="795619" y="3338233"/>
            <a:ext cx="779480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cs typeface="Calibri"/>
              </a:rPr>
              <a:t>Sugestão: O seletor universal é útil para resetar estilos padrão.</a:t>
            </a:r>
            <a:endParaRPr lang="pt-BR" sz="2400" dirty="0"/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892277" y="6388320"/>
            <a:ext cx="781664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7200" dirty="0">
                <a:solidFill>
                  <a:schemeClr val="bg1"/>
                </a:solidFill>
                <a:latin typeface="Impact"/>
              </a:rPr>
              <a:t>SELETOR DE ATRIBUTO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itulo_componente"/>
          <p:cNvSpPr txBox="1"/>
          <p:nvPr/>
        </p:nvSpPr>
        <p:spPr bwMode="auto">
          <a:xfrm>
            <a:off x="807610" y="2133601"/>
            <a:ext cx="7816644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05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exto_componente"/>
          <p:cNvSpPr txBox="1"/>
          <p:nvPr/>
        </p:nvSpPr>
        <p:spPr bwMode="auto">
          <a:xfrm>
            <a:off x="870768" y="9340866"/>
            <a:ext cx="7816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>
                <a:solidFill>
                  <a:schemeClr val="bg1"/>
                </a:solidFill>
              </a:rPr>
              <a:t>Os seletores de atributo permitem que você selecione elementos com base em seus atributos HTML. Eles são úteis quando você precisa estilizar elementos com atributos específicos. Veja os exemplos abaixo</a:t>
            </a:r>
            <a:endParaRPr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 INALDO MACENA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 bwMode="auto">
          <a:xfrm>
            <a:off x="508818" y="2822078"/>
            <a:ext cx="8597694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2400" dirty="0">
                <a:cs typeface="Calibri"/>
              </a:rPr>
              <a:t>Descrição: Seleciona elementos com um atributo específico ou valor de atributo.</a:t>
            </a:r>
            <a:endParaRPr lang="pt-BR" dirty="0">
              <a:cs typeface="Arial"/>
            </a:endParaRPr>
          </a:p>
          <a:p>
            <a:pPr algn="just">
              <a:defRPr/>
            </a:pPr>
            <a:r>
              <a:rPr lang="pt-BR" sz="2400" dirty="0">
                <a:cs typeface="Calibri"/>
              </a:rPr>
              <a:t>Sugestão: Utilize seletores de atributos para aplicar estilos com base em atributos HTML específicos.</a:t>
            </a:r>
            <a:endParaRPr lang="pt-BR" dirty="0">
              <a:cs typeface="Arial"/>
            </a:endParaRPr>
          </a:p>
          <a:p>
            <a:pPr algn="just">
              <a:defRPr/>
            </a:pPr>
            <a:endParaRPr lang="pt-BR" sz="2400" dirty="0">
              <a:cs typeface="Calibri"/>
            </a:endParaRPr>
          </a:p>
          <a:p>
            <a:pPr algn="just">
              <a:defRPr/>
            </a:pPr>
            <a:endParaRPr lang="pt-BR" sz="2400" dirty="0">
              <a:cs typeface="Calibri"/>
            </a:endParaRPr>
          </a:p>
          <a:p>
            <a:pPr algn="ctr">
              <a:defRPr/>
            </a:pPr>
            <a:endParaRPr lang="pt-BR" sz="2400" dirty="0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2493094" y="777781"/>
            <a:ext cx="781664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4000" dirty="0">
                <a:latin typeface="Impact"/>
              </a:rPr>
              <a:t>SELETOR DE ATRIBUTO</a:t>
            </a:r>
            <a:endParaRPr dirty="0"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 INALDO MACENA</a:t>
            </a:r>
            <a:endParaRPr dirty="0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3038473" y="971271"/>
            <a:ext cx="3524250" cy="2447925"/>
          </a:xfrm>
          <a:prstGeom prst="rect">
            <a:avLst/>
          </a:prstGeom>
          <a:noFill/>
        </p:spPr>
      </p:pic>
      <p:pic>
        <p:nvPicPr>
          <p:cNvPr id="14" name="logo_css" descr="Ícone&#10;&#10;Descrição gerada automaticamente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3689"/>
          <a:stretch/>
        </p:blipFill>
        <p:spPr bwMode="auto">
          <a:xfrm>
            <a:off x="3535992" y="10531972"/>
            <a:ext cx="2529215" cy="1484352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D6E697C6-D27A-3632-658D-444C46B75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" y="4890675"/>
            <a:ext cx="9467850" cy="54205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892277" y="6388320"/>
            <a:ext cx="781664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7200" dirty="0">
                <a:solidFill>
                  <a:schemeClr val="bg1"/>
                </a:solidFill>
                <a:latin typeface="Impact"/>
              </a:rPr>
              <a:t>SELETOR DESCENDENTE</a:t>
            </a:r>
          </a:p>
        </p:txBody>
      </p:sp>
      <p:sp>
        <p:nvSpPr>
          <p:cNvPr id="4" name="titulo_componente"/>
          <p:cNvSpPr txBox="1"/>
          <p:nvPr/>
        </p:nvSpPr>
        <p:spPr bwMode="auto">
          <a:xfrm>
            <a:off x="807610" y="2133601"/>
            <a:ext cx="7816644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/>
              </a:rPr>
              <a:t>06</a:t>
            </a:r>
            <a:endParaRPr lang="pt-BR" sz="28700" dirty="0">
              <a:ln>
                <a:solidFill>
                  <a:srgbClr val="11FFFE"/>
                </a:solidFill>
              </a:ln>
              <a:latin typeface="Impact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exto_componente"/>
          <p:cNvSpPr txBox="1"/>
          <p:nvPr/>
        </p:nvSpPr>
        <p:spPr bwMode="auto">
          <a:xfrm>
            <a:off x="870768" y="9340866"/>
            <a:ext cx="7816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>
                <a:solidFill>
                  <a:schemeClr val="bg1"/>
                </a:solidFill>
              </a:rPr>
              <a:t>Os seletores de pseudo-classes permitem selecionar elementos em estados específicos ou com base em ações do usuário. Eles são úteis para estilizar elementos interativos. Veja os exemplos a seguir:</a:t>
            </a:r>
            <a:endParaRPr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   INALDO  MACENA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 bwMode="auto">
          <a:xfrm>
            <a:off x="451668" y="2822078"/>
            <a:ext cx="848339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2400" dirty="0">
                <a:latin typeface="Calibri"/>
                <a:cs typeface="Calibri"/>
              </a:rPr>
              <a:t>Descrição: Seleciona elementos que são descendentes de um elemento especificado.</a:t>
            </a:r>
          </a:p>
          <a:p>
            <a:pPr algn="just">
              <a:defRPr/>
            </a:pPr>
            <a:r>
              <a:rPr lang="pt-BR" sz="2400" dirty="0">
                <a:latin typeface="Calibri"/>
                <a:cs typeface="Calibri"/>
              </a:rPr>
              <a:t>Sugestão: Use seletores descendentes para aplicar estilos apenas a elementos que estão dentro de outros elementos.</a:t>
            </a:r>
          </a:p>
          <a:p>
            <a:pPr algn="just">
              <a:defRPr/>
            </a:pPr>
            <a:endParaRPr lang="pt-BR" sz="2400" dirty="0">
              <a:latin typeface="Calibri"/>
              <a:cs typeface="Calibri"/>
            </a:endParaRPr>
          </a:p>
          <a:p>
            <a:pPr algn="just">
              <a:defRPr/>
            </a:pP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2400912" y="777781"/>
            <a:ext cx="509249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4000" dirty="0">
                <a:latin typeface="Impact"/>
              </a:rPr>
              <a:t> SELETOR DESCENDENTE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 INALDO MACENA </a:t>
            </a:r>
            <a:endParaRPr dirty="0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3038473" y="971271"/>
            <a:ext cx="3524250" cy="2447925"/>
          </a:xfrm>
          <a:prstGeom prst="rect">
            <a:avLst/>
          </a:prstGeom>
          <a:noFill/>
        </p:spPr>
      </p:pic>
      <p:pic>
        <p:nvPicPr>
          <p:cNvPr id="14" name="logo_css" descr="Ícone&#10;&#10;Descrição gerada automaticamente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3689"/>
          <a:stretch/>
        </p:blipFill>
        <p:spPr bwMode="auto">
          <a:xfrm>
            <a:off x="3535992" y="10531972"/>
            <a:ext cx="2529215" cy="1484352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BC84C9D-CC53-5BBC-34FF-588494CF4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4467165"/>
            <a:ext cx="7677150" cy="57532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892277" y="6388320"/>
            <a:ext cx="781664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7200" dirty="0">
                <a:solidFill>
                  <a:schemeClr val="bg1"/>
                </a:solidFill>
                <a:latin typeface="Impact"/>
              </a:rPr>
              <a:t>SELETOR FILHO E FILHO ADJACENTE</a:t>
            </a:r>
          </a:p>
        </p:txBody>
      </p:sp>
      <p:sp>
        <p:nvSpPr>
          <p:cNvPr id="4" name="titulo_componente"/>
          <p:cNvSpPr txBox="1"/>
          <p:nvPr/>
        </p:nvSpPr>
        <p:spPr bwMode="auto">
          <a:xfrm>
            <a:off x="807610" y="2133601"/>
            <a:ext cx="7816644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07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exto_componente"/>
          <p:cNvSpPr txBox="1"/>
          <p:nvPr/>
        </p:nvSpPr>
        <p:spPr bwMode="auto">
          <a:xfrm>
            <a:off x="870768" y="9340866"/>
            <a:ext cx="78166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>
                <a:solidFill>
                  <a:schemeClr val="bg1"/>
                </a:solidFill>
              </a:rPr>
              <a:t>Os seletores de filhos e irmãos permitem selecionar elementos com base em sua relação com outros elementos. Eles são úteis quando você deseja estilizar elementos específicos em uma estrutura hierárquica. Veja os exemplos a seguir:</a:t>
            </a:r>
            <a:endParaRPr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  INALDO MACENA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 bwMode="auto">
          <a:xfrm>
            <a:off x="794568" y="2822078"/>
            <a:ext cx="7892844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2400" dirty="0">
                <a:cs typeface="Calibri"/>
              </a:rPr>
              <a:t>Descrição: Seleciona elementos que são filhos diretos de um elemento específico.</a:t>
            </a:r>
            <a:endParaRPr lang="pt-BR" dirty="0">
              <a:cs typeface="Arial"/>
            </a:endParaRPr>
          </a:p>
          <a:p>
            <a:pPr algn="just">
              <a:defRPr/>
            </a:pPr>
            <a:r>
              <a:rPr lang="pt-BR" sz="2400" dirty="0">
                <a:cs typeface="Calibri"/>
              </a:rPr>
              <a:t>Sugestão: Use seletores de filhos para garantir que o estilo só seja aplicado aos filhos diretos de um elemento.</a:t>
            </a:r>
            <a:endParaRPr lang="pt-BR" dirty="0">
              <a:cs typeface="Arial"/>
            </a:endParaRPr>
          </a:p>
          <a:p>
            <a:pPr algn="just">
              <a:defRPr/>
            </a:pPr>
            <a:br>
              <a:rPr lang="en-US" dirty="0"/>
            </a:br>
            <a:endParaRPr lang="en-US" dirty="0"/>
          </a:p>
          <a:p>
            <a:pPr algn="just">
              <a:defRPr/>
            </a:pPr>
            <a:endParaRPr lang="pt-BR" sz="2400" dirty="0">
              <a:cs typeface="Calibri"/>
            </a:endParaRPr>
          </a:p>
          <a:p>
            <a:pPr algn="just">
              <a:defRPr/>
            </a:pPr>
            <a:endParaRPr lang="pt-BR" sz="2400" dirty="0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3173362" y="930181"/>
            <a:ext cx="366374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4000" dirty="0">
                <a:latin typeface="Impact"/>
              </a:rPr>
              <a:t>SELETOR FILHO</a:t>
            </a:r>
            <a:endParaRPr dirty="0"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 INALDO MACENA</a:t>
            </a:r>
            <a:endParaRPr dirty="0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3038473" y="971271"/>
            <a:ext cx="3524250" cy="2447925"/>
          </a:xfrm>
          <a:prstGeom prst="rect">
            <a:avLst/>
          </a:prstGeom>
          <a:noFill/>
        </p:spPr>
      </p:pic>
      <p:pic>
        <p:nvPicPr>
          <p:cNvPr id="14" name="logo_css" descr="Ícone&#10;&#10;Descrição gerada automaticamente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3689"/>
          <a:stretch/>
        </p:blipFill>
        <p:spPr bwMode="auto">
          <a:xfrm>
            <a:off x="3535992" y="10551022"/>
            <a:ext cx="2529215" cy="1484352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52F4E5C-B0C1-16D4-04C5-DE0928903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4675271"/>
            <a:ext cx="5734050" cy="56989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 bwMode="auto">
          <a:xfrm>
            <a:off x="870768" y="2574428"/>
            <a:ext cx="781664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2400">
                <a:cs typeface="Calibri"/>
              </a:rPr>
              <a:t>O seletor filho adjacente no CSS é usado para selecionar elementos que são irmãos diretos de outro elemento, ou seja, elementos que compartilham o mesmo pai e que vêm imediatamente após um outro elemento. Esse seletor é representado pelo símbolo de mais (+).</a:t>
            </a:r>
            <a:endParaRPr lang="pt-BR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1784555" y="777781"/>
            <a:ext cx="608309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4000" dirty="0">
                <a:latin typeface="Impact"/>
              </a:rPr>
              <a:t>SELETOR FILHO ADJACENTE (+)</a:t>
            </a:r>
            <a:endParaRPr dirty="0"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 INALDO MACENA</a:t>
            </a:r>
            <a:endParaRPr dirty="0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3038473" y="971271"/>
            <a:ext cx="3524250" cy="2447925"/>
          </a:xfrm>
          <a:prstGeom prst="rect">
            <a:avLst/>
          </a:prstGeom>
          <a:noFill/>
        </p:spPr>
      </p:pic>
      <p:pic>
        <p:nvPicPr>
          <p:cNvPr id="14" name="logo_css" descr="Ícone&#10;&#10;Descrição gerada automaticamente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3689"/>
          <a:stretch/>
        </p:blipFill>
        <p:spPr bwMode="auto">
          <a:xfrm>
            <a:off x="3535992" y="10551022"/>
            <a:ext cx="2529215" cy="1484352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666BF304-DFDE-E2FB-63F5-37546A8BE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4738406"/>
            <a:ext cx="7581900" cy="53440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 bwMode="auto">
          <a:xfrm>
            <a:off x="326162" y="1784413"/>
            <a:ext cx="894059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2000" dirty="0">
                <a:cs typeface="Calibri"/>
              </a:rPr>
              <a:t>O seletor irmão geral no CSS é representado pelo símbolo ~ e é utilizado para selecionar todos os elementos que são irmãos de um determinado elemento e aparecem depois dele no código HTML. Ou seja, ele seleciona todos os irmãos subsequentes do mesmo nível hierárquico.</a:t>
            </a:r>
            <a:endParaRPr lang="pt-BR" sz="2000" dirty="0"/>
          </a:p>
          <a:p>
            <a:pPr algn="just">
              <a:defRPr/>
            </a:pPr>
            <a:endParaRPr lang="pt-BR" sz="2000" dirty="0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2296157" y="457293"/>
            <a:ext cx="502164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4000">
                <a:latin typeface="Impact"/>
              </a:rPr>
              <a:t>Seletor de Irmão Geral</a:t>
            </a:r>
            <a:endParaRPr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 bwMode="auto">
          <a:xfrm>
            <a:off x="2666048" y="12131889"/>
            <a:ext cx="3240405" cy="681566"/>
          </a:xfrm>
        </p:spPr>
        <p:txBody>
          <a:bodyPr/>
          <a:lstStyle/>
          <a:p>
            <a:pPr>
              <a:defRPr/>
            </a:pPr>
            <a:r>
              <a:rPr lang="pt-BR" dirty="0"/>
              <a:t>SELETORES CSS PARA JEDIS  INALDO MACENA</a:t>
            </a:r>
            <a:endParaRPr dirty="0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3079935" y="337018"/>
            <a:ext cx="3524250" cy="2447925"/>
          </a:xfrm>
          <a:prstGeom prst="rect">
            <a:avLst/>
          </a:prstGeom>
          <a:noFill/>
        </p:spPr>
      </p:pic>
      <p:pic>
        <p:nvPicPr>
          <p:cNvPr id="14" name="logo_css" descr="Ícone&#10;&#10;Descrição gerada automaticamente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3689"/>
          <a:stretch/>
        </p:blipFill>
        <p:spPr bwMode="auto">
          <a:xfrm>
            <a:off x="3345492" y="11449734"/>
            <a:ext cx="1519565" cy="8938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29570CF-DA34-D47E-C6AA-FE83EC11FA61}"/>
              </a:ext>
            </a:extLst>
          </p:cNvPr>
          <p:cNvSpPr txBox="1"/>
          <p:nvPr/>
        </p:nvSpPr>
        <p:spPr>
          <a:xfrm>
            <a:off x="323850" y="6915150"/>
            <a:ext cx="90868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 dirty="0"/>
              <a:t>Agora, vamos supor que você quer estilizar todos os parágrafos (&lt;p&gt;) que vêm após o parágrafo com a classe </a:t>
            </a:r>
            <a:r>
              <a:rPr lang="pt-BR" sz="2000" dirty="0" err="1"/>
              <a:t>first</a:t>
            </a:r>
            <a:r>
              <a:rPr lang="pt-BR" sz="2000" dirty="0"/>
              <a:t>. Você pode usar o seletor irmão geral no seu CSS: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4B8CCB2-4BD8-F646-3B56-1CCE03556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550" y="3163668"/>
            <a:ext cx="5372100" cy="3616764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D00DC34A-A9D3-B266-1D76-65CA1EC70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550" y="7634483"/>
            <a:ext cx="5257800" cy="36857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 bwMode="auto">
          <a:xfrm>
            <a:off x="284701" y="2553137"/>
            <a:ext cx="9082908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2000" dirty="0">
                <a:cs typeface="Calibri"/>
              </a:rPr>
              <a:t>Descrição: Seleciona um elemento que é o próximo irmão adjacente de um elemento especificado.</a:t>
            </a:r>
            <a:endParaRPr lang="pt-BR" sz="2000" dirty="0"/>
          </a:p>
          <a:p>
            <a:pPr algn="just">
              <a:defRPr/>
            </a:pPr>
            <a:r>
              <a:rPr lang="pt-BR" sz="2000">
                <a:cs typeface="Calibri"/>
              </a:rPr>
              <a:t>Sugestão: Use seletores de irmão adjacente para estilizar elementos que aparecem imediatamente após um outro elemento.</a:t>
            </a:r>
            <a:endParaRPr lang="pt-BR" sz="2000"/>
          </a:p>
          <a:p>
            <a:pPr algn="just">
              <a:defRPr/>
            </a:pPr>
            <a:br>
              <a:rPr lang="en-US" sz="2000" dirty="0"/>
            </a:br>
            <a:endParaRPr lang="en-US" sz="2000" dirty="0"/>
          </a:p>
          <a:p>
            <a:pPr algn="just">
              <a:defRPr/>
            </a:pPr>
            <a:endParaRPr lang="pt-BR" sz="2000" dirty="0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1865851" y="723993"/>
            <a:ext cx="598983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4000" dirty="0">
                <a:latin typeface="Impact"/>
              </a:rPr>
              <a:t>Seletor de Irmão Adjacente</a:t>
            </a:r>
            <a:endParaRPr dirty="0"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 INALDO MACENA</a:t>
            </a:r>
            <a:endParaRPr dirty="0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2957791" y="971271"/>
            <a:ext cx="3524250" cy="2447925"/>
          </a:xfrm>
          <a:prstGeom prst="rect">
            <a:avLst/>
          </a:prstGeom>
          <a:noFill/>
        </p:spPr>
      </p:pic>
      <p:pic>
        <p:nvPicPr>
          <p:cNvPr id="14" name="logo_css" descr="Ícone&#10;&#10;Descrição gerada automaticamente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3689"/>
          <a:stretch/>
        </p:blipFill>
        <p:spPr bwMode="auto">
          <a:xfrm>
            <a:off x="3589780" y="10571192"/>
            <a:ext cx="2529215" cy="1484352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DCB26386-AB98-6CF2-B560-0E0596C3E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737" y="4088075"/>
            <a:ext cx="6172198" cy="5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3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ubtitulo_componente"/>
          <p:cNvSpPr txBox="1"/>
          <p:nvPr/>
        </p:nvSpPr>
        <p:spPr bwMode="auto">
          <a:xfrm>
            <a:off x="1462438" y="1935023"/>
            <a:ext cx="7816644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2600" dirty="0">
                <a:latin typeface="Calibri Light"/>
                <a:cs typeface="Calibri Light"/>
              </a:rPr>
              <a:t>Simplificando o Estilo dos seus Elementos</a:t>
            </a:r>
            <a:endParaRPr sz="2600" dirty="0">
              <a:latin typeface="Calibri Light"/>
              <a:cs typeface="Calibri Light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6" name="logo_css" descr="Ícone&#10;&#10;Descrição gerada automaticamente"/>
          <p:cNvPicPr>
            <a:picLocks noChangeAspect="1"/>
          </p:cNvPicPr>
          <p:nvPr/>
        </p:nvPicPr>
        <p:blipFill>
          <a:blip r:embed="rId3"/>
          <a:srcRect t="16575"/>
          <a:stretch/>
        </p:blipFill>
        <p:spPr bwMode="auto">
          <a:xfrm>
            <a:off x="0" y="6472238"/>
            <a:ext cx="9365802" cy="4422400"/>
          </a:xfrm>
          <a:prstGeom prst="rect">
            <a:avLst/>
          </a:prstGeom>
        </p:spPr>
      </p:pic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  INALDO MACENA</a:t>
            </a:r>
            <a:endParaRPr dirty="0"/>
          </a:p>
        </p:txBody>
      </p:sp>
      <p:sp>
        <p:nvSpPr>
          <p:cNvPr id="63495462" name="CaixaDeTexto 63495461"/>
          <p:cNvSpPr txBox="1"/>
          <p:nvPr/>
        </p:nvSpPr>
        <p:spPr bwMode="auto">
          <a:xfrm>
            <a:off x="1795454" y="679545"/>
            <a:ext cx="6524621" cy="5306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pt-BR" sz="2800" b="0" i="0" u="none" dirty="0">
                <a:latin typeface="Calibri Light"/>
                <a:ea typeface="Consolas"/>
                <a:cs typeface="Consolas"/>
              </a:rPr>
              <a:t>Gu</a:t>
            </a:r>
            <a:r>
              <a:rPr sz="2800" b="0" i="0" u="none" dirty="0">
                <a:latin typeface="Calibri Light"/>
                <a:ea typeface="Consolas"/>
                <a:cs typeface="Consolas"/>
              </a:rPr>
              <a:t>ia Essencial de Seletores CSS</a:t>
            </a:r>
            <a:endParaRPr lang="pt-BR" sz="2800" dirty="0">
              <a:latin typeface="Calibri Ligh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F78850-8722-F192-FA9C-31EF3E701D94}"/>
              </a:ext>
            </a:extLst>
          </p:cNvPr>
          <p:cNvSpPr txBox="1"/>
          <p:nvPr/>
        </p:nvSpPr>
        <p:spPr>
          <a:xfrm>
            <a:off x="261016" y="3200116"/>
            <a:ext cx="908907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latin typeface="Calibri Light"/>
                <a:cs typeface="Calibri Light"/>
              </a:rPr>
              <a:t>O CSS (</a:t>
            </a:r>
            <a:r>
              <a:rPr lang="pt-BR" sz="2400" err="1">
                <a:latin typeface="Calibri Light"/>
                <a:cs typeface="Calibri Light"/>
              </a:rPr>
              <a:t>Cascading</a:t>
            </a:r>
            <a:r>
              <a:rPr lang="pt-BR" sz="2400" dirty="0">
                <a:latin typeface="Calibri Light"/>
                <a:cs typeface="Calibri Light"/>
              </a:rPr>
              <a:t> </a:t>
            </a:r>
            <a:r>
              <a:rPr lang="pt-BR" sz="2400" err="1">
                <a:latin typeface="Calibri Light"/>
                <a:cs typeface="Calibri Light"/>
              </a:rPr>
              <a:t>Style</a:t>
            </a:r>
            <a:r>
              <a:rPr lang="pt-BR" sz="2400" dirty="0">
                <a:latin typeface="Calibri Light"/>
                <a:cs typeface="Calibri Light"/>
              </a:rPr>
              <a:t> </a:t>
            </a:r>
            <a:r>
              <a:rPr lang="pt-BR" sz="2400" err="1">
                <a:latin typeface="Calibri Light"/>
                <a:cs typeface="Calibri Light"/>
              </a:rPr>
              <a:t>Sheets</a:t>
            </a:r>
            <a:r>
              <a:rPr lang="pt-BR" sz="2400" dirty="0">
                <a:latin typeface="Calibri Light"/>
                <a:cs typeface="Calibri Light"/>
              </a:rPr>
              <a:t>) é uma linguagem usada para descrever a apresentação de um documento escrito em HTML ou XML. Seletores CSS são usados para "selecionar" os elementos HTML que queremos estilizar. Aqui estão os principais seletores CSS com exemplos práticos.</a:t>
            </a:r>
          </a:p>
          <a:p>
            <a:pPr algn="just"/>
            <a:endParaRPr lang="pt-BR"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892277" y="6388320"/>
            <a:ext cx="781664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7200" dirty="0">
                <a:solidFill>
                  <a:schemeClr val="bg1"/>
                </a:solidFill>
                <a:latin typeface="Impact"/>
              </a:rPr>
              <a:t>SELETOR NEGATIVO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itulo_componente"/>
          <p:cNvSpPr txBox="1"/>
          <p:nvPr/>
        </p:nvSpPr>
        <p:spPr bwMode="auto">
          <a:xfrm>
            <a:off x="807610" y="2133601"/>
            <a:ext cx="7816644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08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exto_componente"/>
          <p:cNvSpPr txBox="1"/>
          <p:nvPr/>
        </p:nvSpPr>
        <p:spPr bwMode="auto">
          <a:xfrm>
            <a:off x="870768" y="9340866"/>
            <a:ext cx="781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>
                <a:solidFill>
                  <a:schemeClr val="bg1"/>
                </a:solidFill>
              </a:rPr>
              <a:t>Os seletores universal e negativo oferecem opções adicionais para selecionar elementos específicos ou excluir elementos de um conjunto de seleção. Veja os exemplos abaixo:</a:t>
            </a:r>
            <a:endParaRPr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  INALDO MACENA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 bwMode="auto">
          <a:xfrm>
            <a:off x="299268" y="2822078"/>
            <a:ext cx="8807244" cy="29854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2400" dirty="0">
                <a:cs typeface="Calibri"/>
              </a:rPr>
              <a:t>No CSS, um seletor negativo permite que você selecione elementos que não correspondem a um determinado critério. Uma forma comum de se fazer isso é usando o </a:t>
            </a:r>
            <a:r>
              <a:rPr lang="pt-BR" sz="2400" dirty="0" err="1">
                <a:cs typeface="Calibri"/>
              </a:rPr>
              <a:t>pseudo-classe</a:t>
            </a:r>
            <a:r>
              <a:rPr lang="pt-BR" sz="2400" dirty="0">
                <a:cs typeface="Calibri"/>
              </a:rPr>
              <a:t> :</a:t>
            </a:r>
            <a:r>
              <a:rPr lang="pt-BR" sz="2400" dirty="0" err="1">
                <a:cs typeface="Calibri"/>
              </a:rPr>
              <a:t>not</a:t>
            </a:r>
            <a:r>
              <a:rPr lang="pt-BR" sz="2400" dirty="0">
                <a:cs typeface="Calibri"/>
              </a:rPr>
              <a:t>(), que aplica estilos a todos os elementos que não correspondem ao seletor especificado dentro dos parênteses.</a:t>
            </a:r>
            <a:endParaRPr lang="pt-BR" sz="2400" dirty="0"/>
          </a:p>
          <a:p>
            <a:pPr algn="just">
              <a:defRPr/>
            </a:pPr>
            <a:r>
              <a:rPr lang="pt-BR" sz="2400" dirty="0">
                <a:cs typeface="Calibri"/>
              </a:rPr>
              <a:t>Imagine que você tem uma lista de itens e deseja estilizar todos os itens da lista, exceto o primeiro. Veja como isso pode ser feito:</a:t>
            </a:r>
            <a:endParaRPr lang="pt-BR" sz="2400" dirty="0"/>
          </a:p>
          <a:p>
            <a:pPr algn="just">
              <a:defRPr/>
            </a:pPr>
            <a:endParaRPr lang="pt-BR" sz="2000" dirty="0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 sz="4000">
                <a:latin typeface="Impact"/>
              </a:rPr>
              <a:t>SELETOR NEGATIVO (:NOT())</a:t>
            </a:r>
            <a:endParaRPr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 bwMode="auto">
          <a:xfrm>
            <a:off x="3180398" y="12112839"/>
            <a:ext cx="3240405" cy="681566"/>
          </a:xfrm>
        </p:spPr>
        <p:txBody>
          <a:bodyPr/>
          <a:lstStyle/>
          <a:p>
            <a:pPr>
              <a:defRPr/>
            </a:pPr>
            <a:r>
              <a:rPr lang="pt-BR" dirty="0"/>
              <a:t>SELETORES CSS PARA JEDIS  INALDO MACENA</a:t>
            </a:r>
            <a:endParaRPr dirty="0"/>
          </a:p>
        </p:txBody>
      </p:sp>
      <p:pic>
        <p:nvPicPr>
          <p:cNvPr id="14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3038473" y="971271"/>
            <a:ext cx="3524250" cy="2447925"/>
          </a:xfrm>
          <a:prstGeom prst="rect">
            <a:avLst/>
          </a:prstGeom>
          <a:noFill/>
        </p:spPr>
      </p:pic>
      <p:pic>
        <p:nvPicPr>
          <p:cNvPr id="15" name="logo_css" descr="Ícone&#10;&#10;Descrição gerada automaticamente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3689"/>
          <a:stretch/>
        </p:blipFill>
        <p:spPr bwMode="auto">
          <a:xfrm>
            <a:off x="3821742" y="11408272"/>
            <a:ext cx="1729115" cy="912852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D36C02D5-E189-BD64-BC8E-3305C4588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5643220"/>
            <a:ext cx="6781800" cy="55918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892277" y="6388320"/>
            <a:ext cx="7816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7200">
                <a:solidFill>
                  <a:schemeClr val="bg1"/>
                </a:solidFill>
                <a:latin typeface="Impact"/>
              </a:rPr>
              <a:t>A</a:t>
            </a:r>
            <a:r>
              <a:rPr lang="pt-BR" sz="7200">
                <a:solidFill>
                  <a:schemeClr val="bg1"/>
                </a:solidFill>
                <a:latin typeface="Impact"/>
              </a:rPr>
              <a:t>GRADECIMENTOS</a:t>
            </a:r>
            <a:endParaRPr/>
          </a:p>
        </p:txBody>
      </p:sp>
      <p:sp>
        <p:nvSpPr>
          <p:cNvPr id="5" name="Retângulo 4"/>
          <p:cNvSpPr/>
          <p:nvPr/>
        </p:nvSpPr>
        <p:spPr bwMode="auto"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 INALDO MACENA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 bwMode="auto">
          <a:xfrm>
            <a:off x="870768" y="2822078"/>
            <a:ext cx="781664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2400" dirty="0"/>
              <a:t>Esse Ebook foi gerado por IA, e diagramado por um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  <a:p>
            <a:pPr algn="just">
              <a:defRPr/>
            </a:pP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  <a:endParaRPr sz="2400" dirty="0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2269438" y="777781"/>
            <a:ext cx="597862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4000">
                <a:latin typeface="Impact"/>
              </a:rPr>
              <a:t>OBRIGADO POR LER ATÉ AQUI</a:t>
            </a:r>
            <a:endParaRPr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  INALDO MACENA</a:t>
            </a:r>
            <a:endParaRPr dirty="0"/>
          </a:p>
        </p:txBody>
      </p:sp>
      <p:pic>
        <p:nvPicPr>
          <p:cNvPr id="14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3293215" y="1028421"/>
            <a:ext cx="3524250" cy="2447925"/>
          </a:xfrm>
          <a:prstGeom prst="rect">
            <a:avLst/>
          </a:prstGeom>
          <a:noFill/>
        </p:spPr>
      </p:pic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2874115" y="10006110"/>
            <a:ext cx="3524250" cy="2447925"/>
          </a:xfrm>
          <a:prstGeom prst="rect">
            <a:avLst/>
          </a:prstGeom>
          <a:noFill/>
        </p:spPr>
      </p:pic>
      <p:pic>
        <p:nvPicPr>
          <p:cNvPr id="7" name="Imagem 6" descr="l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884570" y="5939456"/>
            <a:ext cx="2311194" cy="2299795"/>
          </a:xfrm>
          <a:prstGeom prst="roundRect">
            <a:avLst>
              <a:gd name="adj" fmla="val 8384"/>
            </a:avLst>
          </a:prstGeom>
        </p:spPr>
      </p:pic>
      <p:sp>
        <p:nvSpPr>
          <p:cNvPr id="8" name="Retângulo 7"/>
          <p:cNvSpPr/>
          <p:nvPr/>
        </p:nvSpPr>
        <p:spPr bwMode="auto">
          <a:xfrm>
            <a:off x="870768" y="845005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pt-BR" b="1" u="sng" dirty="0"/>
              <a:t>https://github.com/felipeAguiarCode/prompts-recipe-to-create-a-ebook</a:t>
            </a:r>
            <a:endParaRPr lang="pt-BR" b="1" dirty="0"/>
          </a:p>
        </p:txBody>
      </p:sp>
      <p:pic>
        <p:nvPicPr>
          <p:cNvPr id="1026" name="Picture 2" descr="GitHub Logos and Usage · GitHub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3790068" y="7098931"/>
            <a:ext cx="1676570" cy="1676570"/>
          </a:xfrm>
          <a:prstGeom prst="rect">
            <a:avLst/>
          </a:prstGeom>
          <a:noFill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AE6344-2100-7232-1A75-A9790DF55AD7}"/>
              </a:ext>
            </a:extLst>
          </p:cNvPr>
          <p:cNvSpPr txBox="1"/>
          <p:nvPr/>
        </p:nvSpPr>
        <p:spPr>
          <a:xfrm>
            <a:off x="1552433" y="9242947"/>
            <a:ext cx="68784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https://</a:t>
            </a:r>
            <a:r>
              <a:rPr lang="pt-BR" sz="2400" dirty="0"/>
              <a:t>github</a:t>
            </a:r>
            <a:r>
              <a:rPr lang="pt-BR" dirty="0"/>
              <a:t>.com/inaldomacena/criandoumebookcomchatGPT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892277" y="6004859"/>
            <a:ext cx="781664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8800" dirty="0">
                <a:solidFill>
                  <a:schemeClr val="bg1"/>
                </a:solidFill>
                <a:latin typeface="Impact"/>
              </a:rPr>
              <a:t>SELETOR DE ELEMENTO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itulo_componente"/>
          <p:cNvSpPr txBox="1"/>
          <p:nvPr/>
        </p:nvSpPr>
        <p:spPr bwMode="auto">
          <a:xfrm>
            <a:off x="807610" y="2133601"/>
            <a:ext cx="781664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8700">
                <a:ln>
                  <a:solidFill>
                    <a:srgbClr val="11FFFE"/>
                  </a:solidFill>
                </a:ln>
                <a:noFill/>
                <a:latin typeface="Impact"/>
              </a:rPr>
              <a:t>01</a:t>
            </a:r>
            <a:endParaRPr/>
          </a:p>
        </p:txBody>
      </p:sp>
      <p:sp>
        <p:nvSpPr>
          <p:cNvPr id="5" name="Retângulo 4"/>
          <p:cNvSpPr/>
          <p:nvPr/>
        </p:nvSpPr>
        <p:spPr bwMode="auto"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exto_componente"/>
          <p:cNvSpPr txBox="1"/>
          <p:nvPr/>
        </p:nvSpPr>
        <p:spPr bwMode="auto">
          <a:xfrm>
            <a:off x="870768" y="9340866"/>
            <a:ext cx="7816644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endParaRPr lang="pt-BR" dirty="0">
              <a:solidFill>
                <a:srgbClr val="E1E1E6"/>
              </a:solidFill>
              <a:latin typeface="Calibri Light"/>
              <a:cs typeface="Calibri Light"/>
            </a:endParaRPr>
          </a:p>
          <a:p>
            <a:pPr algn="ctr">
              <a:defRPr/>
            </a:pPr>
            <a:r>
              <a:rPr lang="pt-BR">
                <a:solidFill>
                  <a:schemeClr val="bg1"/>
                </a:solidFill>
                <a:latin typeface="Calibri Light"/>
                <a:cs typeface="Calibri Light"/>
              </a:rPr>
              <a:t>Descrição: Seleciona todos os elementos de um tipo específico.</a:t>
            </a:r>
            <a:endParaRPr lang="pt-BR">
              <a:latin typeface="Calibri Light"/>
              <a:cs typeface="Calibri Light"/>
            </a:endParaRPr>
          </a:p>
          <a:p>
            <a:pPr algn="ctr">
              <a:defRPr/>
            </a:pPr>
            <a:endParaRPr lang="pt-BR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  INALDO MACENA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 bwMode="auto">
          <a:xfrm>
            <a:off x="870768" y="2822078"/>
            <a:ext cx="781664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just">
              <a:defRPr/>
            </a:pPr>
            <a:r>
              <a:rPr lang="pt-BR" sz="2400">
                <a:cs typeface="Calibri"/>
              </a:rPr>
              <a:t>Sugestão: Use seletores de elementos para aplicar estilos básicos e consistentes a todos os elementos de um tipo.</a:t>
            </a:r>
            <a:endParaRPr lang="pt-BR"/>
          </a:p>
          <a:p>
            <a:pPr algn="just">
              <a:defRPr/>
            </a:pPr>
            <a:endParaRPr lang="pt-BR" sz="2400" dirty="0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1060655" y="832096"/>
            <a:ext cx="781664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4000" dirty="0">
                <a:latin typeface="Impact"/>
              </a:rPr>
              <a:t>SELETOR DE ELEMENTO</a:t>
            </a:r>
            <a:endParaRPr dirty="0"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 INALDO MACENA</a:t>
            </a:r>
            <a:endParaRPr dirty="0"/>
          </a:p>
        </p:txBody>
      </p:sp>
      <p:pic>
        <p:nvPicPr>
          <p:cNvPr id="4104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3038473" y="971271"/>
            <a:ext cx="3524250" cy="2447925"/>
          </a:xfrm>
          <a:prstGeom prst="rect">
            <a:avLst/>
          </a:prstGeom>
          <a:noFill/>
        </p:spPr>
      </p:pic>
      <p:pic>
        <p:nvPicPr>
          <p:cNvPr id="25" name="logo_css" descr="Ícone&#10;&#10;Descrição gerada automaticamente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3689"/>
          <a:stretch/>
        </p:blipFill>
        <p:spPr bwMode="auto">
          <a:xfrm>
            <a:off x="3535992" y="10436722"/>
            <a:ext cx="2529215" cy="1484352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9CFC301-57B3-26B7-A061-1B8E3EADC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0" y="4175980"/>
            <a:ext cx="6057900" cy="6164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892277" y="6004859"/>
            <a:ext cx="781664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8800" dirty="0">
                <a:solidFill>
                  <a:schemeClr val="bg1"/>
                </a:solidFill>
                <a:latin typeface="Impact"/>
              </a:rPr>
              <a:t>SELETOR DE CLASSE 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" name="titulo_componente"/>
          <p:cNvSpPr txBox="1"/>
          <p:nvPr/>
        </p:nvSpPr>
        <p:spPr bwMode="auto">
          <a:xfrm>
            <a:off x="1103445" y="1891554"/>
            <a:ext cx="781664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8700">
                <a:ln>
                  <a:solidFill>
                    <a:srgbClr val="11FFFE"/>
                  </a:solidFill>
                </a:ln>
                <a:noFill/>
                <a:latin typeface="Impact"/>
              </a:rPr>
              <a:t>02</a:t>
            </a:r>
            <a:endParaRPr/>
          </a:p>
        </p:txBody>
      </p:sp>
      <p:sp>
        <p:nvSpPr>
          <p:cNvPr id="5" name="Retângulo 4"/>
          <p:cNvSpPr/>
          <p:nvPr/>
        </p:nvSpPr>
        <p:spPr bwMode="auto"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exto_componente"/>
          <p:cNvSpPr txBox="1"/>
          <p:nvPr/>
        </p:nvSpPr>
        <p:spPr bwMode="auto">
          <a:xfrm>
            <a:off x="870768" y="9340866"/>
            <a:ext cx="7816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  <a:endParaRPr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 INALDO MACENA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4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 bwMode="auto">
          <a:xfrm>
            <a:off x="280218" y="2193428"/>
            <a:ext cx="9321594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2000" dirty="0">
                <a:latin typeface="Calibri Light"/>
                <a:cs typeface="Calibri Light"/>
              </a:rPr>
              <a:t>Descrição: Seleciona todos os elementos que possuem um atributo de classe específico. As </a:t>
            </a:r>
            <a:r>
              <a:rPr lang="pt-BR" sz="2000">
                <a:latin typeface="Calibri Light"/>
                <a:cs typeface="Calibri Light"/>
              </a:rPr>
              <a:t>classes com ponto (.)</a:t>
            </a:r>
          </a:p>
          <a:p>
            <a:pPr algn="just">
              <a:defRPr/>
            </a:pPr>
            <a:r>
              <a:rPr lang="pt-BR" sz="2000" dirty="0">
                <a:latin typeface="Calibri Light"/>
                <a:cs typeface="Calibri Light"/>
              </a:rPr>
              <a:t> Sugestão: Utilize classes para estilos que serão aplicados a múltiplos elementos.</a:t>
            </a:r>
          </a:p>
          <a:p>
            <a:pPr algn="just">
              <a:defRPr/>
            </a:pPr>
            <a:endParaRPr lang="pt-BR" sz="2000" dirty="0">
              <a:latin typeface="Calibri Light"/>
              <a:cs typeface="Calibri Light"/>
            </a:endParaRPr>
          </a:p>
          <a:p>
            <a:pPr algn="just">
              <a:defRPr/>
            </a:pPr>
            <a:endParaRPr lang="pt-BR" sz="2000" dirty="0">
              <a:latin typeface="Calibri Light"/>
              <a:cs typeface="Calibri Light"/>
            </a:endParaRPr>
          </a:p>
          <a:p>
            <a:pPr algn="just">
              <a:defRPr/>
            </a:pPr>
            <a:endParaRPr lang="pt-BR" sz="2000" dirty="0">
              <a:latin typeface="Calibri Light"/>
              <a:cs typeface="Calibri Light"/>
            </a:endParaRPr>
          </a:p>
          <a:p>
            <a:pPr algn="just">
              <a:defRPr/>
            </a:pPr>
            <a:endParaRPr lang="pt-BR" sz="2000" dirty="0">
              <a:latin typeface="Calibri Light"/>
              <a:cs typeface="Calibri Light"/>
            </a:endParaRPr>
          </a:p>
          <a:p>
            <a:pPr algn="just">
              <a:defRPr/>
            </a:pPr>
            <a:endParaRPr lang="pt-BR" sz="2000" dirty="0">
              <a:latin typeface="Calibri Light"/>
              <a:cs typeface="Calibri Light"/>
            </a:endParaRPr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2432254" y="806736"/>
            <a:ext cx="503534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4000" dirty="0">
                <a:latin typeface="Impact"/>
              </a:rPr>
              <a:t>SELETOR DE  CLASSE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  INALDO MACENA</a:t>
            </a:r>
            <a:endParaRPr dirty="0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3343273" y="647421"/>
            <a:ext cx="3524250" cy="2447925"/>
          </a:xfrm>
          <a:prstGeom prst="rect">
            <a:avLst/>
          </a:prstGeom>
          <a:noFill/>
        </p:spPr>
      </p:pic>
      <p:pic>
        <p:nvPicPr>
          <p:cNvPr id="14" name="logo_css" descr="Ícone&#10;&#10;Descrição gerada automaticamente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3689"/>
          <a:stretch/>
        </p:blipFill>
        <p:spPr bwMode="auto">
          <a:xfrm>
            <a:off x="3535992" y="10379572"/>
            <a:ext cx="2529215" cy="1484352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76C219FE-EFCD-E574-DBC6-5AEE36219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850" y="3770396"/>
            <a:ext cx="7010400" cy="64228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892277" y="6004859"/>
            <a:ext cx="7816644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8800" dirty="0">
                <a:solidFill>
                  <a:schemeClr val="bg1"/>
                </a:solidFill>
                <a:latin typeface="Impact"/>
              </a:rPr>
              <a:t>SELETOR DE ID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itulo_componente"/>
          <p:cNvSpPr txBox="1"/>
          <p:nvPr/>
        </p:nvSpPr>
        <p:spPr bwMode="auto">
          <a:xfrm>
            <a:off x="1103445" y="1891554"/>
            <a:ext cx="7816644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03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exto_componente"/>
          <p:cNvSpPr txBox="1"/>
          <p:nvPr/>
        </p:nvSpPr>
        <p:spPr bwMode="auto">
          <a:xfrm>
            <a:off x="870768" y="9340866"/>
            <a:ext cx="78166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40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  <a:endParaRPr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  INALDO MACENA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 bwMode="auto">
          <a:xfrm>
            <a:off x="870768" y="2593478"/>
            <a:ext cx="781664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2400" dirty="0">
                <a:cs typeface="Calibri"/>
              </a:rPr>
              <a:t>Descrição: Seleciona um elemento com um ID específico. Os </a:t>
            </a:r>
            <a:r>
              <a:rPr lang="pt-BR" sz="2400" dirty="0" err="1">
                <a:cs typeface="Calibri"/>
              </a:rPr>
              <a:t>IDs</a:t>
            </a:r>
            <a:r>
              <a:rPr lang="pt-BR" sz="2400" dirty="0">
                <a:cs typeface="Calibri"/>
              </a:rPr>
              <a:t> começam com um símbolo de hashtag (#).</a:t>
            </a:r>
            <a:endParaRPr lang="pt-BR" dirty="0">
              <a:cs typeface="Arial"/>
            </a:endParaRPr>
          </a:p>
          <a:p>
            <a:pPr algn="just">
              <a:defRPr/>
            </a:pPr>
            <a:r>
              <a:rPr lang="pt-BR" sz="2400" dirty="0">
                <a:cs typeface="Calibri"/>
              </a:rPr>
              <a:t>Sugestão: Use </a:t>
            </a:r>
            <a:r>
              <a:rPr lang="pt-BR" sz="2400" dirty="0" err="1">
                <a:cs typeface="Calibri"/>
              </a:rPr>
              <a:t>IDs</a:t>
            </a:r>
            <a:r>
              <a:rPr lang="pt-BR" sz="2400" dirty="0">
                <a:cs typeface="Calibri"/>
              </a:rPr>
              <a:t> para estilos que devem ser aplicados a um único elemento específico.</a:t>
            </a:r>
            <a:endParaRPr lang="pt-BR" dirty="0">
              <a:cs typeface="Arial"/>
            </a:endParaRPr>
          </a:p>
          <a:p>
            <a:pPr algn="just">
              <a:defRPr/>
            </a:pPr>
            <a:endParaRPr lang="pt-BR" sz="2400" dirty="0">
              <a:cs typeface="Calibri"/>
            </a:endParaRPr>
          </a:p>
          <a:p>
            <a:pPr algn="ctr">
              <a:defRPr/>
            </a:pPr>
            <a:endParaRPr lang="pt-BR" sz="2400" dirty="0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1020505" y="802598"/>
            <a:ext cx="781664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4000" dirty="0">
                <a:latin typeface="Impact"/>
              </a:rPr>
              <a:t>SELETOR DE ID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651281" y="-216344"/>
            <a:ext cx="144000" cy="1512000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  INALDO MACENA</a:t>
            </a:r>
            <a:endParaRPr dirty="0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rot="1987839">
            <a:off x="3038473" y="971271"/>
            <a:ext cx="3524250" cy="2447925"/>
          </a:xfrm>
          <a:prstGeom prst="rect">
            <a:avLst/>
          </a:prstGeom>
          <a:noFill/>
        </p:spPr>
      </p:pic>
      <p:pic>
        <p:nvPicPr>
          <p:cNvPr id="14" name="logo_css" descr="Ícone&#10;&#10;Descrição gerada automaticamente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3689"/>
          <a:stretch/>
        </p:blipFill>
        <p:spPr bwMode="auto">
          <a:xfrm>
            <a:off x="3509098" y="10382934"/>
            <a:ext cx="2529215" cy="1484352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622F77F-1D54-93AB-C2D0-B2C099B97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30" y="4474027"/>
            <a:ext cx="7812741" cy="5736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 u="sng"/>
          </a:p>
        </p:txBody>
      </p:sp>
      <p:sp>
        <p:nvSpPr>
          <p:cNvPr id="3" name="titulo_componente"/>
          <p:cNvSpPr txBox="1"/>
          <p:nvPr/>
        </p:nvSpPr>
        <p:spPr bwMode="auto">
          <a:xfrm>
            <a:off x="892277" y="6388320"/>
            <a:ext cx="781664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7200" dirty="0">
                <a:solidFill>
                  <a:schemeClr val="bg1"/>
                </a:solidFill>
                <a:latin typeface="Impact"/>
              </a:rPr>
              <a:t>SELETOR UNIVERSAL</a:t>
            </a:r>
          </a:p>
        </p:txBody>
      </p:sp>
      <p:sp>
        <p:nvSpPr>
          <p:cNvPr id="4" name="titulo_componente"/>
          <p:cNvSpPr txBox="1"/>
          <p:nvPr/>
        </p:nvSpPr>
        <p:spPr bwMode="auto">
          <a:xfrm>
            <a:off x="807610" y="2133601"/>
            <a:ext cx="7816644" cy="4508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sz="28700" dirty="0">
                <a:ln>
                  <a:solidFill>
                    <a:srgbClr val="11FFFE"/>
                  </a:solidFill>
                </a:ln>
                <a:latin typeface="Impact"/>
              </a:rPr>
              <a:t>04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976944" y="8776129"/>
            <a:ext cx="7731978" cy="106262"/>
          </a:xfrm>
          <a:prstGeom prst="rect">
            <a:avLst/>
          </a:prstGeom>
          <a:gradFill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pt-BR" dirty="0"/>
              <a:t>SELETORES CSS PARA JEDIS  INALDO MACENA</a:t>
            </a:r>
            <a:endParaRPr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7A355B-2568-7897-E3F9-85C3AE1878B8}"/>
              </a:ext>
            </a:extLst>
          </p:cNvPr>
          <p:cNvSpPr txBox="1"/>
          <p:nvPr/>
        </p:nvSpPr>
        <p:spPr>
          <a:xfrm>
            <a:off x="777688" y="9505949"/>
            <a:ext cx="79371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Calibri"/>
                <a:cs typeface="Calibri"/>
              </a:rPr>
              <a:t>Os seletores universal e negativo oferecem opções adicionais para selecionar elementos específicos ou excluir elementos de um conjunto de seleção. Veja os exemplos abaixo:</a:t>
            </a:r>
            <a:endParaRPr lang="pt-BR" sz="240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Tema do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DocSecurity>0</DocSecurity>
  <PresentationFormat>Papel A3 (297 x 420 mm)</PresentationFormat>
  <Paragraphs>0</Paragraphs>
  <Slides>23</Slides>
  <Notes>23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Felipe Silva Aguiar</dc:creator>
  <cp:keywords/>
  <dc:description/>
  <cp:lastModifiedBy/>
  <cp:revision>587</cp:revision>
  <dcterms:created xsi:type="dcterms:W3CDTF">2023-06-15T14:34:16Z</dcterms:created>
  <dcterms:modified xsi:type="dcterms:W3CDTF">2024-07-24T03:49:08Z</dcterms:modified>
  <cp:category/>
  <dc:identifier/>
  <cp:contentStatus/>
  <dc:language/>
  <cp:version/>
</cp:coreProperties>
</file>