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1FA6D-D6AE-736B-A78F-0DFF40796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CB23A3-AD13-3DD6-68CD-A3C4EB2FA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3D9830-CF8A-6A26-32C3-7D4E3433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DF2C-025A-42BF-B53E-9DF2B9D0069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39A05B-3C37-D771-33C9-158ACE8A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F19D2F-39BC-7D96-75C5-028B3541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B81E-7CB9-4FD8-B758-D78524F69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6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FF1A8-4318-2C4F-C69D-3ECEB836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8FFEC4-0C9B-96A0-F903-A9986F96F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958F33-A790-75FD-0620-955F5B31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DF2C-025A-42BF-B53E-9DF2B9D0069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FBC262-D073-584A-0B29-85141B04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1CF13F-8F48-A7E7-B2D6-52CA2B51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B81E-7CB9-4FD8-B758-D78524F69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1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3874AE-C701-10CA-8941-07DF823BC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DD80E7-B6C5-C331-E423-A64140F59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201FD5-639A-6780-9BE6-20E29ADE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DF2C-025A-42BF-B53E-9DF2B9D0069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06D51B-A93E-4268-DF25-A353149B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72FA17-E01E-65F6-303B-F8A9A7D2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B81E-7CB9-4FD8-B758-D78524F69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7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B1219-B036-AA27-5E9F-0471736F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4BEE5B-2716-DBA5-30EF-7FAB0C2F3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5E993E-8ADF-6458-769E-50FB724D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DF2C-025A-42BF-B53E-9DF2B9D0069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9DECAA-88CF-0F67-C49C-B5D3AEEF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B120D9-907F-8519-2338-A295C464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B81E-7CB9-4FD8-B758-D78524F69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3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A62CE-5A03-293E-AF5A-A867326C1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8B4DFE-184E-AC7E-27BC-AA8DF90A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28F9F8-ADA3-AD92-77E7-632391C2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DF2C-025A-42BF-B53E-9DF2B9D0069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FCBA48-0849-48CD-4834-12CA1A21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32C5ED-9967-D7D2-D991-AFAACABA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B81E-7CB9-4FD8-B758-D78524F69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5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1BB3F-B3F6-8A43-763D-263E8E65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5CFD68-2A7F-7086-BEB5-1E0631CF7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2E82FD-01C8-E3BC-76B1-F579864E1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E6D837-132E-8213-4195-28B0E739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DF2C-025A-42BF-B53E-9DF2B9D0069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AFF858-978B-98B2-996A-BFBCC0A2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8EC29C-8784-4D8B-C1DD-593C7EE3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B81E-7CB9-4FD8-B758-D78524F69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7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59148-4F77-910A-118F-FC9C6462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723966-8666-79CC-5CAC-0199B3994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7F7B35-3524-1FEE-D5CF-166C0EFA2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032F37D-D9E3-BB77-A25D-7E95BC13F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0471062-4A02-F913-50FA-D14B3AA9C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AEC53A-6CA7-ACF4-608F-BB333600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DF2C-025A-42BF-B53E-9DF2B9D0069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A7EA42-0FDD-49C8-CF07-6B68E295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FA31BA-AC11-9941-532C-4D297C3D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B81E-7CB9-4FD8-B758-D78524F69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3FED35-9AA4-0794-017F-F51F129A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55A0399-7601-4CA5-7811-52A577B2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DF2C-025A-42BF-B53E-9DF2B9D0069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7CA741-E1B1-7922-EB5C-C3B83985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2856B0-4645-0FAD-E0B6-3ADF651B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B81E-7CB9-4FD8-B758-D78524F69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2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947F96-F37C-1C11-3FC1-27352322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DF2C-025A-42BF-B53E-9DF2B9D0069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742574-603C-7211-57D0-AB68A867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F6E0F8-F03D-072E-7BE1-DA225D48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B81E-7CB9-4FD8-B758-D78524F69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7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87E566-B8A5-CEF5-458D-07723DF6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C33896-DB23-CCEF-FB35-EB8409043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9C50B1-CF12-D3FA-3FC8-D5270FA24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68039B-642C-E687-8AA1-E2984961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DF2C-025A-42BF-B53E-9DF2B9D0069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70507A-6E8C-D921-407D-88A2872F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057851-9B3B-01D6-2543-E86CDE13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B81E-7CB9-4FD8-B758-D78524F69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1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75FA6-AF98-A65F-7266-5B0893A1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3272FE1-2764-7B9F-E4D3-A064566AB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C297CD-9297-D781-A9C9-74B432842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DB44E3-A93F-0C41-B723-B9508D18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DF2C-025A-42BF-B53E-9DF2B9D0069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803DDD-28B2-EFA7-30BC-13878365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7CA92F-F514-2AB5-D888-A7C935A0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B81E-7CB9-4FD8-B758-D78524F69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9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C018E-BDD3-B72F-A804-C330F585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A7D78F-1846-74B9-126E-4D9274EF0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8D2633-8711-5D12-17B9-C2DD096F3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BDF2C-025A-42BF-B53E-9DF2B9D0069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647C28-12B5-0980-1530-F8BD36143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F5AB85-84E8-603A-8B3B-9CE2E3BD2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4B81E-7CB9-4FD8-B758-D78524F69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4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killfactory.ru/glossary/css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killfactory.ru/glossary/html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blog.skillfactory.ru/glossary/javascript/" TargetMode="External"/><Relationship Id="rId4" Type="http://schemas.openxmlformats.org/officeDocument/2006/relationships/hyperlink" Target="https://blog.skillfactory.ru/glossary/cs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factory.ru/python-fullstack-web-developer?utm_source=blog&amp;utm_medium=referral&amp;utm_campaign=bootstrap&amp;utm_content=coding_fpw&amp;utm_term=text" TargetMode="External"/><Relationship Id="rId2" Type="http://schemas.openxmlformats.org/officeDocument/2006/relationships/hyperlink" Target="https://skillfactory.ru/frontend-razrabotchik?utm_source=blog&amp;utm_medium=referral&amp;utm_campaign=bootstrap&amp;utm_content=coding_fr&amp;utm_term=text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bootstrap-4.ru/docs/5.1/getting-started/introductio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B8D6D-25D2-4D74-B4D0-AFB093BB9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 b="1"/>
              <a:t>Sass</a:t>
            </a:r>
            <a:r>
              <a:rPr lang="ru-RU" sz="5200"/>
              <a:t> </a:t>
            </a:r>
            <a:r>
              <a:rPr lang="ru-RU" sz="5200" b="1"/>
              <a:t>и</a:t>
            </a:r>
            <a:r>
              <a:rPr lang="en-US" sz="5200" b="1"/>
              <a:t> </a:t>
            </a:r>
            <a:r>
              <a:rPr lang="en-US" sz="5200" b="1" i="0">
                <a:effectLst/>
                <a:latin typeface="HeliosExtC-bold"/>
              </a:rPr>
              <a:t> </a:t>
            </a:r>
            <a:r>
              <a:rPr lang="en-US" sz="5200" i="0">
                <a:effectLst/>
                <a:latin typeface="HeliosExtC"/>
              </a:rPr>
              <a:t>Bootstrap</a:t>
            </a:r>
            <a:br>
              <a:rPr lang="en-US" sz="5200" b="0" i="0">
                <a:effectLst/>
                <a:latin typeface="HeliosExtC"/>
              </a:rPr>
            </a:br>
            <a:br>
              <a:rPr lang="en-US" sz="5200" b="0" i="0">
                <a:effectLst/>
                <a:latin typeface="HeliosExtC"/>
              </a:rPr>
            </a:br>
            <a:endParaRPr lang="en-US" sz="52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75860B-2760-803E-73AB-F75012979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Сделал</a:t>
            </a:r>
            <a:r>
              <a:rPr lang="en-US" dirty="0"/>
              <a:t>:</a:t>
            </a:r>
            <a:r>
              <a:rPr lang="ru-RU" dirty="0" err="1"/>
              <a:t>Гаджизаде</a:t>
            </a:r>
            <a:r>
              <a:rPr lang="ru-RU" dirty="0"/>
              <a:t> Инал</a:t>
            </a:r>
          </a:p>
          <a:p>
            <a:pPr algn="l"/>
            <a:r>
              <a:rPr lang="ru-RU" dirty="0"/>
              <a:t>Группа</a:t>
            </a:r>
            <a:r>
              <a:rPr lang="en-US" dirty="0"/>
              <a:t>:</a:t>
            </a:r>
            <a:r>
              <a:rPr lang="ru-RU" dirty="0"/>
              <a:t>642</a:t>
            </a:r>
            <a:r>
              <a:rPr lang="en-US"/>
              <a:t>r</a:t>
            </a:r>
            <a:endParaRPr lang="en-US" dirty="0"/>
          </a:p>
        </p:txBody>
      </p:sp>
      <p:pic>
        <p:nvPicPr>
          <p:cNvPr id="7" name="Graphic 6" descr="Туман">
            <a:extLst>
              <a:ext uri="{FF2B5EF4-FFF2-40B4-BE49-F238E27FC236}">
                <a16:creationId xmlns:a16="http://schemas.microsoft.com/office/drawing/2014/main" id="{62CF44DB-A6D9-8BF3-0887-CF805A55B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Туман">
            <a:extLst>
              <a:ext uri="{FF2B5EF4-FFF2-40B4-BE49-F238E27FC236}">
                <a16:creationId xmlns:a16="http://schemas.microsoft.com/office/drawing/2014/main" id="{B4B1AC13-FA6E-4F23-8916-479FA8BF2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2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Компьютерный скрипт на экране">
            <a:extLst>
              <a:ext uri="{FF2B5EF4-FFF2-40B4-BE49-F238E27FC236}">
                <a16:creationId xmlns:a16="http://schemas.microsoft.com/office/drawing/2014/main" id="{FD7F8CCE-DF46-BB37-D2FE-9BBA78475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CB855-DB59-7274-2245-3B0E8A16FA7A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Sass — </a:t>
            </a:r>
            <a:r>
              <a:rPr lang="en-US" sz="2000" b="0" i="0" dirty="0" err="1">
                <a:effectLst/>
              </a:rPr>
              <a:t>это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метаязык</a:t>
            </a:r>
            <a:r>
              <a:rPr lang="en-US" sz="2000" b="0" i="0" dirty="0">
                <a:effectLst/>
              </a:rPr>
              <a:t> (</a:t>
            </a:r>
            <a:r>
              <a:rPr lang="en-US" sz="2000" b="0" i="0" dirty="0" err="1">
                <a:effectLst/>
              </a:rPr>
              <a:t>язык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для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описания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другого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языка</a:t>
            </a:r>
            <a:r>
              <a:rPr lang="en-US" sz="2000" b="0" i="0" dirty="0">
                <a:effectLst/>
              </a:rPr>
              <a:t>), </a:t>
            </a:r>
            <a:r>
              <a:rPr lang="en-US" sz="2000" b="0" i="0" dirty="0" err="1">
                <a:effectLst/>
              </a:rPr>
              <a:t>который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упрощает</a:t>
            </a:r>
            <a:r>
              <a:rPr lang="en-US" sz="2000" b="0" i="0" dirty="0">
                <a:effectLst/>
              </a:rPr>
              <a:t> и </a:t>
            </a:r>
            <a:r>
              <a:rPr lang="en-US" sz="2000" b="0" i="0" dirty="0" err="1">
                <a:effectLst/>
              </a:rPr>
              <a:t>ускоряет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написание</a:t>
            </a:r>
            <a:r>
              <a:rPr lang="en-US" sz="2000" b="0" i="0" dirty="0">
                <a:effectLst/>
              </a:rPr>
              <a:t> CSS-</a:t>
            </a:r>
            <a:r>
              <a:rPr lang="en-US" sz="2000" b="0" i="0" dirty="0" err="1">
                <a:effectLst/>
              </a:rPr>
              <a:t>кода</a:t>
            </a:r>
            <a:r>
              <a:rPr lang="en-US" sz="2000" b="0" i="0" dirty="0">
                <a:effectLst/>
              </a:rPr>
              <a:t>. </a:t>
            </a:r>
            <a:r>
              <a:rPr lang="en-US" sz="2000" b="0" i="0" dirty="0" err="1">
                <a:effectLst/>
              </a:rPr>
              <a:t>Его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часто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называют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препроцессором</a:t>
            </a:r>
            <a:r>
              <a:rPr lang="en-US" sz="2000" b="0" i="0" dirty="0">
                <a:effectLst/>
              </a:rPr>
              <a:t> </a:t>
            </a:r>
            <a:r>
              <a:rPr lang="en-US" sz="2000" b="0" i="0" u="sng" dirty="0">
                <a:effectLst/>
                <a:hlinkClick r:id="rId3"/>
              </a:rPr>
              <a:t>CSS</a:t>
            </a:r>
            <a:r>
              <a:rPr lang="en-US" sz="2000" b="0" i="0" dirty="0">
                <a:effectLst/>
              </a:rPr>
              <a:t> — </a:t>
            </a:r>
            <a:r>
              <a:rPr lang="en-US" sz="2000" b="0" i="0" dirty="0" err="1">
                <a:effectLst/>
              </a:rPr>
              <a:t>это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означает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что</a:t>
            </a:r>
            <a:r>
              <a:rPr lang="en-US" sz="2000" b="0" i="0" dirty="0">
                <a:effectLst/>
              </a:rPr>
              <a:t> Sass </a:t>
            </a:r>
            <a:r>
              <a:rPr lang="en-US" sz="2000" b="0" i="0" dirty="0" err="1">
                <a:effectLst/>
              </a:rPr>
              <a:t>имеет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свой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синтаксис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из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которого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генерирует</a:t>
            </a:r>
            <a:r>
              <a:rPr lang="en-US" sz="2000" b="0" i="0" dirty="0">
                <a:effectLst/>
              </a:rPr>
              <a:t> CSS-</a:t>
            </a:r>
            <a:r>
              <a:rPr lang="en-US" sz="2000" b="0" i="0" dirty="0" err="1">
                <a:effectLst/>
              </a:rPr>
              <a:t>код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понятный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любому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браузеру</a:t>
            </a:r>
            <a:r>
              <a:rPr lang="en-US" sz="2000" b="0" i="0" dirty="0">
                <a:effectLst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890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CD4DE-7546-FCE1-AF0E-DFD5D0BCE7B0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Для чего используют Sass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Препроцессор Sass помогает: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сделать CSS-код понятнее и проще. Его легче масштабировать, обновлять и поддерживать;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расширить функциональность. С помощью Sass можно использовать CSS-константы, встроенные функции, вложенные правила, примеси (смешанные стили), наследование и так далее;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избежать многократного повторения одинаковых фрагментов кода. Это экономит время разработчика, уменьшает объем файлов стилей и ускоряет обработку страниц.</a:t>
            </a:r>
          </a:p>
        </p:txBody>
      </p:sp>
    </p:spTree>
    <p:extLst>
      <p:ext uri="{BB962C8B-B14F-4D97-AF65-F5344CB8AC3E}">
        <p14:creationId xmlns:p14="http://schemas.microsoft.com/office/powerpoint/2010/main" val="327390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1CE01-7A9F-AADE-EFD2-9AEC801B5C87}"/>
              </a:ext>
            </a:extLst>
          </p:cNvPr>
          <p:cNvSpPr txBox="1"/>
          <p:nvPr/>
        </p:nvSpPr>
        <p:spPr>
          <a:xfrm>
            <a:off x="6206099" y="1200399"/>
            <a:ext cx="5257799" cy="53579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Как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работает</a:t>
            </a:r>
            <a:r>
              <a:rPr lang="en-US" b="0" i="0" dirty="0">
                <a:effectLst/>
              </a:rPr>
              <a:t> Sass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Отличительная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особенность</a:t>
            </a:r>
            <a:r>
              <a:rPr lang="en-US" b="0" i="0" dirty="0">
                <a:effectLst/>
              </a:rPr>
              <a:t> Sass — </a:t>
            </a:r>
            <a:r>
              <a:rPr lang="en-US" b="0" i="0" dirty="0" err="1">
                <a:effectLst/>
              </a:rPr>
              <a:t>наличие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двух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синтаксисов</a:t>
            </a:r>
            <a:r>
              <a:rPr lang="en-US" b="0" i="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1. SASS </a:t>
            </a:r>
            <a:r>
              <a:rPr lang="en-US" b="0" i="0" dirty="0" err="1">
                <a:effectLst/>
              </a:rPr>
              <a:t>не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использует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фигурные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скобки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характерные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для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стилей</a:t>
            </a:r>
            <a:r>
              <a:rPr lang="en-US" b="0" i="0" dirty="0">
                <a:effectLst/>
              </a:rPr>
              <a:t> CSS. </a:t>
            </a:r>
            <a:r>
              <a:rPr lang="en-US" b="0" i="0" dirty="0" err="1">
                <a:effectLst/>
              </a:rPr>
              <a:t>Вместо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них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применяются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отступы</a:t>
            </a:r>
            <a:r>
              <a:rPr lang="en-US" b="0" i="0" dirty="0">
                <a:effectLst/>
              </a:rPr>
              <a:t>. </a:t>
            </a:r>
            <a:r>
              <a:rPr lang="en-US" b="0" i="0" dirty="0" err="1">
                <a:effectLst/>
              </a:rPr>
              <a:t>Расширение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файла</a:t>
            </a:r>
            <a:r>
              <a:rPr lang="en-US" b="0" i="0" dirty="0">
                <a:effectLst/>
              </a:rPr>
              <a:t> — </a:t>
            </a:r>
            <a:r>
              <a:rPr lang="en-US" b="1" i="0" dirty="0">
                <a:effectLst/>
              </a:rPr>
              <a:t>.sass.</a:t>
            </a:r>
            <a:endParaRPr lang="en-US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Пример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кода</a:t>
            </a:r>
            <a:r>
              <a:rPr lang="en-US" b="0" i="0" dirty="0">
                <a:effectLst/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</a:rPr>
              <a:t>&amp;:disabled</a:t>
            </a:r>
            <a:br>
              <a:rPr lang="en-US" b="0" i="1" dirty="0">
                <a:effectLst/>
              </a:rPr>
            </a:br>
            <a:r>
              <a:rPr lang="en-US" b="0" i="1" dirty="0">
                <a:effectLst/>
              </a:rPr>
              <a:t>color: $mdc-button-disabled-ink-color</a:t>
            </a:r>
            <a:br>
              <a:rPr lang="en-US" b="0" i="1" dirty="0">
                <a:effectLst/>
              </a:rPr>
            </a:br>
            <a:r>
              <a:rPr lang="en-US" b="0" i="1" dirty="0">
                <a:effectLst/>
              </a:rPr>
              <a:t>cursor: default</a:t>
            </a:r>
            <a:br>
              <a:rPr lang="en-US" b="0" i="1" dirty="0">
                <a:effectLst/>
              </a:rPr>
            </a:br>
            <a:r>
              <a:rPr lang="en-US" b="0" i="1" dirty="0">
                <a:effectLst/>
              </a:rPr>
              <a:t>pointer-events: none</a:t>
            </a:r>
            <a:endParaRPr lang="en-US" b="0" i="0" dirty="0">
              <a:effectLst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4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losed Quotation Mark">
            <a:extLst>
              <a:ext uri="{FF2B5EF4-FFF2-40B4-BE49-F238E27FC236}">
                <a16:creationId xmlns:a16="http://schemas.microsoft.com/office/drawing/2014/main" id="{EEDA4261-0621-38B3-A7D0-F253ADD74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053" y="95395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E4D6A-1AD2-F3ED-647F-F2507AC10B83}"/>
              </a:ext>
            </a:extLst>
          </p:cNvPr>
          <p:cNvSpPr txBox="1"/>
          <p:nvPr/>
        </p:nvSpPr>
        <p:spPr>
          <a:xfrm>
            <a:off x="641627" y="650160"/>
            <a:ext cx="5257800" cy="4192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2. SCSS</a:t>
            </a:r>
            <a:r>
              <a:rPr lang="en-US" sz="1600" b="0" i="0" dirty="0">
                <a:effectLst/>
              </a:rPr>
              <a:t> </a:t>
            </a:r>
            <a:r>
              <a:rPr lang="en-US" sz="1600" b="0" i="0" dirty="0" err="1">
                <a:effectLst/>
              </a:rPr>
              <a:t>использует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фигурные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скобки</a:t>
            </a:r>
            <a:r>
              <a:rPr lang="en-US" sz="1600" b="0" i="0" dirty="0">
                <a:effectLst/>
              </a:rPr>
              <a:t>. </a:t>
            </a:r>
            <a:r>
              <a:rPr lang="en-US" sz="1600" b="0" i="0" dirty="0" err="1">
                <a:effectLst/>
              </a:rPr>
              <a:t>Расширение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файла</a:t>
            </a:r>
            <a:r>
              <a:rPr lang="en-US" sz="1600" b="0" i="0" dirty="0">
                <a:effectLst/>
              </a:rPr>
              <a:t> — </a:t>
            </a:r>
            <a:r>
              <a:rPr lang="en-US" sz="1600" b="1" i="0" dirty="0">
                <a:effectLst/>
              </a:rPr>
              <a:t>.</a:t>
            </a:r>
            <a:r>
              <a:rPr lang="en-US" sz="1600" b="1" i="0" dirty="0" err="1">
                <a:effectLst/>
              </a:rPr>
              <a:t>scss</a:t>
            </a:r>
            <a:r>
              <a:rPr lang="en-US" sz="1600" b="1" i="0" dirty="0">
                <a:effectLst/>
              </a:rPr>
              <a:t>.</a:t>
            </a:r>
            <a:endParaRPr lang="en-US" sz="16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</a:rPr>
              <a:t>Пример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кода</a:t>
            </a:r>
            <a:r>
              <a:rPr lang="en-US" sz="1600" b="0" i="0" dirty="0">
                <a:effectLst/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1" dirty="0">
                <a:effectLst/>
              </a:rPr>
              <a:t>&amp;:disabled {</a:t>
            </a:r>
            <a:br>
              <a:rPr lang="en-US" sz="1600" b="0" i="1" dirty="0">
                <a:effectLst/>
              </a:rPr>
            </a:br>
            <a:r>
              <a:rPr lang="en-US" sz="1600" b="0" i="1" dirty="0">
                <a:effectLst/>
              </a:rPr>
              <a:t>color: $mdc-button-disabled-ink-color;</a:t>
            </a:r>
            <a:br>
              <a:rPr lang="en-US" sz="1600" b="0" i="1" dirty="0">
                <a:effectLst/>
              </a:rPr>
            </a:br>
            <a:r>
              <a:rPr lang="en-US" sz="1600" b="0" i="1" dirty="0">
                <a:effectLst/>
              </a:rPr>
              <a:t>cursor: default;</a:t>
            </a:r>
            <a:br>
              <a:rPr lang="en-US" sz="1600" b="0" i="1" dirty="0">
                <a:effectLst/>
              </a:rPr>
            </a:br>
            <a:r>
              <a:rPr lang="en-US" sz="1600" b="0" i="1" dirty="0">
                <a:effectLst/>
              </a:rPr>
              <a:t>pointer-events: none;</a:t>
            </a:r>
            <a:br>
              <a:rPr lang="en-US" sz="1600" b="0" i="1" dirty="0">
                <a:effectLst/>
              </a:rPr>
            </a:br>
            <a:r>
              <a:rPr lang="en-US" sz="1600" b="0" i="1" dirty="0">
                <a:effectLst/>
              </a:rPr>
              <a:t>}</a:t>
            </a:r>
            <a:br>
              <a:rPr lang="en-US" sz="1600" b="0" i="1" dirty="0">
                <a:effectLst/>
              </a:rPr>
            </a:br>
            <a:r>
              <a:rPr lang="en-US" sz="1600" b="0" i="1" dirty="0">
                <a:effectLst/>
              </a:rPr>
              <a:t>}</a:t>
            </a:r>
            <a:endParaRPr lang="en-US" sz="16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</a:rPr>
              <a:t>При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этом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оба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диалекта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поддерживают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не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только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стандартные</a:t>
            </a:r>
            <a:r>
              <a:rPr lang="en-US" sz="1600" b="0" i="0" dirty="0">
                <a:effectLst/>
              </a:rPr>
              <a:t> CSS-</a:t>
            </a:r>
            <a:r>
              <a:rPr lang="en-US" sz="1600" b="0" i="0" dirty="0" err="1">
                <a:effectLst/>
              </a:rPr>
              <a:t>комментарии</a:t>
            </a:r>
            <a:r>
              <a:rPr lang="en-US" sz="1600" b="0" i="0" dirty="0">
                <a:effectLst/>
              </a:rPr>
              <a:t>, </a:t>
            </a:r>
            <a:r>
              <a:rPr lang="en-US" sz="1600" b="0" i="0" dirty="0" err="1">
                <a:effectLst/>
              </a:rPr>
              <a:t>но</a:t>
            </a:r>
            <a:r>
              <a:rPr lang="en-US" sz="1600" b="0" i="0" dirty="0">
                <a:effectLst/>
              </a:rPr>
              <a:t> и </a:t>
            </a:r>
            <a:r>
              <a:rPr lang="en-US" sz="1600" b="0" i="0" dirty="0" err="1">
                <a:effectLst/>
              </a:rPr>
              <a:t>построчные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примечания</a:t>
            </a:r>
            <a:r>
              <a:rPr lang="en-US" sz="1600" b="0" i="0" dirty="0">
                <a:effectLst/>
              </a:rPr>
              <a:t>, </a:t>
            </a:r>
            <a:r>
              <a:rPr lang="en-US" sz="1600" b="0" i="0" dirty="0" err="1">
                <a:effectLst/>
              </a:rPr>
              <a:t>отделяемые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от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кода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двойным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слэшем</a:t>
            </a:r>
            <a:r>
              <a:rPr lang="en-US" sz="1600" b="0" i="0" dirty="0">
                <a:effectLst/>
              </a:rPr>
              <a:t> //: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/* </a:t>
            </a:r>
            <a:r>
              <a:rPr lang="en-US" sz="1600" b="0" i="0" dirty="0" err="1">
                <a:effectLst/>
              </a:rPr>
              <a:t>это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пример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обычного</a:t>
            </a:r>
            <a:r>
              <a:rPr lang="en-US" sz="1600" b="0" i="0" dirty="0">
                <a:effectLst/>
              </a:rPr>
              <a:t> CSS-</a:t>
            </a:r>
            <a:r>
              <a:rPr lang="en-US" sz="1600" b="0" i="0" dirty="0" err="1">
                <a:effectLst/>
              </a:rPr>
              <a:t>комментария</a:t>
            </a:r>
            <a:r>
              <a:rPr lang="en-US" sz="1600" b="0" i="0" dirty="0">
                <a:effectLst/>
              </a:rPr>
              <a:t> */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1" dirty="0">
                <a:effectLst/>
              </a:rPr>
              <a:t>.main-header {</a:t>
            </a:r>
            <a:br>
              <a:rPr lang="en-US" sz="1600" b="0" i="1" dirty="0">
                <a:effectLst/>
              </a:rPr>
            </a:br>
            <a:r>
              <a:rPr lang="en-US" sz="1600" b="0" i="1" dirty="0">
                <a:effectLst/>
              </a:rPr>
              <a:t>background-color: $primary_1; // </a:t>
            </a:r>
            <a:r>
              <a:rPr lang="en-US" sz="1600" b="0" i="1" dirty="0" err="1">
                <a:effectLst/>
              </a:rPr>
              <a:t>это</a:t>
            </a:r>
            <a:r>
              <a:rPr lang="en-US" sz="1600" b="0" i="1" dirty="0">
                <a:effectLst/>
              </a:rPr>
              <a:t> </a:t>
            </a:r>
            <a:r>
              <a:rPr lang="en-US" sz="1600" b="0" i="1" dirty="0" err="1">
                <a:effectLst/>
              </a:rPr>
              <a:t>пример</a:t>
            </a:r>
            <a:r>
              <a:rPr lang="en-US" sz="1600" b="0" i="1" dirty="0">
                <a:effectLst/>
              </a:rPr>
              <a:t> </a:t>
            </a:r>
            <a:r>
              <a:rPr lang="en-US" sz="1600" b="0" i="1" dirty="0" err="1">
                <a:effectLst/>
              </a:rPr>
              <a:t>построчного</a:t>
            </a:r>
            <a:r>
              <a:rPr lang="en-US" sz="1600" b="0" i="1" dirty="0">
                <a:effectLst/>
              </a:rPr>
              <a:t> </a:t>
            </a:r>
            <a:r>
              <a:rPr lang="en-US" sz="1600" b="0" i="1" dirty="0" err="1">
                <a:effectLst/>
              </a:rPr>
              <a:t>комментария</a:t>
            </a:r>
            <a:br>
              <a:rPr lang="en-US" sz="1600" b="0" i="1" dirty="0">
                <a:effectLst/>
              </a:rPr>
            </a:br>
            <a:r>
              <a:rPr lang="en-US" sz="1600" b="0" i="1" dirty="0">
                <a:effectLst/>
              </a:rPr>
              <a:t>}</a:t>
            </a:r>
            <a:endParaRPr lang="en-US" sz="16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</a:rPr>
              <a:t>Браузеры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не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понимают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код</a:t>
            </a:r>
            <a:r>
              <a:rPr lang="en-US" sz="1600" b="0" i="0" dirty="0">
                <a:effectLst/>
              </a:rPr>
              <a:t> Sass — </a:t>
            </a:r>
            <a:r>
              <a:rPr lang="en-US" sz="1600" b="0" i="0" dirty="0" err="1">
                <a:effectLst/>
              </a:rPr>
              <a:t>они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распознают</a:t>
            </a:r>
            <a:r>
              <a:rPr lang="en-US" sz="1600" b="0" i="0" dirty="0">
                <a:effectLst/>
              </a:rPr>
              <a:t> и </a:t>
            </a:r>
            <a:r>
              <a:rPr lang="en-US" sz="1600" b="0" i="0" dirty="0" err="1">
                <a:effectLst/>
              </a:rPr>
              <a:t>отображают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только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стили</a:t>
            </a:r>
            <a:r>
              <a:rPr lang="en-US" sz="1600" b="0" i="0" dirty="0">
                <a:effectLst/>
              </a:rPr>
              <a:t> CSS. </a:t>
            </a:r>
            <a:r>
              <a:rPr lang="en-US" sz="1600" b="0" i="0" dirty="0" err="1">
                <a:effectLst/>
              </a:rPr>
              <a:t>Для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преобразования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используется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специальное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приложение</a:t>
            </a:r>
            <a:r>
              <a:rPr lang="en-US" sz="1600" b="0" i="0" dirty="0">
                <a:effectLst/>
              </a:rPr>
              <a:t> — </a:t>
            </a:r>
            <a:r>
              <a:rPr lang="en-US" sz="1600" b="0" i="0" dirty="0" err="1">
                <a:effectLst/>
              </a:rPr>
              <a:t>препроцессор</a:t>
            </a:r>
            <a:r>
              <a:rPr lang="en-US" sz="1600" b="0" i="0" dirty="0">
                <a:effectLst/>
              </a:rPr>
              <a:t>, </a:t>
            </a:r>
            <a:r>
              <a:rPr lang="en-US" sz="1600" b="0" i="0" dirty="0" err="1">
                <a:effectLst/>
              </a:rPr>
              <a:t>который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переводит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конструкции</a:t>
            </a:r>
            <a:r>
              <a:rPr lang="en-US" sz="1600" b="0" i="0" dirty="0">
                <a:effectLst/>
              </a:rPr>
              <a:t> в </a:t>
            </a:r>
            <a:r>
              <a:rPr lang="en-US" sz="1600" b="0" i="0" dirty="0" err="1">
                <a:effectLst/>
              </a:rPr>
              <a:t>понятный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браузеру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формат</a:t>
            </a:r>
            <a:r>
              <a:rPr lang="en-US" sz="1600" b="0" i="0" dirty="0">
                <a:effectLst/>
              </a:rPr>
              <a:t>. В </a:t>
            </a:r>
            <a:r>
              <a:rPr lang="en-US" sz="1600" b="0" i="0" dirty="0" err="1">
                <a:effectLst/>
              </a:rPr>
              <a:t>готовый</a:t>
            </a:r>
            <a:r>
              <a:rPr lang="en-US" sz="1600" b="0" i="0" dirty="0">
                <a:effectLst/>
              </a:rPr>
              <a:t> CSS-</a:t>
            </a:r>
            <a:r>
              <a:rPr lang="en-US" sz="1600" b="0" i="0" dirty="0" err="1">
                <a:effectLst/>
              </a:rPr>
              <a:t>код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не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включаются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построчные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комментарии</a:t>
            </a:r>
            <a:r>
              <a:rPr lang="en-US" sz="1600" b="0" i="0" dirty="0">
                <a:effectLst/>
              </a:rPr>
              <a:t>. В </a:t>
            </a:r>
            <a:r>
              <a:rPr lang="en-US" sz="1600" b="0" i="0" dirty="0" err="1">
                <a:effectLst/>
              </a:rPr>
              <a:t>ходе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компиляции</a:t>
            </a:r>
            <a:r>
              <a:rPr lang="en-US" sz="1600" b="0" i="0" dirty="0">
                <a:effectLst/>
              </a:rPr>
              <a:t> в CSS </a:t>
            </a:r>
            <a:r>
              <a:rPr lang="en-US" sz="1600" b="0" i="0" dirty="0" err="1">
                <a:effectLst/>
              </a:rPr>
              <a:t>передаются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только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стандартные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примечания</a:t>
            </a:r>
            <a:r>
              <a:rPr lang="en-US" sz="1600" b="0" i="0" dirty="0">
                <a:effectLst/>
              </a:rPr>
              <a:t>, </a:t>
            </a:r>
            <a:r>
              <a:rPr lang="en-US" sz="1600" b="0" i="0" dirty="0" err="1">
                <a:effectLst/>
              </a:rPr>
              <a:t>отделяемые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от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кода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символами</a:t>
            </a:r>
            <a:r>
              <a:rPr lang="en-US" sz="1600" b="0" i="0" dirty="0">
                <a:effectLst/>
              </a:rPr>
              <a:t> /* */.</a:t>
            </a:r>
          </a:p>
        </p:txBody>
      </p:sp>
    </p:spTree>
    <p:extLst>
      <p:ext uri="{BB962C8B-B14F-4D97-AF65-F5344CB8AC3E}">
        <p14:creationId xmlns:p14="http://schemas.microsoft.com/office/powerpoint/2010/main" val="139600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Переменная">
            <a:extLst>
              <a:ext uri="{FF2B5EF4-FFF2-40B4-BE49-F238E27FC236}">
                <a16:creationId xmlns:a16="http://schemas.microsoft.com/office/drawing/2014/main" id="{2CCAAA15-86C9-E2D7-31B2-ABBC9E257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053" y="95395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360B0E-F588-045F-3147-A61E7FE99C13}"/>
              </a:ext>
            </a:extLst>
          </p:cNvPr>
          <p:cNvSpPr txBox="1"/>
          <p:nvPr/>
        </p:nvSpPr>
        <p:spPr>
          <a:xfrm>
            <a:off x="641627" y="953955"/>
            <a:ext cx="5257800" cy="4192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</a:rPr>
              <a:t>Переменные</a:t>
            </a:r>
            <a:r>
              <a:rPr lang="en-US" sz="1600" b="0" i="0" dirty="0">
                <a:effectLst/>
              </a:rPr>
              <a:t> в Sass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</a:rPr>
              <a:t>Переменные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применяются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для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хранения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данных</a:t>
            </a:r>
            <a:r>
              <a:rPr lang="en-US" sz="1600" b="0" i="0" dirty="0">
                <a:effectLst/>
              </a:rPr>
              <a:t> и </a:t>
            </a:r>
            <a:r>
              <a:rPr lang="en-US" sz="1600" b="0" i="0" dirty="0" err="1">
                <a:effectLst/>
              </a:rPr>
              <a:t>значений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для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повторного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использования</a:t>
            </a:r>
            <a:r>
              <a:rPr lang="en-US" sz="1600" b="0" i="0" dirty="0">
                <a:effectLst/>
              </a:rPr>
              <a:t>. Sass </a:t>
            </a:r>
            <a:r>
              <a:rPr lang="en-US" sz="1600" b="0" i="0" dirty="0" err="1">
                <a:effectLst/>
              </a:rPr>
              <a:t>поддерживает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несколько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типов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переменных</a:t>
            </a:r>
            <a:r>
              <a:rPr lang="en-US" sz="1600" b="0" i="0" dirty="0">
                <a:effectLst/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</a:rPr>
              <a:t>строки</a:t>
            </a:r>
            <a:r>
              <a:rPr lang="en-US" sz="1600" b="0" i="0" dirty="0">
                <a:effectLst/>
              </a:rPr>
              <a:t>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</a:rPr>
              <a:t>списки</a:t>
            </a:r>
            <a:r>
              <a:rPr lang="en-US" sz="1600" b="0" i="0" dirty="0">
                <a:effectLst/>
              </a:rPr>
              <a:t>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</a:rPr>
              <a:t>числовые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значения</a:t>
            </a:r>
            <a:r>
              <a:rPr lang="en-US" sz="1600" b="0" i="0" dirty="0">
                <a:effectLst/>
              </a:rPr>
              <a:t>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</a:rPr>
              <a:t>пустые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значения</a:t>
            </a:r>
            <a:r>
              <a:rPr lang="en-US" sz="1600" b="0" i="0" dirty="0">
                <a:effectLst/>
              </a:rPr>
              <a:t> null;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</a:rPr>
              <a:t>цвета</a:t>
            </a:r>
            <a:r>
              <a:rPr lang="en-US" sz="1600" b="0" i="0" dirty="0">
                <a:effectLst/>
              </a:rPr>
              <a:t>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</a:rPr>
              <a:t>логические</a:t>
            </a:r>
            <a:r>
              <a:rPr lang="en-US" sz="1600" b="0" i="0" dirty="0">
                <a:effectLst/>
              </a:rPr>
              <a:t> (</a:t>
            </a:r>
            <a:r>
              <a:rPr lang="en-US" sz="1600" b="0" i="0" dirty="0" err="1">
                <a:effectLst/>
              </a:rPr>
              <a:t>булевы</a:t>
            </a:r>
            <a:r>
              <a:rPr lang="en-US" sz="1600" b="0" i="0" dirty="0">
                <a:effectLst/>
              </a:rPr>
              <a:t>) </a:t>
            </a:r>
            <a:r>
              <a:rPr lang="en-US" sz="1600" b="0" i="0" dirty="0" err="1">
                <a:effectLst/>
              </a:rPr>
              <a:t>значения</a:t>
            </a:r>
            <a:r>
              <a:rPr lang="en-US" sz="1600" b="0" i="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</a:rPr>
              <a:t>Проиллюстрируем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использование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переменных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на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примере</a:t>
            </a:r>
            <a:r>
              <a:rPr lang="en-US" sz="1600" b="0" i="0" dirty="0">
                <a:effectLst/>
              </a:rPr>
              <a:t>. </a:t>
            </a:r>
            <a:r>
              <a:rPr lang="en-US" sz="1600" b="0" i="0" dirty="0" err="1">
                <a:effectLst/>
              </a:rPr>
              <a:t>На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скриншотах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видно</a:t>
            </a:r>
            <a:r>
              <a:rPr lang="en-US" sz="1600" b="0" i="0" dirty="0">
                <a:effectLst/>
              </a:rPr>
              <a:t>, </a:t>
            </a:r>
            <a:r>
              <a:rPr lang="en-US" sz="1600" b="0" i="0" dirty="0" err="1">
                <a:effectLst/>
              </a:rPr>
              <a:t>как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содержимое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файла</a:t>
            </a:r>
            <a:r>
              <a:rPr lang="en-US" sz="1600" b="0" i="0" dirty="0">
                <a:effectLst/>
              </a:rPr>
              <a:t> .</a:t>
            </a:r>
            <a:r>
              <a:rPr lang="en-US" sz="1600" b="0" i="0" dirty="0" err="1">
                <a:effectLst/>
              </a:rPr>
              <a:t>scss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определяет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код</a:t>
            </a:r>
            <a:r>
              <a:rPr lang="en-US" sz="1600" b="0" i="0" dirty="0">
                <a:effectLst/>
              </a:rPr>
              <a:t> CSS и HTML. </a:t>
            </a:r>
            <a:r>
              <a:rPr lang="en-US" sz="1600" b="0" i="0" dirty="0" err="1">
                <a:effectLst/>
              </a:rPr>
              <a:t>Используются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переменные</a:t>
            </a:r>
            <a:r>
              <a:rPr lang="en-US" sz="1600" b="0" i="0" dirty="0">
                <a:effectLst/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 err="1">
                <a:effectLst/>
              </a:rPr>
              <a:t>myFont</a:t>
            </a:r>
            <a:r>
              <a:rPr lang="en-US" sz="1600" b="1" i="0" dirty="0">
                <a:effectLst/>
              </a:rPr>
              <a:t> —</a:t>
            </a:r>
            <a:r>
              <a:rPr lang="en-US" sz="1600" b="0" i="0" dirty="0">
                <a:effectLst/>
              </a:rPr>
              <a:t> </a:t>
            </a:r>
            <a:r>
              <a:rPr lang="en-US" sz="1600" b="0" i="0" dirty="0" err="1">
                <a:effectLst/>
              </a:rPr>
              <a:t>задает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шрифт</a:t>
            </a:r>
            <a:r>
              <a:rPr lang="en-US" sz="1600" b="0" i="0" dirty="0">
                <a:effectLst/>
              </a:rPr>
              <a:t> Helvetica;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 err="1">
                <a:effectLst/>
              </a:rPr>
              <a:t>myColor</a:t>
            </a:r>
            <a:r>
              <a:rPr lang="en-US" sz="1600" b="1" i="0" dirty="0">
                <a:effectLst/>
              </a:rPr>
              <a:t> —</a:t>
            </a:r>
            <a:r>
              <a:rPr lang="en-US" sz="1600" b="0" i="0" dirty="0">
                <a:effectLst/>
              </a:rPr>
              <a:t> </a:t>
            </a:r>
            <a:r>
              <a:rPr lang="en-US" sz="1600" b="0" i="0" dirty="0" err="1">
                <a:effectLst/>
              </a:rPr>
              <a:t>устанавливает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красный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цвет</a:t>
            </a:r>
            <a:r>
              <a:rPr lang="en-US" sz="1600" b="0" i="0" dirty="0">
                <a:effectLst/>
              </a:rPr>
              <a:t>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 err="1">
                <a:effectLst/>
              </a:rPr>
              <a:t>myFontSize</a:t>
            </a:r>
            <a:r>
              <a:rPr lang="en-US" sz="1600" b="1" i="0" dirty="0">
                <a:effectLst/>
              </a:rPr>
              <a:t> —</a:t>
            </a:r>
            <a:r>
              <a:rPr lang="en-US" sz="1600" b="0" i="0" dirty="0">
                <a:effectLst/>
              </a:rPr>
              <a:t> </a:t>
            </a:r>
            <a:r>
              <a:rPr lang="en-US" sz="1600" b="0" i="0" dirty="0" err="1">
                <a:effectLst/>
              </a:rPr>
              <a:t>определяет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размер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шрифта</a:t>
            </a:r>
            <a:r>
              <a:rPr lang="en-US" sz="1600" b="0" i="0" dirty="0">
                <a:effectLst/>
              </a:rPr>
              <a:t>, 18 </a:t>
            </a:r>
            <a:r>
              <a:rPr lang="en-US" sz="1600" b="0" i="0" dirty="0" err="1">
                <a:effectLst/>
              </a:rPr>
              <a:t>кегль</a:t>
            </a:r>
            <a:r>
              <a:rPr lang="en-US" sz="1600" b="0" i="0" dirty="0">
                <a:effectLst/>
              </a:rPr>
              <a:t>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 err="1">
                <a:effectLst/>
              </a:rPr>
              <a:t>myWidth</a:t>
            </a:r>
            <a:r>
              <a:rPr lang="en-US" sz="1600" b="1" i="0" dirty="0">
                <a:effectLst/>
              </a:rPr>
              <a:t> —</a:t>
            </a:r>
            <a:r>
              <a:rPr lang="en-US" sz="1600" b="0" i="0" dirty="0">
                <a:effectLst/>
              </a:rPr>
              <a:t> </a:t>
            </a:r>
            <a:r>
              <a:rPr lang="en-US" sz="1600" b="0" i="0" dirty="0" err="1">
                <a:effectLst/>
              </a:rPr>
              <a:t>задает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ширину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контейнера</a:t>
            </a:r>
            <a:r>
              <a:rPr lang="en-US" sz="1600" b="0" i="0" dirty="0">
                <a:effectLst/>
              </a:rPr>
              <a:t>, 680 </a:t>
            </a:r>
            <a:r>
              <a:rPr lang="en-US" sz="1600" b="0" i="0" dirty="0" err="1">
                <a:effectLst/>
              </a:rPr>
              <a:t>пикселей</a:t>
            </a:r>
            <a:r>
              <a:rPr lang="en-US" sz="1600" b="0" i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460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0650BA-D090-4A23-98E3-B48BBAEA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Технологический фон">
            <a:extLst>
              <a:ext uri="{FF2B5EF4-FFF2-40B4-BE49-F238E27FC236}">
                <a16:creationId xmlns:a16="http://schemas.microsoft.com/office/drawing/2014/main" id="{0D5D3C85-B957-7E36-4C4F-ACE51C6EF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50" r="28985" b="-2"/>
          <a:stretch/>
        </p:blipFill>
        <p:spPr>
          <a:xfrm>
            <a:off x="-9527" y="3725"/>
            <a:ext cx="5846165" cy="685054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B939B9-73CE-4644-87BB-72AEBF0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527" y="-6558"/>
            <a:ext cx="6254832" cy="6874766"/>
            <a:chOff x="-9149" y="3725"/>
            <a:chExt cx="6254832" cy="688720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5F2A0CF-7879-4629-AC2B-4069D77A3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8645"/>
              <a:ext cx="5933139" cy="6387893"/>
            </a:xfrm>
            <a:custGeom>
              <a:avLst/>
              <a:gdLst>
                <a:gd name="connsiteX0" fmla="*/ 5852909 w 5933139"/>
                <a:gd name="connsiteY0" fmla="*/ 2469528 h 6335678"/>
                <a:gd name="connsiteX1" fmla="*/ 5830799 w 5933139"/>
                <a:gd name="connsiteY1" fmla="*/ 2394015 h 6335678"/>
                <a:gd name="connsiteX2" fmla="*/ 5805878 w 5933139"/>
                <a:gd name="connsiteY2" fmla="*/ 2319439 h 6335678"/>
                <a:gd name="connsiteX3" fmla="*/ 5778708 w 5933139"/>
                <a:gd name="connsiteY3" fmla="*/ 2245800 h 6335678"/>
                <a:gd name="connsiteX4" fmla="*/ 5652978 w 5933139"/>
                <a:gd name="connsiteY4" fmla="*/ 1959675 h 6335678"/>
                <a:gd name="connsiteX5" fmla="*/ 5327691 w 5933139"/>
                <a:gd name="connsiteY5" fmla="*/ 1432958 h 6335678"/>
                <a:gd name="connsiteX6" fmla="*/ 4921458 w 5933139"/>
                <a:gd name="connsiteY6" fmla="*/ 973322 h 6335678"/>
                <a:gd name="connsiteX7" fmla="*/ 4450018 w 5933139"/>
                <a:gd name="connsiteY7" fmla="*/ 586764 h 6335678"/>
                <a:gd name="connsiteX8" fmla="*/ 4193311 w 5933139"/>
                <a:gd name="connsiteY8" fmla="*/ 423558 h 6335678"/>
                <a:gd name="connsiteX9" fmla="*/ 3924237 w 5933139"/>
                <a:gd name="connsiteY9" fmla="*/ 281901 h 6335678"/>
                <a:gd name="connsiteX10" fmla="*/ 3352175 w 5933139"/>
                <a:gd name="connsiteY10" fmla="*/ 75786 h 6335678"/>
                <a:gd name="connsiteX11" fmla="*/ 3051997 w 5933139"/>
                <a:gd name="connsiteY11" fmla="*/ 19011 h 6335678"/>
                <a:gd name="connsiteX12" fmla="*/ 2745823 w 5933139"/>
                <a:gd name="connsiteY12" fmla="*/ 86 h 6335678"/>
                <a:gd name="connsiteX13" fmla="*/ 2141720 w 5933139"/>
                <a:gd name="connsiteY13" fmla="*/ 55550 h 6335678"/>
                <a:gd name="connsiteX14" fmla="*/ 1551295 w 5933139"/>
                <a:gd name="connsiteY14" fmla="*/ 216319 h 6335678"/>
                <a:gd name="connsiteX15" fmla="*/ 1001718 w 5933139"/>
                <a:gd name="connsiteY15" fmla="*/ 498134 h 6335678"/>
                <a:gd name="connsiteX16" fmla="*/ 754755 w 5933139"/>
                <a:gd name="connsiteY16" fmla="*/ 685886 h 6335678"/>
                <a:gd name="connsiteX17" fmla="*/ 533462 w 5933139"/>
                <a:gd name="connsiteY17" fmla="*/ 903056 h 6335678"/>
                <a:gd name="connsiteX18" fmla="*/ 0 w 5933139"/>
                <a:gd name="connsiteY18" fmla="*/ 1646568 h 6335678"/>
                <a:gd name="connsiteX19" fmla="*/ 0 w 5933139"/>
                <a:gd name="connsiteY19" fmla="*/ 4709059 h 6335678"/>
                <a:gd name="connsiteX20" fmla="*/ 120671 w 5933139"/>
                <a:gd name="connsiteY20" fmla="*/ 4907491 h 6335678"/>
                <a:gd name="connsiteX21" fmla="*/ 507979 w 5933139"/>
                <a:gd name="connsiteY21" fmla="*/ 5384178 h 6335678"/>
                <a:gd name="connsiteX22" fmla="*/ 972112 w 5933139"/>
                <a:gd name="connsiteY22" fmla="*/ 5778607 h 6335678"/>
                <a:gd name="connsiteX23" fmla="*/ 1229943 w 5933139"/>
                <a:gd name="connsiteY23" fmla="*/ 5939939 h 6335678"/>
                <a:gd name="connsiteX24" fmla="*/ 1502389 w 5933139"/>
                <a:gd name="connsiteY24" fmla="*/ 6073913 h 6335678"/>
                <a:gd name="connsiteX25" fmla="*/ 2673870 w 5933139"/>
                <a:gd name="connsiteY25" fmla="*/ 6333993 h 6335678"/>
                <a:gd name="connsiteX26" fmla="*/ 2749196 w 5933139"/>
                <a:gd name="connsiteY26" fmla="*/ 6335679 h 6335678"/>
                <a:gd name="connsiteX27" fmla="*/ 2787983 w 5933139"/>
                <a:gd name="connsiteY27" fmla="*/ 6335492 h 6335678"/>
                <a:gd name="connsiteX28" fmla="*/ 2826770 w 5933139"/>
                <a:gd name="connsiteY28" fmla="*/ 6334368 h 6335678"/>
                <a:gd name="connsiteX29" fmla="*/ 2981918 w 5933139"/>
                <a:gd name="connsiteY29" fmla="*/ 6319939 h 6335678"/>
                <a:gd name="connsiteX30" fmla="*/ 3285282 w 5933139"/>
                <a:gd name="connsiteY30" fmla="*/ 6241803 h 6335678"/>
                <a:gd name="connsiteX31" fmla="*/ 3566347 w 5933139"/>
                <a:gd name="connsiteY31" fmla="*/ 6104831 h 6335678"/>
                <a:gd name="connsiteX32" fmla="*/ 3818369 w 5933139"/>
                <a:gd name="connsiteY32" fmla="*/ 5926823 h 6335678"/>
                <a:gd name="connsiteX33" fmla="*/ 4044908 w 5933139"/>
                <a:gd name="connsiteY33" fmla="*/ 5726329 h 6335678"/>
                <a:gd name="connsiteX34" fmla="*/ 4151151 w 5933139"/>
                <a:gd name="connsiteY34" fmla="*/ 5622147 h 6335678"/>
                <a:gd name="connsiteX35" fmla="*/ 4253834 w 5933139"/>
                <a:gd name="connsiteY35" fmla="*/ 5516841 h 6335678"/>
                <a:gd name="connsiteX36" fmla="*/ 4452453 w 5933139"/>
                <a:gd name="connsiteY36" fmla="*/ 5306979 h 6335678"/>
                <a:gd name="connsiteX37" fmla="*/ 4548578 w 5933139"/>
                <a:gd name="connsiteY37" fmla="*/ 5202797 h 6335678"/>
                <a:gd name="connsiteX38" fmla="*/ 4596546 w 5933139"/>
                <a:gd name="connsiteY38" fmla="*/ 5151456 h 6335678"/>
                <a:gd name="connsiteX39" fmla="*/ 4643016 w 5933139"/>
                <a:gd name="connsiteY39" fmla="*/ 5103300 h 6335678"/>
                <a:gd name="connsiteX40" fmla="*/ 4739515 w 5933139"/>
                <a:gd name="connsiteY40" fmla="*/ 5013172 h 6335678"/>
                <a:gd name="connsiteX41" fmla="*/ 4842198 w 5933139"/>
                <a:gd name="connsiteY41" fmla="*/ 4930164 h 6335678"/>
                <a:gd name="connsiteX42" fmla="*/ 5071360 w 5933139"/>
                <a:gd name="connsiteY42" fmla="*/ 4780449 h 6335678"/>
                <a:gd name="connsiteX43" fmla="*/ 5332001 w 5933139"/>
                <a:gd name="connsiteY43" fmla="*/ 4615932 h 6335678"/>
                <a:gd name="connsiteX44" fmla="*/ 5397396 w 5933139"/>
                <a:gd name="connsiteY44" fmla="*/ 4563655 h 6335678"/>
                <a:gd name="connsiteX45" fmla="*/ 5459417 w 5933139"/>
                <a:gd name="connsiteY45" fmla="*/ 4505380 h 6335678"/>
                <a:gd name="connsiteX46" fmla="*/ 5567159 w 5933139"/>
                <a:gd name="connsiteY46" fmla="*/ 4374029 h 6335678"/>
                <a:gd name="connsiteX47" fmla="*/ 5651292 w 5933139"/>
                <a:gd name="connsiteY47" fmla="*/ 4231810 h 6335678"/>
                <a:gd name="connsiteX48" fmla="*/ 5716686 w 5933139"/>
                <a:gd name="connsiteY48" fmla="*/ 4085655 h 6335678"/>
                <a:gd name="connsiteX49" fmla="*/ 5820681 w 5933139"/>
                <a:gd name="connsiteY49" fmla="*/ 3791848 h 6335678"/>
                <a:gd name="connsiteX50" fmla="*/ 5898629 w 5933139"/>
                <a:gd name="connsiteY50" fmla="*/ 3487922 h 6335678"/>
                <a:gd name="connsiteX51" fmla="*/ 5932170 w 5933139"/>
                <a:gd name="connsiteY51" fmla="*/ 3174066 h 6335678"/>
                <a:gd name="connsiteX52" fmla="*/ 5872209 w 5933139"/>
                <a:gd name="connsiteY52" fmla="*/ 2545978 h 6335678"/>
                <a:gd name="connsiteX53" fmla="*/ 5852909 w 5933139"/>
                <a:gd name="connsiteY53" fmla="*/ 2469528 h 6335678"/>
                <a:gd name="connsiteX54" fmla="*/ 5507386 w 5933139"/>
                <a:gd name="connsiteY54" fmla="*/ 3724580 h 6335678"/>
                <a:gd name="connsiteX55" fmla="*/ 5453609 w 5933139"/>
                <a:gd name="connsiteY55" fmla="*/ 3989906 h 6335678"/>
                <a:gd name="connsiteX56" fmla="*/ 5344181 w 5933139"/>
                <a:gd name="connsiteY56" fmla="*/ 4220380 h 6335678"/>
                <a:gd name="connsiteX57" fmla="*/ 5171419 w 5933139"/>
                <a:gd name="connsiteY57" fmla="*/ 4388644 h 6335678"/>
                <a:gd name="connsiteX58" fmla="*/ 5057868 w 5933139"/>
                <a:gd name="connsiteY58" fmla="*/ 4453851 h 6335678"/>
                <a:gd name="connsiteX59" fmla="*/ 4930265 w 5933139"/>
                <a:gd name="connsiteY59" fmla="*/ 4516810 h 6335678"/>
                <a:gd name="connsiteX60" fmla="*/ 4660067 w 5933139"/>
                <a:gd name="connsiteY60" fmla="*/ 4664276 h 6335678"/>
                <a:gd name="connsiteX61" fmla="*/ 4408794 w 5933139"/>
                <a:gd name="connsiteY61" fmla="*/ 4857836 h 6335678"/>
                <a:gd name="connsiteX62" fmla="*/ 4352207 w 5933139"/>
                <a:gd name="connsiteY62" fmla="*/ 4911988 h 6335678"/>
                <a:gd name="connsiteX63" fmla="*/ 4299366 w 5933139"/>
                <a:gd name="connsiteY63" fmla="*/ 4965390 h 6335678"/>
                <a:gd name="connsiteX64" fmla="*/ 4197621 w 5933139"/>
                <a:gd name="connsiteY64" fmla="*/ 5074257 h 6335678"/>
                <a:gd name="connsiteX65" fmla="*/ 4008744 w 5933139"/>
                <a:gd name="connsiteY65" fmla="*/ 5297985 h 6335678"/>
                <a:gd name="connsiteX66" fmla="*/ 3917304 w 5933139"/>
                <a:gd name="connsiteY66" fmla="*/ 5409100 h 6335678"/>
                <a:gd name="connsiteX67" fmla="*/ 3826052 w 5933139"/>
                <a:gd name="connsiteY67" fmla="*/ 5518153 h 6335678"/>
                <a:gd name="connsiteX68" fmla="*/ 3637925 w 5933139"/>
                <a:gd name="connsiteY68" fmla="*/ 5725017 h 6335678"/>
                <a:gd name="connsiteX69" fmla="*/ 3433497 w 5933139"/>
                <a:gd name="connsiteY69" fmla="*/ 5906586 h 6335678"/>
                <a:gd name="connsiteX70" fmla="*/ 3204522 w 5933139"/>
                <a:gd name="connsiteY70" fmla="*/ 6046744 h 6335678"/>
                <a:gd name="connsiteX71" fmla="*/ 2950439 w 5933139"/>
                <a:gd name="connsiteY71" fmla="*/ 6129190 h 6335678"/>
                <a:gd name="connsiteX72" fmla="*/ 2816839 w 5933139"/>
                <a:gd name="connsiteY72" fmla="*/ 6146428 h 6335678"/>
                <a:gd name="connsiteX73" fmla="*/ 2749009 w 5933139"/>
                <a:gd name="connsiteY73" fmla="*/ 6149051 h 6335678"/>
                <a:gd name="connsiteX74" fmla="*/ 2678930 w 5933139"/>
                <a:gd name="connsiteY74" fmla="*/ 6148677 h 6335678"/>
                <a:gd name="connsiteX75" fmla="*/ 2125793 w 5933139"/>
                <a:gd name="connsiteY75" fmla="*/ 6065481 h 6335678"/>
                <a:gd name="connsiteX76" fmla="*/ 1610506 w 5933139"/>
                <a:gd name="connsiteY76" fmla="*/ 5851310 h 6335678"/>
                <a:gd name="connsiteX77" fmla="*/ 1373099 w 5933139"/>
                <a:gd name="connsiteY77" fmla="*/ 5706279 h 6335678"/>
                <a:gd name="connsiteX78" fmla="*/ 1315949 w 5933139"/>
                <a:gd name="connsiteY78" fmla="*/ 5666743 h 6335678"/>
                <a:gd name="connsiteX79" fmla="*/ 1259923 w 5933139"/>
                <a:gd name="connsiteY79" fmla="*/ 5625894 h 6335678"/>
                <a:gd name="connsiteX80" fmla="*/ 1204647 w 5933139"/>
                <a:gd name="connsiteY80" fmla="*/ 5583922 h 6335678"/>
                <a:gd name="connsiteX81" fmla="*/ 1150308 w 5933139"/>
                <a:gd name="connsiteY81" fmla="*/ 5540826 h 6335678"/>
                <a:gd name="connsiteX82" fmla="*/ 751569 w 5933139"/>
                <a:gd name="connsiteY82" fmla="*/ 5158015 h 6335678"/>
                <a:gd name="connsiteX83" fmla="*/ 663315 w 5933139"/>
                <a:gd name="connsiteY83" fmla="*/ 5052146 h 6335678"/>
                <a:gd name="connsiteX84" fmla="*/ 580869 w 5933139"/>
                <a:gd name="connsiteY84" fmla="*/ 4942718 h 6335678"/>
                <a:gd name="connsiteX85" fmla="*/ 432279 w 5933139"/>
                <a:gd name="connsiteY85" fmla="*/ 4713369 h 6335678"/>
                <a:gd name="connsiteX86" fmla="*/ 205553 w 5933139"/>
                <a:gd name="connsiteY86" fmla="*/ 4219443 h 6335678"/>
                <a:gd name="connsiteX87" fmla="*/ 79448 w 5933139"/>
                <a:gd name="connsiteY87" fmla="*/ 3693850 h 6335678"/>
                <a:gd name="connsiteX88" fmla="*/ 53590 w 5933139"/>
                <a:gd name="connsiteY88" fmla="*/ 3425339 h 6335678"/>
                <a:gd name="connsiteX89" fmla="*/ 49655 w 5933139"/>
                <a:gd name="connsiteY89" fmla="*/ 3155890 h 6335678"/>
                <a:gd name="connsiteX90" fmla="*/ 67830 w 5933139"/>
                <a:gd name="connsiteY90" fmla="*/ 2886817 h 6335678"/>
                <a:gd name="connsiteX91" fmla="*/ 108679 w 5933139"/>
                <a:gd name="connsiteY91" fmla="*/ 2619992 h 6335678"/>
                <a:gd name="connsiteX92" fmla="*/ 263077 w 5933139"/>
                <a:gd name="connsiteY92" fmla="*/ 2101520 h 6335678"/>
                <a:gd name="connsiteX93" fmla="*/ 837575 w 5933139"/>
                <a:gd name="connsiteY93" fmla="*/ 1186370 h 6335678"/>
                <a:gd name="connsiteX94" fmla="*/ 1031698 w 5933139"/>
                <a:gd name="connsiteY94" fmla="*/ 996932 h 6335678"/>
                <a:gd name="connsiteX95" fmla="*/ 1236688 w 5933139"/>
                <a:gd name="connsiteY95" fmla="*/ 819298 h 6335678"/>
                <a:gd name="connsiteX96" fmla="*/ 1687143 w 5933139"/>
                <a:gd name="connsiteY96" fmla="*/ 511438 h 6335678"/>
                <a:gd name="connsiteX97" fmla="*/ 2196246 w 5933139"/>
                <a:gd name="connsiteY97" fmla="*/ 300639 h 6335678"/>
                <a:gd name="connsiteX98" fmla="*/ 2745823 w 5933139"/>
                <a:gd name="connsiteY98" fmla="*/ 229248 h 6335678"/>
                <a:gd name="connsiteX99" fmla="*/ 3019206 w 5933139"/>
                <a:gd name="connsiteY99" fmla="*/ 252108 h 6335678"/>
                <a:gd name="connsiteX100" fmla="*/ 3288092 w 5933139"/>
                <a:gd name="connsiteY100" fmla="*/ 313006 h 6335678"/>
                <a:gd name="connsiteX101" fmla="*/ 3548172 w 5933139"/>
                <a:gd name="connsiteY101" fmla="*/ 407069 h 6335678"/>
                <a:gd name="connsiteX102" fmla="*/ 3611505 w 5933139"/>
                <a:gd name="connsiteY102" fmla="*/ 435176 h 6335678"/>
                <a:gd name="connsiteX103" fmla="*/ 3674089 w 5933139"/>
                <a:gd name="connsiteY103" fmla="*/ 464968 h 6335678"/>
                <a:gd name="connsiteX104" fmla="*/ 3735736 w 5933139"/>
                <a:gd name="connsiteY104" fmla="*/ 496823 h 6335678"/>
                <a:gd name="connsiteX105" fmla="*/ 3796634 w 5933139"/>
                <a:gd name="connsiteY105" fmla="*/ 530176 h 6335678"/>
                <a:gd name="connsiteX106" fmla="*/ 4251585 w 5933139"/>
                <a:gd name="connsiteY106" fmla="*/ 847405 h 6335678"/>
                <a:gd name="connsiteX107" fmla="*/ 4644515 w 5933139"/>
                <a:gd name="connsiteY107" fmla="*/ 1236775 h 6335678"/>
                <a:gd name="connsiteX108" fmla="*/ 4816527 w 5933139"/>
                <a:gd name="connsiteY108" fmla="*/ 1451883 h 6335678"/>
                <a:gd name="connsiteX109" fmla="*/ 4970738 w 5933139"/>
                <a:gd name="connsiteY109" fmla="*/ 1678610 h 6335678"/>
                <a:gd name="connsiteX110" fmla="*/ 5223885 w 5933139"/>
                <a:gd name="connsiteY110" fmla="*/ 2159232 h 6335678"/>
                <a:gd name="connsiteX111" fmla="*/ 5395709 w 5933139"/>
                <a:gd name="connsiteY111" fmla="*/ 2666087 h 6335678"/>
                <a:gd name="connsiteX112" fmla="*/ 5458855 w 5933139"/>
                <a:gd name="connsiteY112" fmla="*/ 2924292 h 6335678"/>
                <a:gd name="connsiteX113" fmla="*/ 5499142 w 5933139"/>
                <a:gd name="connsiteY113" fmla="*/ 3186995 h 6335678"/>
                <a:gd name="connsiteX114" fmla="*/ 5516755 w 5933139"/>
                <a:gd name="connsiteY114" fmla="*/ 3454007 h 6335678"/>
                <a:gd name="connsiteX115" fmla="*/ 5507386 w 5933139"/>
                <a:gd name="connsiteY115" fmla="*/ 3724580 h 63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933139" h="6335678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7E50BFD-51AC-4ACE-820C-A285E6672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41478"/>
              <a:ext cx="5953893" cy="6434152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317011 w 5953893"/>
                <a:gd name="connsiteY8" fmla="*/ 3797009 h 6434152"/>
                <a:gd name="connsiteX9" fmla="*/ 5176478 w 5953893"/>
                <a:gd name="connsiteY9" fmla="*/ 4100747 h 6434152"/>
                <a:gd name="connsiteX10" fmla="*/ 4942257 w 5953893"/>
                <a:gd name="connsiteY10" fmla="*/ 4250274 h 6434152"/>
                <a:gd name="connsiteX11" fmla="*/ 4216171 w 5953893"/>
                <a:gd name="connsiteY11" fmla="*/ 4773243 h 6434152"/>
                <a:gd name="connsiteX12" fmla="*/ 3905125 w 5953893"/>
                <a:gd name="connsiteY12" fmla="*/ 5105837 h 6434152"/>
                <a:gd name="connsiteX13" fmla="*/ 3308329 w 5953893"/>
                <a:gd name="connsiteY13" fmla="*/ 5682022 h 6434152"/>
                <a:gd name="connsiteX14" fmla="*/ 2739452 w 5953893"/>
                <a:gd name="connsiteY14" fmla="*/ 5870898 h 6434152"/>
                <a:gd name="connsiteX15" fmla="*/ 1647419 w 5953893"/>
                <a:gd name="connsiteY15" fmla="*/ 5625809 h 6434152"/>
                <a:gd name="connsiteX16" fmla="*/ 781175 w 5953893"/>
                <a:gd name="connsiteY16" fmla="*/ 4960620 h 6434152"/>
                <a:gd name="connsiteX17" fmla="*/ 312545 w 5953893"/>
                <a:gd name="connsiteY17" fmla="*/ 4165205 h 6434152"/>
                <a:gd name="connsiteX18" fmla="*/ 142032 w 5953893"/>
                <a:gd name="connsiteY18" fmla="*/ 3217451 h 6434152"/>
                <a:gd name="connsiteX19" fmla="*/ 347210 w 5953893"/>
                <a:gd name="connsiteY19" fmla="*/ 2181444 h 6434152"/>
                <a:gd name="connsiteX20" fmla="*/ 906155 w 5953893"/>
                <a:gd name="connsiteY20" fmla="*/ 1337497 h 6434152"/>
                <a:gd name="connsiteX21" fmla="*/ 2739265 w 5953893"/>
                <a:gd name="connsiteY21" fmla="*/ 563818 h 6434152"/>
                <a:gd name="connsiteX22" fmla="*/ 3849849 w 5953893"/>
                <a:gd name="connsiteY22" fmla="*/ 881796 h 6434152"/>
                <a:gd name="connsiteX23" fmla="*/ 4834515 w 5953893"/>
                <a:gd name="connsiteY23" fmla="*/ 1742419 h 6434152"/>
                <a:gd name="connsiteX24" fmla="*/ 5325256 w 5953893"/>
                <a:gd name="connsiteY24" fmla="*/ 2742076 h 6434152"/>
                <a:gd name="connsiteX25" fmla="*/ 5317011 w 5953893"/>
                <a:gd name="connsiteY25" fmla="*/ 3797009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394888-C50F-41C1-92D4-0E2B4315A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1462"/>
              <a:ext cx="5953893" cy="6444167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208520 w 5953893"/>
                <a:gd name="connsiteY8" fmla="*/ 3766654 h 6434152"/>
                <a:gd name="connsiteX9" fmla="*/ 5094782 w 5953893"/>
                <a:gd name="connsiteY9" fmla="*/ 4022985 h 6434152"/>
                <a:gd name="connsiteX10" fmla="*/ 4888855 w 5953893"/>
                <a:gd name="connsiteY10" fmla="*/ 4150777 h 6434152"/>
                <a:gd name="connsiteX11" fmla="*/ 4135411 w 5953893"/>
                <a:gd name="connsiteY11" fmla="*/ 4694170 h 6434152"/>
                <a:gd name="connsiteX12" fmla="*/ 3821555 w 5953893"/>
                <a:gd name="connsiteY12" fmla="*/ 5029762 h 6434152"/>
                <a:gd name="connsiteX13" fmla="*/ 2739265 w 5953893"/>
                <a:gd name="connsiteY13" fmla="*/ 5758097 h 6434152"/>
                <a:gd name="connsiteX14" fmla="*/ 1695575 w 5953893"/>
                <a:gd name="connsiteY14" fmla="*/ 5523876 h 6434152"/>
                <a:gd name="connsiteX15" fmla="*/ 866619 w 5953893"/>
                <a:gd name="connsiteY15" fmla="*/ 4887356 h 6434152"/>
                <a:gd name="connsiteX16" fmla="*/ 417851 w 5953893"/>
                <a:gd name="connsiteY16" fmla="*/ 4125481 h 6434152"/>
                <a:gd name="connsiteX17" fmla="*/ 254645 w 5953893"/>
                <a:gd name="connsiteY17" fmla="*/ 3217264 h 6434152"/>
                <a:gd name="connsiteX18" fmla="*/ 451204 w 5953893"/>
                <a:gd name="connsiteY18" fmla="*/ 2224540 h 6434152"/>
                <a:gd name="connsiteX19" fmla="*/ 986540 w 5953893"/>
                <a:gd name="connsiteY19" fmla="*/ 1416383 h 6434152"/>
                <a:gd name="connsiteX20" fmla="*/ 2739452 w 5953893"/>
                <a:gd name="connsiteY20" fmla="*/ 676244 h 6434152"/>
                <a:gd name="connsiteX21" fmla="*/ 3794947 w 5953893"/>
                <a:gd name="connsiteY21" fmla="*/ 979795 h 6434152"/>
                <a:gd name="connsiteX22" fmla="*/ 4744762 w 5953893"/>
                <a:gd name="connsiteY22" fmla="*/ 1810250 h 6434152"/>
                <a:gd name="connsiteX23" fmla="*/ 5215827 w 5953893"/>
                <a:gd name="connsiteY23" fmla="*/ 2768871 h 6434152"/>
                <a:gd name="connsiteX24" fmla="*/ 5208520 w 5953893"/>
                <a:gd name="connsiteY24" fmla="*/ 3766654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2C906F-48B7-4ABF-B36E-0C0A056A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3725"/>
              <a:ext cx="5855313" cy="6880645"/>
            </a:xfrm>
            <a:custGeom>
              <a:avLst/>
              <a:gdLst>
                <a:gd name="connsiteX0" fmla="*/ 5855313 w 5855313"/>
                <a:gd name="connsiteY0" fmla="*/ 4717843 h 6880645"/>
                <a:gd name="connsiteX1" fmla="*/ 5855313 w 5855313"/>
                <a:gd name="connsiteY1" fmla="*/ 6880645 h 6880645"/>
                <a:gd name="connsiteX2" fmla="*/ 0 w 5855313"/>
                <a:gd name="connsiteY2" fmla="*/ 6880645 h 6880645"/>
                <a:gd name="connsiteX3" fmla="*/ 0 w 5855313"/>
                <a:gd name="connsiteY3" fmla="*/ 5268859 h 6880645"/>
                <a:gd name="connsiteX4" fmla="*/ 36130 w 5855313"/>
                <a:gd name="connsiteY4" fmla="*/ 5327430 h 6880645"/>
                <a:gd name="connsiteX5" fmla="*/ 2782721 w 5855313"/>
                <a:gd name="connsiteY5" fmla="*/ 6765687 h 6880645"/>
                <a:gd name="connsiteX6" fmla="*/ 5834702 w 5855313"/>
                <a:gd name="connsiteY6" fmla="*/ 4773305 h 6880645"/>
                <a:gd name="connsiteX7" fmla="*/ 9148 w 5855313"/>
                <a:gd name="connsiteY7" fmla="*/ 0 h 6880645"/>
                <a:gd name="connsiteX8" fmla="*/ 5855312 w 5855313"/>
                <a:gd name="connsiteY8" fmla="*/ 0 h 6880645"/>
                <a:gd name="connsiteX9" fmla="*/ 5855312 w 5855313"/>
                <a:gd name="connsiteY9" fmla="*/ 96759 h 6880645"/>
                <a:gd name="connsiteX10" fmla="*/ 5855313 w 5855313"/>
                <a:gd name="connsiteY10" fmla="*/ 96759 h 6880645"/>
                <a:gd name="connsiteX11" fmla="*/ 5855313 w 5855313"/>
                <a:gd name="connsiteY11" fmla="*/ 2289203 h 6880645"/>
                <a:gd name="connsiteX12" fmla="*/ 5834702 w 5855313"/>
                <a:gd name="connsiteY12" fmla="*/ 2233742 h 6880645"/>
                <a:gd name="connsiteX13" fmla="*/ 2782721 w 5855313"/>
                <a:gd name="connsiteY13" fmla="*/ 241359 h 6880645"/>
                <a:gd name="connsiteX14" fmla="*/ 36130 w 5855313"/>
                <a:gd name="connsiteY14" fmla="*/ 1679616 h 6880645"/>
                <a:gd name="connsiteX15" fmla="*/ 0 w 5855313"/>
                <a:gd name="connsiteY15" fmla="*/ 1738187 h 6880645"/>
                <a:gd name="connsiteX16" fmla="*/ 0 w 5855313"/>
                <a:gd name="connsiteY16" fmla="*/ 96759 h 6880645"/>
                <a:gd name="connsiteX17" fmla="*/ 9148 w 5855313"/>
                <a:gd name="connsiteY17" fmla="*/ 96759 h 68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55313" h="6880645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ABE2AA-A788-450F-94A8-AED4B698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6370"/>
              <a:ext cx="6254832" cy="6864558"/>
            </a:xfrm>
            <a:custGeom>
              <a:avLst/>
              <a:gdLst>
                <a:gd name="connsiteX0" fmla="*/ 2766060 w 6254832"/>
                <a:gd name="connsiteY0" fmla="*/ 0 h 6864558"/>
                <a:gd name="connsiteX1" fmla="*/ 0 w 6254832"/>
                <a:gd name="connsiteY1" fmla="*/ 1340683 h 6864558"/>
                <a:gd name="connsiteX2" fmla="*/ 0 w 6254832"/>
                <a:gd name="connsiteY2" fmla="*/ 2201306 h 6864558"/>
                <a:gd name="connsiteX3" fmla="*/ 1312 w 6254832"/>
                <a:gd name="connsiteY3" fmla="*/ 2197746 h 6864558"/>
                <a:gd name="connsiteX4" fmla="*/ 612723 w 6254832"/>
                <a:gd name="connsiteY4" fmla="*/ 1201649 h 6864558"/>
                <a:gd name="connsiteX5" fmla="*/ 1571344 w 6254832"/>
                <a:gd name="connsiteY5" fmla="*/ 483245 h 6864558"/>
                <a:gd name="connsiteX6" fmla="*/ 1641235 w 6254832"/>
                <a:gd name="connsiteY6" fmla="*/ 452328 h 6864558"/>
                <a:gd name="connsiteX7" fmla="*/ 1711502 w 6254832"/>
                <a:gd name="connsiteY7" fmla="*/ 422348 h 6864558"/>
                <a:gd name="connsiteX8" fmla="*/ 1783080 w 6254832"/>
                <a:gd name="connsiteY8" fmla="*/ 395178 h 6864558"/>
                <a:gd name="connsiteX9" fmla="*/ 1855220 w 6254832"/>
                <a:gd name="connsiteY9" fmla="*/ 369133 h 6864558"/>
                <a:gd name="connsiteX10" fmla="*/ 1928297 w 6254832"/>
                <a:gd name="connsiteY10" fmla="*/ 345711 h 6864558"/>
                <a:gd name="connsiteX11" fmla="*/ 2001749 w 6254832"/>
                <a:gd name="connsiteY11" fmla="*/ 323600 h 6864558"/>
                <a:gd name="connsiteX12" fmla="*/ 2076138 w 6254832"/>
                <a:gd name="connsiteY12" fmla="*/ 304300 h 6864558"/>
                <a:gd name="connsiteX13" fmla="*/ 2113426 w 6254832"/>
                <a:gd name="connsiteY13" fmla="*/ 294744 h 6864558"/>
                <a:gd name="connsiteX14" fmla="*/ 2132163 w 6254832"/>
                <a:gd name="connsiteY14" fmla="*/ 290060 h 6864558"/>
                <a:gd name="connsiteX15" fmla="*/ 2151089 w 6254832"/>
                <a:gd name="connsiteY15" fmla="*/ 286312 h 6864558"/>
                <a:gd name="connsiteX16" fmla="*/ 2763249 w 6254832"/>
                <a:gd name="connsiteY16" fmla="*/ 218482 h 6864558"/>
                <a:gd name="connsiteX17" fmla="*/ 3372225 w 6254832"/>
                <a:gd name="connsiteY17" fmla="*/ 301302 h 6864558"/>
                <a:gd name="connsiteX18" fmla="*/ 3663596 w 6254832"/>
                <a:gd name="connsiteY18" fmla="*/ 398364 h 6864558"/>
                <a:gd name="connsiteX19" fmla="*/ 3941663 w 6254832"/>
                <a:gd name="connsiteY19" fmla="*/ 526717 h 6864558"/>
                <a:gd name="connsiteX20" fmla="*/ 4204366 w 6254832"/>
                <a:gd name="connsiteY20" fmla="*/ 681678 h 6864558"/>
                <a:gd name="connsiteX21" fmla="*/ 4450018 w 6254832"/>
                <a:gd name="connsiteY21" fmla="*/ 860061 h 6864558"/>
                <a:gd name="connsiteX22" fmla="*/ 4678992 w 6254832"/>
                <a:gd name="connsiteY22" fmla="*/ 1057181 h 6864558"/>
                <a:gd name="connsiteX23" fmla="*/ 4889791 w 6254832"/>
                <a:gd name="connsiteY23" fmla="*/ 1271166 h 6864558"/>
                <a:gd name="connsiteX24" fmla="*/ 5083164 w 6254832"/>
                <a:gd name="connsiteY24" fmla="*/ 1498642 h 6864558"/>
                <a:gd name="connsiteX25" fmla="*/ 5257987 w 6254832"/>
                <a:gd name="connsiteY25" fmla="*/ 1738484 h 6864558"/>
                <a:gd name="connsiteX26" fmla="*/ 5413510 w 6254832"/>
                <a:gd name="connsiteY26" fmla="*/ 1989195 h 6864558"/>
                <a:gd name="connsiteX27" fmla="*/ 5548609 w 6254832"/>
                <a:gd name="connsiteY27" fmla="*/ 2249462 h 6864558"/>
                <a:gd name="connsiteX28" fmla="*/ 5747791 w 6254832"/>
                <a:gd name="connsiteY28" fmla="*/ 2795666 h 6864558"/>
                <a:gd name="connsiteX29" fmla="*/ 5806814 w 6254832"/>
                <a:gd name="connsiteY29" fmla="*/ 3078980 h 6864558"/>
                <a:gd name="connsiteX30" fmla="*/ 5816933 w 6254832"/>
                <a:gd name="connsiteY30" fmla="*/ 3150558 h 6864558"/>
                <a:gd name="connsiteX31" fmla="*/ 5825178 w 6254832"/>
                <a:gd name="connsiteY31" fmla="*/ 3222323 h 6864558"/>
                <a:gd name="connsiteX32" fmla="*/ 5831923 w 6254832"/>
                <a:gd name="connsiteY32" fmla="*/ 3294276 h 6864558"/>
                <a:gd name="connsiteX33" fmla="*/ 5836233 w 6254832"/>
                <a:gd name="connsiteY33" fmla="*/ 3366416 h 6864558"/>
                <a:gd name="connsiteX34" fmla="*/ 5833047 w 6254832"/>
                <a:gd name="connsiteY34" fmla="*/ 3655726 h 6864558"/>
                <a:gd name="connsiteX35" fmla="*/ 5827426 w 6254832"/>
                <a:gd name="connsiteY35" fmla="*/ 3728054 h 6864558"/>
                <a:gd name="connsiteX36" fmla="*/ 5819556 w 6254832"/>
                <a:gd name="connsiteY36" fmla="*/ 3800194 h 6864558"/>
                <a:gd name="connsiteX37" fmla="*/ 5809063 w 6254832"/>
                <a:gd name="connsiteY37" fmla="*/ 3872147 h 6864558"/>
                <a:gd name="connsiteX38" fmla="*/ 5796696 w 6254832"/>
                <a:gd name="connsiteY38" fmla="*/ 3943912 h 6864558"/>
                <a:gd name="connsiteX39" fmla="*/ 5725305 w 6254832"/>
                <a:gd name="connsiteY39" fmla="*/ 4225165 h 6864558"/>
                <a:gd name="connsiteX40" fmla="*/ 5605384 w 6254832"/>
                <a:gd name="connsiteY40" fmla="*/ 4478312 h 6864558"/>
                <a:gd name="connsiteX41" fmla="*/ 5412573 w 6254832"/>
                <a:gd name="connsiteY41" fmla="*/ 4677306 h 6864558"/>
                <a:gd name="connsiteX42" fmla="*/ 5155867 w 6254832"/>
                <a:gd name="connsiteY42" fmla="*/ 4834703 h 6864558"/>
                <a:gd name="connsiteX43" fmla="*/ 4645452 w 6254832"/>
                <a:gd name="connsiteY43" fmla="*/ 5207396 h 6864558"/>
                <a:gd name="connsiteX44" fmla="*/ 4536211 w 6254832"/>
                <a:gd name="connsiteY44" fmla="*/ 5319072 h 6864558"/>
                <a:gd name="connsiteX45" fmla="*/ 4430343 w 6254832"/>
                <a:gd name="connsiteY45" fmla="*/ 5432061 h 6864558"/>
                <a:gd name="connsiteX46" fmla="*/ 4220668 w 6254832"/>
                <a:gd name="connsiteY46" fmla="*/ 5657663 h 6864558"/>
                <a:gd name="connsiteX47" fmla="*/ 4115174 w 6254832"/>
                <a:gd name="connsiteY47" fmla="*/ 5768777 h 6864558"/>
                <a:gd name="connsiteX48" fmla="*/ 4007245 w 6254832"/>
                <a:gd name="connsiteY48" fmla="*/ 5876707 h 6864558"/>
                <a:gd name="connsiteX49" fmla="*/ 3781081 w 6254832"/>
                <a:gd name="connsiteY49" fmla="*/ 6078887 h 6864558"/>
                <a:gd name="connsiteX50" fmla="*/ 3534493 w 6254832"/>
                <a:gd name="connsiteY50" fmla="*/ 6249775 h 6864558"/>
                <a:gd name="connsiteX51" fmla="*/ 3265232 w 6254832"/>
                <a:gd name="connsiteY51" fmla="*/ 6373068 h 6864558"/>
                <a:gd name="connsiteX52" fmla="*/ 3194779 w 6254832"/>
                <a:gd name="connsiteY52" fmla="*/ 6394804 h 6864558"/>
                <a:gd name="connsiteX53" fmla="*/ 3123575 w 6254832"/>
                <a:gd name="connsiteY53" fmla="*/ 6412792 h 6864558"/>
                <a:gd name="connsiteX54" fmla="*/ 3051435 w 6254832"/>
                <a:gd name="connsiteY54" fmla="*/ 6426471 h 6864558"/>
                <a:gd name="connsiteX55" fmla="*/ 2978733 w 6254832"/>
                <a:gd name="connsiteY55" fmla="*/ 6436214 h 6864558"/>
                <a:gd name="connsiteX56" fmla="*/ 2905656 w 6254832"/>
                <a:gd name="connsiteY56" fmla="*/ 6442211 h 6864558"/>
                <a:gd name="connsiteX57" fmla="*/ 2832204 w 6254832"/>
                <a:gd name="connsiteY57" fmla="*/ 6444459 h 6864558"/>
                <a:gd name="connsiteX58" fmla="*/ 2758565 w 6254832"/>
                <a:gd name="connsiteY58" fmla="*/ 6443335 h 6864558"/>
                <a:gd name="connsiteX59" fmla="*/ 2683239 w 6254832"/>
                <a:gd name="connsiteY59" fmla="*/ 6438463 h 6864558"/>
                <a:gd name="connsiteX60" fmla="*/ 2091503 w 6254832"/>
                <a:gd name="connsiteY60" fmla="*/ 6343275 h 6864558"/>
                <a:gd name="connsiteX61" fmla="*/ 1948347 w 6254832"/>
                <a:gd name="connsiteY61" fmla="*/ 6301490 h 6864558"/>
                <a:gd name="connsiteX62" fmla="*/ 1807626 w 6254832"/>
                <a:gd name="connsiteY62" fmla="*/ 6252585 h 6864558"/>
                <a:gd name="connsiteX63" fmla="*/ 1738297 w 6254832"/>
                <a:gd name="connsiteY63" fmla="*/ 6225790 h 6864558"/>
                <a:gd name="connsiteX64" fmla="*/ 1669529 w 6254832"/>
                <a:gd name="connsiteY64" fmla="*/ 6197684 h 6864558"/>
                <a:gd name="connsiteX65" fmla="*/ 1635239 w 6254832"/>
                <a:gd name="connsiteY65" fmla="*/ 6183630 h 6864558"/>
                <a:gd name="connsiteX66" fmla="*/ 1601699 w 6254832"/>
                <a:gd name="connsiteY66" fmla="*/ 6167891 h 6864558"/>
                <a:gd name="connsiteX67" fmla="*/ 1534618 w 6254832"/>
                <a:gd name="connsiteY67" fmla="*/ 6136411 h 6864558"/>
                <a:gd name="connsiteX68" fmla="*/ 592299 w 6254832"/>
                <a:gd name="connsiteY68" fmla="*/ 5443116 h 6864558"/>
                <a:gd name="connsiteX69" fmla="*/ 0 w 6254832"/>
                <a:gd name="connsiteY69" fmla="*/ 4496675 h 6864558"/>
                <a:gd name="connsiteX70" fmla="*/ 0 w 6254832"/>
                <a:gd name="connsiteY70" fmla="*/ 5523875 h 6864558"/>
                <a:gd name="connsiteX71" fmla="*/ 2766060 w 6254832"/>
                <a:gd name="connsiteY71" fmla="*/ 6864559 h 6864558"/>
                <a:gd name="connsiteX72" fmla="*/ 6254833 w 6254832"/>
                <a:gd name="connsiteY72" fmla="*/ 3432373 h 6864558"/>
                <a:gd name="connsiteX73" fmla="*/ 2766060 w 6254832"/>
                <a:gd name="connsiteY73" fmla="*/ 0 h 686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54832" h="6864558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C94FC6A-E78B-511D-9215-43ED1DFFEE34}"/>
              </a:ext>
            </a:extLst>
          </p:cNvPr>
          <p:cNvSpPr txBox="1"/>
          <p:nvPr/>
        </p:nvSpPr>
        <p:spPr>
          <a:xfrm>
            <a:off x="6090574" y="2415756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</a:rPr>
              <a:t>Bootstrap —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это</a:t>
            </a:r>
            <a:r>
              <a:rPr lang="en-US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открытый</a:t>
            </a:r>
            <a:r>
              <a:rPr lang="en-US" b="0" i="0" dirty="0">
                <a:solidFill>
                  <a:schemeClr val="tx2"/>
                </a:solidFill>
                <a:effectLst/>
              </a:rPr>
              <a:t> и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бесплатный</a:t>
            </a:r>
            <a:r>
              <a:rPr lang="en-US" b="0" i="0" dirty="0">
                <a:solidFill>
                  <a:schemeClr val="tx2"/>
                </a:solidFill>
                <a:effectLst/>
              </a:rPr>
              <a:t> </a:t>
            </a:r>
            <a:r>
              <a:rPr lang="en-US" b="0" i="0" u="sng" dirty="0">
                <a:solidFill>
                  <a:schemeClr val="tx2"/>
                </a:solidFill>
                <a:effectLst/>
                <a:hlinkClick r:id="rId3"/>
              </a:rPr>
              <a:t>HTML-</a:t>
            </a:r>
            <a:r>
              <a:rPr lang="en-US" b="0" i="0" dirty="0">
                <a:solidFill>
                  <a:schemeClr val="tx2"/>
                </a:solidFill>
                <a:effectLst/>
              </a:rPr>
              <a:t>, </a:t>
            </a:r>
            <a:r>
              <a:rPr lang="en-US" b="0" i="0" u="sng" dirty="0">
                <a:solidFill>
                  <a:schemeClr val="tx2"/>
                </a:solidFill>
                <a:effectLst/>
                <a:hlinkClick r:id="rId4"/>
              </a:rPr>
              <a:t>CSS-</a:t>
            </a:r>
            <a:r>
              <a:rPr lang="en-US" b="0" i="0" dirty="0">
                <a:solidFill>
                  <a:schemeClr val="tx2"/>
                </a:solidFill>
                <a:effectLst/>
              </a:rPr>
              <a:t> и </a:t>
            </a:r>
            <a:r>
              <a:rPr lang="en-US" b="0" i="0" u="sng" dirty="0">
                <a:solidFill>
                  <a:schemeClr val="tx2"/>
                </a:solidFill>
                <a:effectLst/>
                <a:hlinkClick r:id="rId5"/>
              </a:rPr>
              <a:t>JS-</a:t>
            </a:r>
            <a:r>
              <a:rPr lang="en-US" b="0" i="0" u="sng" dirty="0" err="1">
                <a:solidFill>
                  <a:schemeClr val="tx2"/>
                </a:solidFill>
                <a:effectLst/>
                <a:hlinkClick r:id="rId5"/>
              </a:rPr>
              <a:t>фреймворк</a:t>
            </a:r>
            <a:r>
              <a:rPr lang="en-US" b="0" i="0" dirty="0">
                <a:solidFill>
                  <a:schemeClr val="tx2"/>
                </a:solidFill>
                <a:effectLst/>
              </a:rPr>
              <a:t>,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который</a:t>
            </a:r>
            <a:r>
              <a:rPr lang="en-US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используют</a:t>
            </a:r>
            <a:r>
              <a:rPr lang="en-US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веб-разработчики</a:t>
            </a:r>
            <a:r>
              <a:rPr lang="en-US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для</a:t>
            </a:r>
            <a:r>
              <a:rPr lang="en-US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быстрой</a:t>
            </a:r>
            <a:r>
              <a:rPr lang="en-US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верстки</a:t>
            </a:r>
            <a:r>
              <a:rPr lang="en-US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адаптивных</a:t>
            </a:r>
            <a:r>
              <a:rPr lang="en-US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дизайнов</a:t>
            </a:r>
            <a:r>
              <a:rPr lang="en-US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сайтов</a:t>
            </a:r>
            <a:r>
              <a:rPr lang="en-US" b="0" i="0" dirty="0">
                <a:solidFill>
                  <a:schemeClr val="tx2"/>
                </a:solidFill>
                <a:effectLst/>
              </a:rPr>
              <a:t> и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веб-приложений</a:t>
            </a:r>
            <a:r>
              <a:rPr lang="en-US" b="0" i="0" dirty="0">
                <a:solidFill>
                  <a:schemeClr val="tx2"/>
                </a:solidFill>
                <a:effectLst/>
              </a:rPr>
              <a:t>.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Включает</a:t>
            </a:r>
            <a:r>
              <a:rPr lang="en-US" b="0" i="0" dirty="0">
                <a:solidFill>
                  <a:schemeClr val="tx2"/>
                </a:solidFill>
                <a:effectLst/>
              </a:rPr>
              <a:t> в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себя</a:t>
            </a:r>
            <a:r>
              <a:rPr lang="en-US" b="0" i="0" dirty="0">
                <a:solidFill>
                  <a:schemeClr val="tx2"/>
                </a:solidFill>
                <a:effectLst/>
              </a:rPr>
              <a:t> CSS- и HTML-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шаблоны</a:t>
            </a:r>
            <a:r>
              <a:rPr lang="en-US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оформления</a:t>
            </a:r>
            <a:r>
              <a:rPr lang="en-US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для</a:t>
            </a:r>
            <a:r>
              <a:rPr lang="en-US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веб-форм</a:t>
            </a:r>
            <a:r>
              <a:rPr lang="en-US" b="0" i="0" dirty="0">
                <a:solidFill>
                  <a:schemeClr val="tx2"/>
                </a:solidFill>
                <a:effectLst/>
              </a:rPr>
              <a:t>,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меток</a:t>
            </a:r>
            <a:r>
              <a:rPr lang="en-US" b="0" i="0" dirty="0">
                <a:solidFill>
                  <a:schemeClr val="tx2"/>
                </a:solidFill>
                <a:effectLst/>
              </a:rPr>
              <a:t>,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типографики</a:t>
            </a:r>
            <a:r>
              <a:rPr lang="en-US" b="0" i="0" dirty="0">
                <a:solidFill>
                  <a:schemeClr val="tx2"/>
                </a:solidFill>
                <a:effectLst/>
              </a:rPr>
              <a:t>,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кнопок</a:t>
            </a:r>
            <a:r>
              <a:rPr lang="en-US" b="0" i="0" dirty="0">
                <a:solidFill>
                  <a:schemeClr val="tx2"/>
                </a:solidFill>
                <a:effectLst/>
              </a:rPr>
              <a:t>,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блоков</a:t>
            </a:r>
            <a:r>
              <a:rPr lang="en-US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навигации</a:t>
            </a:r>
            <a:r>
              <a:rPr lang="en-US" b="0" i="0" dirty="0">
                <a:solidFill>
                  <a:schemeClr val="tx2"/>
                </a:solidFill>
                <a:effectLst/>
              </a:rPr>
              <a:t> и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других</a:t>
            </a:r>
            <a:r>
              <a:rPr lang="en-US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компонентов</a:t>
            </a:r>
            <a:r>
              <a:rPr lang="en-US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веб-интерфейса</a:t>
            </a:r>
            <a:r>
              <a:rPr lang="en-US" b="0" i="0" dirty="0">
                <a:solidFill>
                  <a:schemeClr val="tx2"/>
                </a:solidFill>
                <a:effectLst/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9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20C7A-2D4E-0075-7632-6938F67F67B4}"/>
              </a:ext>
            </a:extLst>
          </p:cNvPr>
          <p:cNvSpPr txBox="1"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</a:rPr>
              <a:t>Кто</a:t>
            </a:r>
            <a:r>
              <a:rPr lang="en-US" b="1" i="0" dirty="0">
                <a:effectLst/>
              </a:rPr>
              <a:t> и </a:t>
            </a:r>
            <a:r>
              <a:rPr lang="en-US" b="1" i="0" dirty="0" err="1">
                <a:effectLst/>
              </a:rPr>
              <a:t>когда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использует</a:t>
            </a:r>
            <a:r>
              <a:rPr lang="en-US" b="1" i="0" dirty="0">
                <a:effectLst/>
              </a:rPr>
              <a:t> Bootstrap</a:t>
            </a:r>
            <a:endParaRPr lang="en-US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Фреймворк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используют</a:t>
            </a:r>
            <a:r>
              <a:rPr lang="en-US" b="0" i="0" dirty="0">
                <a:effectLst/>
              </a:rPr>
              <a:t> </a:t>
            </a:r>
            <a:r>
              <a:rPr lang="en-US" b="0" i="0" u="sng" dirty="0">
                <a:effectLst/>
                <a:hlinkClick r:id="rId2"/>
              </a:rPr>
              <a:t>frontend-</a:t>
            </a:r>
            <a:r>
              <a:rPr lang="en-US" b="0" i="0" dirty="0">
                <a:effectLst/>
              </a:rPr>
              <a:t>, </a:t>
            </a:r>
            <a:r>
              <a:rPr lang="en-US" b="0" i="0" u="sng" dirty="0" err="1">
                <a:effectLst/>
                <a:hlinkClick r:id="rId3"/>
              </a:rPr>
              <a:t>fullstack-разработчики</a:t>
            </a:r>
            <a:r>
              <a:rPr lang="en-US" b="0" i="0" dirty="0">
                <a:effectLst/>
              </a:rPr>
              <a:t>. </a:t>
            </a:r>
            <a:r>
              <a:rPr lang="en-US" b="0" i="0" dirty="0" err="1">
                <a:effectLst/>
              </a:rPr>
              <a:t>Для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работы</a:t>
            </a:r>
            <a:r>
              <a:rPr lang="en-US" b="0" i="0" dirty="0">
                <a:effectLst/>
              </a:rPr>
              <a:t> с </a:t>
            </a:r>
            <a:r>
              <a:rPr lang="en-US" b="0" i="0" dirty="0" err="1">
                <a:effectLst/>
              </a:rPr>
              <a:t>инструментом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нужны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минимальные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знания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верстки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поэтому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он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подходит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новичкам</a:t>
            </a:r>
            <a:r>
              <a:rPr lang="en-US" b="0" i="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Bootstrap </a:t>
            </a:r>
            <a:r>
              <a:rPr lang="en-US" b="0" i="0" dirty="0" err="1">
                <a:effectLst/>
              </a:rPr>
              <a:t>используется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когда</a:t>
            </a:r>
            <a:r>
              <a:rPr lang="en-US" b="0" i="0" dirty="0">
                <a:effectLst/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у </a:t>
            </a:r>
            <a:r>
              <a:rPr lang="en-US" b="0" i="0" dirty="0" err="1">
                <a:effectLst/>
              </a:rPr>
              <a:t>сайта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много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страниц</a:t>
            </a:r>
            <a:r>
              <a:rPr lang="en-US" b="0" i="0" dirty="0">
                <a:effectLst/>
              </a:rPr>
              <a:t>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страницы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собраны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из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простых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базовых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элементов</a:t>
            </a:r>
            <a:r>
              <a:rPr lang="en-US" b="0" i="0" dirty="0">
                <a:effectLst/>
              </a:rPr>
              <a:t> — </a:t>
            </a:r>
            <a:r>
              <a:rPr lang="en-US" b="0" i="0" dirty="0" err="1">
                <a:effectLst/>
              </a:rPr>
              <a:t>кнопок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или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таблиц</a:t>
            </a:r>
            <a:r>
              <a:rPr lang="en-US" b="0" i="0" dirty="0">
                <a:effectLst/>
              </a:rPr>
              <a:t>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не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будет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глобального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редизайна</a:t>
            </a:r>
            <a:r>
              <a:rPr lang="en-US" b="0" i="0" dirty="0">
                <a:effectLst/>
              </a:rPr>
              <a:t>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шаблонность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страниц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окупается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скоростью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внедрения</a:t>
            </a:r>
            <a:r>
              <a:rPr lang="en-US" b="0" i="0" dirty="0">
                <a:effectLst/>
              </a:rPr>
              <a:t>.</a:t>
            </a:r>
          </a:p>
        </p:txBody>
      </p:sp>
      <p:sp>
        <p:nvSpPr>
          <p:cNvPr id="21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Программист">
            <a:extLst>
              <a:ext uri="{FF2B5EF4-FFF2-40B4-BE49-F238E27FC236}">
                <a16:creationId xmlns:a16="http://schemas.microsoft.com/office/drawing/2014/main" id="{5ACD013B-FD72-12A0-A55F-7CB2FBB53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3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84304-5F88-C0B7-CC5F-8874E64943E2}"/>
              </a:ext>
            </a:extLst>
          </p:cNvPr>
          <p:cNvSpPr txBox="1"/>
          <p:nvPr/>
        </p:nvSpPr>
        <p:spPr>
          <a:xfrm>
            <a:off x="648829" y="121648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181818"/>
                </a:solidFill>
                <a:effectLst/>
                <a:latin typeface="HeliosExtC-bold"/>
              </a:rPr>
              <a:t>Особенности </a:t>
            </a:r>
            <a:r>
              <a:rPr lang="en-US" sz="2000" b="1" i="0" dirty="0">
                <a:solidFill>
                  <a:srgbClr val="181818"/>
                </a:solidFill>
                <a:effectLst/>
                <a:latin typeface="HeliosExtC-bold"/>
              </a:rPr>
              <a:t>Bootstrap</a:t>
            </a:r>
            <a:endParaRPr lang="ru-RU" sz="2000" b="1" i="0" dirty="0">
              <a:solidFill>
                <a:srgbClr val="181818"/>
              </a:solidFill>
              <a:effectLst/>
              <a:latin typeface="HeliosExtC-bol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2000" b="1" dirty="0">
              <a:solidFill>
                <a:srgbClr val="181818"/>
              </a:solidFill>
              <a:latin typeface="HeliosExtC-bol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81818"/>
              </a:solidFill>
              <a:effectLst/>
              <a:latin typeface="HeliosExtC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</a:rPr>
              <a:t>Легкость</a:t>
            </a:r>
            <a:r>
              <a:rPr lang="en-US" sz="2000" b="1" i="0" dirty="0">
                <a:effectLst/>
              </a:rPr>
              <a:t> в </a:t>
            </a:r>
            <a:r>
              <a:rPr lang="en-US" sz="2000" b="1" i="0" dirty="0" err="1">
                <a:effectLst/>
              </a:rPr>
              <a:t>использовании</a:t>
            </a:r>
            <a:r>
              <a:rPr lang="en-US" sz="2000" b="1" i="0" dirty="0">
                <a:effectLst/>
              </a:rPr>
              <a:t> и </a:t>
            </a:r>
            <a:r>
              <a:rPr lang="en-US" sz="2000" b="1" i="0" dirty="0" err="1">
                <a:effectLst/>
              </a:rPr>
              <a:t>открытость</a:t>
            </a:r>
            <a:endParaRPr lang="en-US" sz="2000" b="1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Bootstrap </a:t>
            </a:r>
            <a:r>
              <a:rPr lang="en-US" sz="2000" b="0" i="0" dirty="0" err="1">
                <a:effectLst/>
              </a:rPr>
              <a:t>очень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простой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для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освоения</a:t>
            </a:r>
            <a:r>
              <a:rPr lang="en-US" sz="2000" b="0" i="0" dirty="0">
                <a:effectLst/>
              </a:rPr>
              <a:t> и </a:t>
            </a:r>
            <a:r>
              <a:rPr lang="en-US" sz="2000" b="0" i="0" dirty="0" err="1">
                <a:effectLst/>
              </a:rPr>
              <a:t>работы</a:t>
            </a:r>
            <a:r>
              <a:rPr lang="en-US" sz="2000" b="0" i="0" dirty="0">
                <a:effectLst/>
              </a:rPr>
              <a:t>. </a:t>
            </a:r>
            <a:r>
              <a:rPr lang="en-US" sz="2000" b="0" i="0" dirty="0" err="1">
                <a:effectLst/>
              </a:rPr>
              <a:t>Кроме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того</a:t>
            </a:r>
            <a:r>
              <a:rPr lang="en-US" sz="2000" b="0" i="0" dirty="0">
                <a:effectLst/>
              </a:rPr>
              <a:t>, к </a:t>
            </a:r>
            <a:r>
              <a:rPr lang="en-US" sz="2000" b="0" i="0" dirty="0" err="1">
                <a:effectLst/>
              </a:rPr>
              <a:t>фреймворку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есть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множество</a:t>
            </a:r>
            <a:r>
              <a:rPr lang="en-US" sz="2000" b="0" i="0" dirty="0">
                <a:effectLst/>
              </a:rPr>
              <a:t> </a:t>
            </a:r>
            <a:r>
              <a:rPr lang="en-US" sz="2000" b="0" i="0" u="sng" dirty="0" err="1">
                <a:effectLst/>
                <a:hlinkClick r:id="rId2"/>
              </a:rPr>
              <a:t>уроков</a:t>
            </a:r>
            <a:r>
              <a:rPr lang="en-US" sz="2000" b="0" i="0" u="sng" dirty="0">
                <a:effectLst/>
                <a:hlinkClick r:id="rId2"/>
              </a:rPr>
              <a:t> и </a:t>
            </a:r>
            <a:r>
              <a:rPr lang="en-US" sz="2000" b="0" i="0" u="sng" dirty="0" err="1">
                <a:effectLst/>
                <a:hlinkClick r:id="rId2"/>
              </a:rPr>
              <a:t>инструкций</a:t>
            </a:r>
            <a:r>
              <a:rPr lang="en-US" sz="2000" b="0" i="0" dirty="0">
                <a:effectLst/>
              </a:rPr>
              <a:t>. </a:t>
            </a:r>
            <a:r>
              <a:rPr lang="en-US" sz="2000" b="0" i="0" dirty="0" err="1">
                <a:effectLst/>
              </a:rPr>
              <a:t>Открытый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исходный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код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позволяет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адаптировать</a:t>
            </a:r>
            <a:r>
              <a:rPr lang="en-US" sz="2000" b="0" i="0" dirty="0">
                <a:effectLst/>
              </a:rPr>
              <a:t> Bootstrap </a:t>
            </a:r>
            <a:r>
              <a:rPr lang="en-US" sz="2000" b="0" i="0" dirty="0" err="1">
                <a:effectLst/>
              </a:rPr>
              <a:t>под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свои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потребности</a:t>
            </a:r>
            <a:r>
              <a:rPr lang="en-US" sz="2000" b="0" i="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</a:rPr>
              <a:t>Понятный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код</a:t>
            </a:r>
            <a:endParaRPr lang="en-US" sz="2000" b="1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С </a:t>
            </a:r>
            <a:r>
              <a:rPr lang="en-US" sz="2000" b="0" i="0" dirty="0" err="1">
                <a:effectLst/>
              </a:rPr>
              <a:t>помощью</a:t>
            </a:r>
            <a:r>
              <a:rPr lang="en-US" sz="2000" b="0" i="0" dirty="0">
                <a:effectLst/>
              </a:rPr>
              <a:t> Bootstrap </a:t>
            </a:r>
            <a:r>
              <a:rPr lang="en-US" sz="2000" b="0" i="0" dirty="0" err="1">
                <a:effectLst/>
              </a:rPr>
              <a:t>можно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писать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простой</a:t>
            </a:r>
            <a:r>
              <a:rPr lang="en-US" sz="2000" b="0" i="0" dirty="0">
                <a:effectLst/>
              </a:rPr>
              <a:t> и </a:t>
            </a:r>
            <a:r>
              <a:rPr lang="en-US" sz="2000" b="0" i="0" dirty="0" err="1">
                <a:effectLst/>
              </a:rPr>
              <a:t>качественный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код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который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будет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понятен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другим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разработчикам</a:t>
            </a:r>
            <a:r>
              <a:rPr lang="en-US" sz="2000" b="0" i="0" dirty="0">
                <a:effectLst/>
              </a:rPr>
              <a:t>. </a:t>
            </a:r>
            <a:r>
              <a:rPr lang="en-US" sz="2000" b="0" i="0" dirty="0" err="1">
                <a:effectLst/>
              </a:rPr>
              <a:t>Это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облегчает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работу</a:t>
            </a:r>
            <a:r>
              <a:rPr lang="en-US" sz="2000" b="0" i="0" dirty="0">
                <a:effectLst/>
              </a:rPr>
              <a:t> в </a:t>
            </a:r>
            <a:r>
              <a:rPr lang="en-US" sz="2000" b="0" i="0" dirty="0" err="1">
                <a:effectLst/>
              </a:rPr>
              <a:t>команде</a:t>
            </a:r>
            <a:r>
              <a:rPr lang="en-US" sz="2000" b="0" i="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</a:rPr>
              <a:t>Единство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стилей</a:t>
            </a:r>
            <a:endParaRPr lang="en-US" sz="2000" b="1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</a:rPr>
              <a:t>Элементы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фреймворка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гармонично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сочетаются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друг</a:t>
            </a:r>
            <a:r>
              <a:rPr lang="en-US" sz="2000" b="0" i="0" dirty="0">
                <a:effectLst/>
              </a:rPr>
              <a:t> с </a:t>
            </a:r>
            <a:r>
              <a:rPr lang="en-US" sz="2000" b="0" i="0" dirty="0" err="1">
                <a:effectLst/>
              </a:rPr>
              <a:t>другом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что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позволяет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создавать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сайты</a:t>
            </a:r>
            <a:r>
              <a:rPr lang="en-US" sz="2000" b="0" i="0" dirty="0">
                <a:effectLst/>
              </a:rPr>
              <a:t> и </a:t>
            </a:r>
            <a:r>
              <a:rPr lang="en-US" sz="2000" b="0" i="0" dirty="0" err="1">
                <a:effectLst/>
              </a:rPr>
              <a:t>страницы</a:t>
            </a:r>
            <a:r>
              <a:rPr lang="en-US" sz="2000" b="0" i="0" dirty="0">
                <a:effectLst/>
              </a:rPr>
              <a:t> в </a:t>
            </a:r>
            <a:r>
              <a:rPr lang="en-US" sz="2000" b="0" i="0" dirty="0" err="1">
                <a:effectLst/>
              </a:rPr>
              <a:t>едином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стиле</a:t>
            </a:r>
            <a:r>
              <a:rPr lang="en-US" b="0" i="0" dirty="0">
                <a:effectLst/>
              </a:rPr>
              <a:t>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Нижний колонтитул">
            <a:extLst>
              <a:ext uri="{FF2B5EF4-FFF2-40B4-BE49-F238E27FC236}">
                <a16:creationId xmlns:a16="http://schemas.microsoft.com/office/drawing/2014/main" id="{351277F4-054C-B022-DBBB-2C316A221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686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592</Words>
  <Application>Microsoft Office PowerPoint</Application>
  <PresentationFormat>Широкоэкранный</PresentationFormat>
  <Paragraphs>51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HeliosExtC</vt:lpstr>
      <vt:lpstr>HeliosExtC-bold</vt:lpstr>
      <vt:lpstr>Тема Office</vt:lpstr>
      <vt:lpstr>Sass и  Bootstrap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 и  Bootstrap  </dc:title>
  <dc:creator>Inal Hacizade</dc:creator>
  <cp:lastModifiedBy>Inal Hacizade</cp:lastModifiedBy>
  <cp:revision>1</cp:revision>
  <dcterms:created xsi:type="dcterms:W3CDTF">2023-05-09T13:38:40Z</dcterms:created>
  <dcterms:modified xsi:type="dcterms:W3CDTF">2023-05-09T13:52:16Z</dcterms:modified>
</cp:coreProperties>
</file>