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9" r:id="rId5"/>
    <p:sldId id="267" r:id="rId6"/>
    <p:sldId id="266" r:id="rId7"/>
    <p:sldId id="263" r:id="rId8"/>
    <p:sldId id="292" r:id="rId9"/>
    <p:sldId id="265" r:id="rId10"/>
    <p:sldId id="291" r:id="rId11"/>
    <p:sldId id="283" r:id="rId12"/>
    <p:sldId id="281" r:id="rId13"/>
    <p:sldId id="260" r:id="rId14"/>
    <p:sldId id="258" r:id="rId15"/>
    <p:sldId id="259" r:id="rId16"/>
    <p:sldId id="261" r:id="rId17"/>
    <p:sldId id="262" r:id="rId18"/>
    <p:sldId id="278" r:id="rId19"/>
    <p:sldId id="277" r:id="rId20"/>
    <p:sldId id="282" r:id="rId21"/>
    <p:sldId id="279" r:id="rId22"/>
    <p:sldId id="275" r:id="rId23"/>
    <p:sldId id="280" r:id="rId24"/>
    <p:sldId id="285" r:id="rId25"/>
    <p:sldId id="294" r:id="rId26"/>
    <p:sldId id="290" r:id="rId27"/>
    <p:sldId id="284" r:id="rId28"/>
    <p:sldId id="289" r:id="rId29"/>
    <p:sldId id="288" r:id="rId30"/>
    <p:sldId id="271" r:id="rId31"/>
    <p:sldId id="293" r:id="rId32"/>
    <p:sldId id="286" r:id="rId33"/>
    <p:sldId id="270" r:id="rId34"/>
    <p:sldId id="272" r:id="rId35"/>
    <p:sldId id="273" r:id="rId36"/>
    <p:sldId id="27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6614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87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767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391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884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756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896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775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233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062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279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3348-EAC2-419F-AEFA-D1300DE1FA16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139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rg-sequenc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ac.broadinstitute.org/variant/10-3208567-T-TGCACACTAGGGAAGAGAGAGGAAT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c.broadinstitute.org/variant/10-3208567-T-TGCACGCTAAGGAAGAGAGAGGAATG" TargetMode="External"/><Relationship Id="rId5" Type="http://schemas.openxmlformats.org/officeDocument/2006/relationships/hyperlink" Target="http://exac.broadinstitute.org/variant/10-3208567-T-TAGGGAAGAGAGAGGAATG" TargetMode="External"/><Relationship Id="rId4" Type="http://schemas.openxmlformats.org/officeDocument/2006/relationships/hyperlink" Target="http://exac.broadinstitute.org/variant/10-3208567-T-TGCATGCTAGGGAAGAGAGAGGAAT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variation/tools/1000genomes" TargetMode="External"/><Relationship Id="rId2" Type="http://schemas.openxmlformats.org/officeDocument/2006/relationships/hyperlink" Target="http://ncbi.nlm.nih.gov/sn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s.gs.washington.edu/EV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10k.org/" TargetMode="External"/><Relationship Id="rId2" Type="http://schemas.openxmlformats.org/officeDocument/2006/relationships/hyperlink" Target="http://exac.broadinstitut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cbi.nlm.nih.gov/clinvar" TargetMode="External"/><Relationship Id="rId4" Type="http://schemas.openxmlformats.org/officeDocument/2006/relationships/hyperlink" Target="http://cancer.sanger.ac.uk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jpopgen/dbNSFP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lis.com/blog/2015/03/17/the-best-variant-prediction-method-that-no-one-is-usin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peff.sourceforge.net/" TargetMode="External"/><Relationship Id="rId2" Type="http://schemas.openxmlformats.org/officeDocument/2006/relationships/hyperlink" Target="http://wannovar.usc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://www.ensembl.org/Tools/VE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dell-lab.org/software/vaast.html" TargetMode="External"/><Relationship Id="rId2" Type="http://schemas.openxmlformats.org/officeDocument/2006/relationships/hyperlink" Target="http://vat.gersteinlab.org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cmb.med.umich.edu/ccdu/SNPAAMapp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cbi.nlm.nih.gov/ge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5300" b="1" dirty="0" smtClean="0"/>
              <a:t>Variant Annotation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/>
              <a:t>M7 Bioinformatics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MSc Genomic </a:t>
            </a:r>
            <a:r>
              <a:rPr lang="en-GB" dirty="0"/>
              <a:t>Medicine</a:t>
            </a:r>
            <a:br>
              <a:rPr lang="en-GB" dirty="0"/>
            </a:br>
            <a:r>
              <a:rPr lang="en-GB" dirty="0"/>
              <a:t>Tues 16</a:t>
            </a:r>
            <a:r>
              <a:rPr lang="en-GB" baseline="30000" dirty="0"/>
              <a:t>th</a:t>
            </a:r>
            <a:r>
              <a:rPr lang="en-GB" dirty="0"/>
              <a:t> Feb 2016</a:t>
            </a:r>
            <a:br>
              <a:rPr lang="en-GB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437112"/>
            <a:ext cx="8712968" cy="23042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Simon </a:t>
            </a:r>
            <a:r>
              <a:rPr lang="en-GB" dirty="0" err="1" smtClean="0"/>
              <a:t>Topp</a:t>
            </a:r>
            <a:endParaRPr lang="en-GB" dirty="0" smtClean="0"/>
          </a:p>
          <a:p>
            <a:r>
              <a:rPr lang="en-GB" dirty="0" smtClean="0"/>
              <a:t>simon.topp@kcl.ac.uk</a:t>
            </a:r>
          </a:p>
          <a:p>
            <a:r>
              <a:rPr lang="en-GB" dirty="0" smtClean="0"/>
              <a:t>Basic &amp; Clinical Neuroscience</a:t>
            </a:r>
          </a:p>
          <a:p>
            <a:r>
              <a:rPr lang="en-GB" dirty="0" smtClean="0"/>
              <a:t>Institute of Psychiatry, Psychology &amp; Neuroscience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47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676456" cy="33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GAPDH in </a:t>
            </a:r>
            <a:r>
              <a:rPr kumimoji="0" lang="en-GB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Ensembl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980728"/>
            <a:ext cx="195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11 Transcripts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589240"/>
            <a:ext cx="7102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4 overlap with </a:t>
            </a:r>
            <a:r>
              <a:rPr lang="en-GB" sz="2400" dirty="0" err="1" smtClean="0"/>
              <a:t>Refseq</a:t>
            </a:r>
            <a:endParaRPr lang="en-GB" sz="2400" dirty="0" smtClean="0"/>
          </a:p>
          <a:p>
            <a:r>
              <a:rPr lang="en-GB" sz="2400" dirty="0" smtClean="0"/>
              <a:t>5 have retained </a:t>
            </a:r>
            <a:r>
              <a:rPr lang="en-GB" sz="2400" dirty="0" err="1" smtClean="0"/>
              <a:t>introns</a:t>
            </a:r>
            <a:r>
              <a:rPr lang="en-GB" sz="2400" dirty="0" smtClean="0"/>
              <a:t> – probably </a:t>
            </a:r>
            <a:r>
              <a:rPr lang="en-GB" sz="2400" dirty="0" err="1" smtClean="0"/>
              <a:t>unspliced</a:t>
            </a:r>
            <a:r>
              <a:rPr lang="en-GB" sz="2400" dirty="0" smtClean="0"/>
              <a:t> pre-mRNA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LRG – Locus Reference Genomic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effectLst/>
              </a:rPr>
              <a:t>“LRG sequences provide a stable genomic DNA framework for reporting mutations with a permanent ID and core content that never changes.”</a:t>
            </a:r>
          </a:p>
          <a:p>
            <a:r>
              <a:rPr lang="en-GB" dirty="0" smtClean="0"/>
              <a:t>“Only transcripts with good biological understanding and essential for reporting variants will be included.”</a:t>
            </a:r>
            <a:endParaRPr lang="en-GB" dirty="0" smtClean="0">
              <a:effectLst/>
            </a:endParaRPr>
          </a:p>
          <a:p>
            <a:r>
              <a:rPr lang="en-GB" dirty="0" smtClean="0"/>
              <a:t>not in widespread use (yet). Not available for every gene (yet) - 1070 to date. </a:t>
            </a:r>
          </a:p>
          <a:p>
            <a:r>
              <a:rPr lang="en-GB" dirty="0" smtClean="0">
                <a:hlinkClick r:id="rId2"/>
              </a:rPr>
              <a:t>http://www.lrg-sequence.org/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24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Canonical Transcripts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Usually defined as the splice isoform with the longest Open Reading Frame (translated protein)</a:t>
            </a:r>
          </a:p>
          <a:p>
            <a:r>
              <a:rPr lang="en-GB" dirty="0" smtClean="0"/>
              <a:t>Not always clear which isoform is canonical</a:t>
            </a:r>
          </a:p>
          <a:p>
            <a:r>
              <a:rPr lang="en-GB" dirty="0" smtClean="0"/>
              <a:t>NOT necessarily the most abundant isoform</a:t>
            </a:r>
          </a:p>
          <a:p>
            <a:r>
              <a:rPr lang="en-GB" dirty="0" smtClean="0"/>
              <a:t>NOR the one first discovered / most cited in the literature</a:t>
            </a:r>
          </a:p>
          <a:p>
            <a:r>
              <a:rPr lang="en-GB" dirty="0" smtClean="0"/>
              <a:t>NOR the primary sequence in </a:t>
            </a:r>
            <a:r>
              <a:rPr lang="en-GB" dirty="0" err="1" smtClean="0"/>
              <a:t>UniProt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May not be present in your tissue of interest or relevant to your disease</a:t>
            </a:r>
          </a:p>
          <a:p>
            <a:r>
              <a:rPr lang="en-GB" dirty="0" smtClean="0"/>
              <a:t>Therefore variants must be mapped to all isoforms.</a:t>
            </a:r>
          </a:p>
        </p:txBody>
      </p:sp>
    </p:spTree>
    <p:extLst>
      <p:ext uri="{BB962C8B-B14F-4D97-AF65-F5344CB8AC3E}">
        <p14:creationId xmlns="" xmlns:p14="http://schemas.microsoft.com/office/powerpoint/2010/main" val="390880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SNP</a:t>
            </a:r>
            <a:r>
              <a:rPr lang="en-GB" sz="3200" dirty="0" smtClean="0"/>
              <a:t> – Single Nucleotide Polymorphism</a:t>
            </a:r>
          </a:p>
          <a:p>
            <a:r>
              <a:rPr lang="en-GB" sz="3200" b="1" dirty="0" smtClean="0"/>
              <a:t>SNV</a:t>
            </a:r>
            <a:r>
              <a:rPr lang="en-GB" sz="3200" dirty="0" smtClean="0"/>
              <a:t> – Single Nucleotide Variant (preferred)</a:t>
            </a:r>
          </a:p>
          <a:p>
            <a:r>
              <a:rPr lang="en-GB" sz="3200" b="1" dirty="0" smtClean="0"/>
              <a:t>CNV</a:t>
            </a:r>
            <a:r>
              <a:rPr lang="en-GB" sz="3200" dirty="0" smtClean="0"/>
              <a:t> – Copy Number Variant</a:t>
            </a:r>
          </a:p>
          <a:p>
            <a:endParaRPr lang="en-GB" sz="3200" dirty="0"/>
          </a:p>
          <a:p>
            <a:r>
              <a:rPr lang="en-GB" sz="3200" b="1" dirty="0" smtClean="0"/>
              <a:t>Mutation</a:t>
            </a:r>
            <a:r>
              <a:rPr lang="en-GB" sz="3200" dirty="0" smtClean="0"/>
              <a:t> – a variant likely to contribute to disease</a:t>
            </a:r>
          </a:p>
          <a:p>
            <a:r>
              <a:rPr lang="en-GB" sz="3200" b="1" dirty="0" smtClean="0"/>
              <a:t>SNP</a:t>
            </a:r>
            <a:r>
              <a:rPr lang="en-GB" sz="3200" dirty="0" smtClean="0"/>
              <a:t> – A (usually common) benign variant</a:t>
            </a:r>
          </a:p>
          <a:p>
            <a:endParaRPr lang="en-GB" sz="3200" dirty="0" smtClean="0"/>
          </a:p>
          <a:p>
            <a:r>
              <a:rPr lang="en-GB" sz="3200" b="1" dirty="0" err="1" smtClean="0"/>
              <a:t>Missense</a:t>
            </a:r>
            <a:r>
              <a:rPr lang="en-GB" sz="3200" b="1" dirty="0" smtClean="0"/>
              <a:t> –</a:t>
            </a:r>
            <a:r>
              <a:rPr lang="en-GB" sz="3200" dirty="0" smtClean="0"/>
              <a:t> a single amino acid change</a:t>
            </a:r>
          </a:p>
          <a:p>
            <a:r>
              <a:rPr lang="en-GB" sz="3200" b="1" dirty="0" smtClean="0"/>
              <a:t>Nonsense –</a:t>
            </a:r>
            <a:r>
              <a:rPr lang="en-GB" sz="3200" dirty="0" smtClean="0"/>
              <a:t> A truncated (or extended) protein sequence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88640"/>
            <a:ext cx="502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Popular Terminology</a:t>
            </a:r>
            <a:endParaRPr lang="en-GB" sz="44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55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Nomenclature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79296" cy="525658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Human Genome Variation Society (hgvs.org)</a:t>
            </a:r>
          </a:p>
          <a:p>
            <a:r>
              <a:rPr lang="en-GB" dirty="0" smtClean="0"/>
              <a:t>Standardised naming system for genomic / transcript / protein variants</a:t>
            </a:r>
          </a:p>
          <a:p>
            <a:r>
              <a:rPr lang="en-GB" dirty="0" smtClean="0"/>
              <a:t>Always cite the genome / transcript / protein unique identifier it refers to (with version numbers).</a:t>
            </a:r>
          </a:p>
          <a:p>
            <a:pPr lvl="1"/>
            <a:r>
              <a:rPr lang="en-GB" b="1" dirty="0" err="1" smtClean="0"/>
              <a:t>g.nnnnnnn</a:t>
            </a:r>
            <a:r>
              <a:rPr lang="en-GB" dirty="0" smtClean="0"/>
              <a:t>	</a:t>
            </a:r>
            <a:r>
              <a:rPr lang="en-GB" sz="2600" dirty="0" smtClean="0"/>
              <a:t>co-ordinate on chromosome</a:t>
            </a:r>
            <a:endParaRPr lang="en-GB" sz="2400" dirty="0" smtClean="0"/>
          </a:p>
          <a:p>
            <a:pPr lvl="2"/>
            <a:r>
              <a:rPr lang="en-GB" sz="1600" dirty="0" smtClean="0"/>
              <a:t>hg19:chr1:g.1234567</a:t>
            </a:r>
          </a:p>
          <a:p>
            <a:pPr lvl="1"/>
            <a:r>
              <a:rPr lang="en-GB" b="1" dirty="0" err="1" smtClean="0"/>
              <a:t>c.nnnn</a:t>
            </a:r>
            <a:r>
              <a:rPr lang="en-GB" dirty="0" smtClean="0"/>
              <a:t>		</a:t>
            </a:r>
            <a:r>
              <a:rPr lang="en-GB" sz="2600" dirty="0" smtClean="0"/>
              <a:t>position in cDNA (A of ATG start codon = c.1)</a:t>
            </a:r>
            <a:endParaRPr lang="en-GB" sz="2400" dirty="0" smtClean="0"/>
          </a:p>
          <a:p>
            <a:pPr lvl="2"/>
            <a:r>
              <a:rPr lang="en-GB" sz="2000" dirty="0" smtClean="0"/>
              <a:t>NM_012345.1:c.128A&gt;T	 /   ENST00000012345:c.128A&gt;T</a:t>
            </a:r>
          </a:p>
          <a:p>
            <a:pPr lvl="1"/>
            <a:r>
              <a:rPr lang="en-GB" b="1" dirty="0" smtClean="0"/>
              <a:t>p.nnn</a:t>
            </a:r>
            <a:r>
              <a:rPr lang="en-GB" dirty="0" smtClean="0"/>
              <a:t>		</a:t>
            </a:r>
            <a:r>
              <a:rPr lang="en-GB" sz="2600" dirty="0" smtClean="0"/>
              <a:t>position in amino acid sequence</a:t>
            </a:r>
            <a:endParaRPr lang="en-GB" sz="2400" dirty="0" smtClean="0"/>
          </a:p>
          <a:p>
            <a:pPr lvl="2"/>
            <a:r>
              <a:rPr lang="en-GB" sz="1900" dirty="0" smtClean="0"/>
              <a:t>NP_012534.2:p.P20L           /    ENSP000000012354:p.P20L</a:t>
            </a:r>
          </a:p>
          <a:p>
            <a:endParaRPr lang="en-GB" sz="1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842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26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</a:t>
            </a:r>
            <a:r>
              <a:rPr lang="en-GB" b="1" dirty="0" err="1" smtClean="0"/>
              <a:t>cDNA</a:t>
            </a:r>
            <a:r>
              <a:rPr lang="en-GB" b="1" dirty="0" smtClean="0"/>
              <a:t> variants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340768"/>
            <a:ext cx="4392488" cy="506728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protein coding region</a:t>
            </a:r>
          </a:p>
          <a:p>
            <a:pPr marL="685800" lvl="2"/>
            <a:r>
              <a:rPr lang="en-GB" sz="2000" dirty="0" smtClean="0"/>
              <a:t>c.1637A&gt;G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 intron (5' half)</a:t>
            </a:r>
          </a:p>
          <a:p>
            <a:pPr marL="685800" lvl="2"/>
            <a:r>
              <a:rPr lang="en-GB" sz="2000" dirty="0" smtClean="0"/>
              <a:t>c.859+12T&gt;C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 intron (3' half)</a:t>
            </a:r>
          </a:p>
          <a:p>
            <a:pPr marL="685800" lvl="2"/>
            <a:r>
              <a:rPr lang="en-GB" sz="2000" dirty="0" smtClean="0"/>
              <a:t>c.2396-6G&gt;A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5' of protein coding region (5' UTR)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.-23C&gt;G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3' of protein coding region (3' UTR)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.*143A&gt;T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intron in 5' UTR (5' of ATG)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.-89-12T&gt;G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intron in 3' UTR (3' of stop)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</a:t>
            </a:r>
            <a:r>
              <a:rPr lang="en-GB" sz="2000" dirty="0" smtClean="0"/>
              <a:t>649+79G&gt;C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39552" y="1268760"/>
            <a:ext cx="324036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Substitution (SNV only!)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c.123A&gt;G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deletion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c.586_591del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c.586_591delTGGTCA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duplication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c.123dupA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c.586_591dup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c.586_591dupTGGTCA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insertion </a:t>
            </a:r>
            <a:endParaRPr lang="en-GB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c.123_124insC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!NOT! c.123insC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c.1086_1087insGCGTGA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complex </a:t>
            </a:r>
            <a:r>
              <a:rPr lang="en-GB" b="1" dirty="0" err="1" smtClean="0"/>
              <a:t>indel</a:t>
            </a:r>
            <a:r>
              <a:rPr lang="en-GB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c.123_136delinsAGT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c.123_125delTGAinsACC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7423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Amino Acid Variants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79296" cy="5400600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000" b="1" dirty="0" smtClean="0"/>
              <a:t>substitution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p.Ala23Thr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p.A23T</a:t>
            </a:r>
          </a:p>
          <a:p>
            <a:pPr marL="285750" indent="-285750"/>
            <a:r>
              <a:rPr lang="en-GB" sz="2000" b="1" dirty="0" smtClean="0"/>
              <a:t>stop-gain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p.Arg105*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p.R105X 	* is preferred to X for stop codons</a:t>
            </a:r>
          </a:p>
          <a:p>
            <a:r>
              <a:rPr lang="en-GB" sz="2000" b="1" dirty="0" smtClean="0"/>
              <a:t>stop-lost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p.*673R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p.X673R</a:t>
            </a:r>
          </a:p>
          <a:p>
            <a:pPr marL="285750" indent="-285750"/>
            <a:r>
              <a:rPr lang="en-GB" sz="2000" b="1" dirty="0" smtClean="0"/>
              <a:t>frameshift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p.Arg83fs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p.Arg83Serfs*15     	</a:t>
            </a:r>
            <a:r>
              <a:rPr lang="en-GB" sz="1600" dirty="0" err="1" smtClean="0"/>
              <a:t>frameshift</a:t>
            </a:r>
            <a:r>
              <a:rPr lang="en-GB" sz="1600" dirty="0" smtClean="0"/>
              <a:t> changes Pro to Ser, and new stop codon introduced 15 </a:t>
            </a:r>
          </a:p>
          <a:p>
            <a:pPr lvl="1">
              <a:buNone/>
            </a:pPr>
            <a:r>
              <a:rPr lang="en-GB" sz="1600" dirty="0" smtClean="0"/>
              <a:t>				residues downstream.</a:t>
            </a:r>
          </a:p>
          <a:p>
            <a:pPr marL="285750" indent="-285750"/>
            <a:r>
              <a:rPr lang="en-GB" sz="2000" b="1" dirty="0" err="1" smtClean="0"/>
              <a:t>indel</a:t>
            </a:r>
            <a:r>
              <a:rPr lang="en-GB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p.R123delinsKKK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p.R123_K136delinsGGQQQQGG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272123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76"/>
            <a:ext cx="8229600" cy="1143000"/>
          </a:xfrm>
        </p:spPr>
        <p:txBody>
          <a:bodyPr/>
          <a:lstStyle/>
          <a:p>
            <a:r>
              <a:rPr lang="en-GB" b="1" dirty="0" smtClean="0"/>
              <a:t>Left vs Right Alignment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61662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HGVS standard is to report variant at most 3’ position, relative to transcript.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For forward strand genes: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REF:  CCCATGAAAAAAAAA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TGACCC         g.15dupA   g.15_16insA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VAR:  CCCATGAAAAAAAAA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TGACCC         c.12dupA   c.12_13insA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T           p.*5Mfs*?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But for most read aligners/variant callers (not all) the standard is to left-shift variants, relative to the genome reference forward strand.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REF:  CCCATG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AAAAAAAAATGACCC         g.6_7insA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VAR:  CCCATG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AAAAAAAAATGACCC         c.3_4insA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T           p.*5Mfs*?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Some annotation pipelines correct for this, some don’t.</a:t>
            </a:r>
            <a:endParaRPr lang="en-GB" sz="20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b="1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For reverse strand genes, This issue should cancel 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 VAR:  5’ CCCTCA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TTTTTTTTTTGAGGG 3’       g.6_7insT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 REF:  5’ CCCTCA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TTTTTTTTTTGAGGG 3’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|||||| |||||||||||||||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REF:  3’ GGGAGT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AAAAAAAAAGTACCC 5’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VAR:  3’ GGGAGT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AAAAAAAAAGTACCC 5’       c.12_13insA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            p.*5Mfs*?</a:t>
            </a:r>
            <a:endParaRPr lang="en-GB" sz="1600" b="1" dirty="0"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03848" y="5877272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684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268760"/>
            <a:ext cx="75608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Right-Aligned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Left-Aligned  </a:t>
            </a:r>
          </a:p>
          <a:p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REF:ATCTTTTTCTA            ATCTTTTTCTA    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||||||| |||            ||| |||||||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VAR:ATCTTTT-CTA            ATC-TTTTCTA 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VCF:    7 TT/T                  3 CT/C      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ANNOVAR:    8  T/-                  4  T/-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HGVS:    c.8del                  c.4del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REF:ACTCTCTC-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A--CTCTCTCCA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||||||||  ||           |  |||||||||  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VAR:ACTCTCTCTCCA           ACTCTCTCTCCA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VCF:    8 C/CTC                 1 A/ACT      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ANNOVAR:    9 -/TC                  1 -/CT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HGVS:    c.8_9insTC              c.1_2insCT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88640"/>
            <a:ext cx="6862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VCF Normalisation Examples</a:t>
            </a:r>
            <a:endParaRPr lang="en-GB" sz="44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Multi-allelic</a:t>
            </a:r>
            <a:r>
              <a:rPr lang="en-GB" dirty="0" smtClean="0"/>
              <a:t> </a:t>
            </a:r>
            <a:r>
              <a:rPr lang="en-GB" b="1" dirty="0" smtClean="0"/>
              <a:t>Loci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VCFs have one row per </a:t>
            </a:r>
            <a:r>
              <a:rPr lang="en-GB" i="1" dirty="0" smtClean="0"/>
              <a:t>locus</a:t>
            </a:r>
          </a:p>
          <a:p>
            <a:r>
              <a:rPr lang="en-GB" dirty="0" smtClean="0"/>
              <a:t>Annotation output has one row per </a:t>
            </a:r>
            <a:r>
              <a:rPr lang="en-GB" i="1" dirty="0" smtClean="0"/>
              <a:t>variant</a:t>
            </a:r>
            <a:endParaRPr lang="en-GB" i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eg</a:t>
            </a:r>
            <a:endParaRPr lang="en-GB" dirty="0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en-GB" sz="3000" dirty="0" smtClean="0"/>
              <a:t>VCF:</a:t>
            </a:r>
            <a:r>
              <a:rPr lang="en-GB" dirty="0" smtClean="0"/>
              <a:t>                 	</a:t>
            </a:r>
            <a:r>
              <a:rPr lang="en-GB" sz="3000" dirty="0" smtClean="0"/>
              <a:t>A/G,ATC,ATCTC	 ATCTC/A,ATC,G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/>
              <a:t>ANNOVAR1: 	A/G			 A/G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/>
              <a:t>ANNOVAR2: 	-/TCTC		 </a:t>
            </a:r>
            <a:r>
              <a:rPr lang="en-GB" sz="3000" dirty="0" err="1" smtClean="0"/>
              <a:t>TCTC</a:t>
            </a:r>
            <a:r>
              <a:rPr lang="en-GB" sz="3000" dirty="0" smtClean="0"/>
              <a:t>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/>
              <a:t>ANNOVAR3: 	-/TC			 TC/-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Can’t find your annotated variant in the original VCF?  This is probably why.</a:t>
            </a:r>
          </a:p>
        </p:txBody>
      </p:sp>
    </p:spTree>
    <p:extLst>
      <p:ext uri="{BB962C8B-B14F-4D97-AF65-F5344CB8AC3E}">
        <p14:creationId xmlns="" xmlns:p14="http://schemas.microsoft.com/office/powerpoint/2010/main" val="38683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76"/>
            <a:ext cx="8229600" cy="1143000"/>
          </a:xfrm>
        </p:spPr>
        <p:txBody>
          <a:bodyPr/>
          <a:lstStyle/>
          <a:p>
            <a:r>
              <a:rPr lang="en-GB" b="1" dirty="0" smtClean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Annotation Tools</a:t>
            </a:r>
          </a:p>
          <a:p>
            <a:r>
              <a:rPr lang="en-GB" dirty="0" smtClean="0"/>
              <a:t>Transcript choice</a:t>
            </a:r>
          </a:p>
          <a:p>
            <a:r>
              <a:rPr lang="en-GB" dirty="0" smtClean="0"/>
              <a:t>Variant Nomenclature</a:t>
            </a:r>
          </a:p>
          <a:p>
            <a:r>
              <a:rPr lang="en-GB" dirty="0" smtClean="0"/>
              <a:t>Left vs Right alignment issues</a:t>
            </a:r>
          </a:p>
          <a:p>
            <a:r>
              <a:rPr lang="en-GB" dirty="0" smtClean="0"/>
              <a:t>Population Databases</a:t>
            </a:r>
          </a:p>
          <a:p>
            <a:r>
              <a:rPr lang="en-GB" dirty="0" smtClean="0"/>
              <a:t>Pathogenicity Predictors</a:t>
            </a:r>
          </a:p>
          <a:p>
            <a:r>
              <a:rPr lang="en-GB" dirty="0" smtClean="0"/>
              <a:t>Non-coding Variants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0247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Detecting False Positives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/>
              <a:t>Low Read depth (DP)</a:t>
            </a:r>
          </a:p>
          <a:p>
            <a:r>
              <a:rPr lang="en-GB" dirty="0" smtClean="0"/>
              <a:t>Low GQ value (Genotype Quality)</a:t>
            </a:r>
          </a:p>
          <a:p>
            <a:pPr lvl="1"/>
            <a:r>
              <a:rPr lang="en-GB" dirty="0" smtClean="0"/>
              <a:t>Misaligned reads</a:t>
            </a:r>
          </a:p>
          <a:p>
            <a:pPr lvl="1"/>
            <a:r>
              <a:rPr lang="en-GB" dirty="0" err="1" smtClean="0"/>
              <a:t>Homopolymer</a:t>
            </a:r>
            <a:r>
              <a:rPr lang="en-GB" dirty="0" smtClean="0"/>
              <a:t> runs (sequencing errors)</a:t>
            </a:r>
          </a:p>
          <a:p>
            <a:pPr lvl="1"/>
            <a:r>
              <a:rPr lang="en-GB" dirty="0" smtClean="0"/>
              <a:t>Left/right alignment</a:t>
            </a:r>
          </a:p>
          <a:p>
            <a:pPr lvl="1"/>
            <a:r>
              <a:rPr lang="en-GB" dirty="0" smtClean="0"/>
              <a:t>Polymorphic </a:t>
            </a:r>
            <a:r>
              <a:rPr lang="en-GB" dirty="0" err="1" smtClean="0"/>
              <a:t>InDels</a:t>
            </a:r>
            <a:r>
              <a:rPr lang="en-GB" dirty="0" smtClean="0"/>
              <a:t> – microsatellites or longer repeats</a:t>
            </a:r>
          </a:p>
          <a:p>
            <a:pPr lvl="1"/>
            <a:r>
              <a:rPr lang="en-GB" dirty="0" smtClean="0"/>
              <a:t>Close paralogues – wrong gene</a:t>
            </a:r>
          </a:p>
          <a:p>
            <a:pPr lvl="1"/>
            <a:r>
              <a:rPr lang="en-GB" dirty="0" smtClean="0"/>
              <a:t>Contamination – wrong species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0082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76" y="260648"/>
            <a:ext cx="874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 real-world False Positive</a:t>
            </a:r>
          </a:p>
          <a:p>
            <a:r>
              <a:rPr lang="en-GB" dirty="0" smtClean="0"/>
              <a:t>From our exome capture cohort – after annotation and filtering I had the following NOVEL coding variants, giving a highly significant result to the gene in burden tests.</a:t>
            </a:r>
          </a:p>
          <a:p>
            <a:endParaRPr lang="en-GB" dirty="0" smtClean="0"/>
          </a:p>
          <a:p>
            <a:r>
              <a:rPr lang="en-GB" sz="1600" dirty="0" smtClean="0"/>
              <a:t>2x  chr10:3208567  T / TGCACGCTAGGGAAGAGAGAG</a:t>
            </a:r>
          </a:p>
          <a:p>
            <a:r>
              <a:rPr lang="en-GB" sz="1600" dirty="0" smtClean="0"/>
              <a:t>2x  chr10:3208567  T / TGCACGCTAGGGAAGAGAGAGG</a:t>
            </a:r>
          </a:p>
          <a:p>
            <a:r>
              <a:rPr lang="en-GB" sz="1600" dirty="0" smtClean="0"/>
              <a:t>1x  chr10:3208567  T / TGCACGCTAGGGAAGAGAGAGGA</a:t>
            </a:r>
          </a:p>
          <a:p>
            <a:r>
              <a:rPr lang="en-GB" sz="1600" dirty="0" smtClean="0"/>
              <a:t>4x  chr10:3208567  T / TGCACGCTAGGGAAGAGAGAGGAA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32943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Common polymorphic insertion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6" y="3491317"/>
            <a:ext cx="4741979" cy="27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496" y="278092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/>
              <a:t>However, in </a:t>
            </a:r>
            <a:r>
              <a:rPr lang="en-GB" sz="1600" b="1" dirty="0" err="1" smtClean="0"/>
              <a:t>ExAC</a:t>
            </a:r>
            <a:r>
              <a:rPr lang="en-GB" sz="1600" b="1" dirty="0" smtClean="0"/>
              <a:t>:</a:t>
            </a:r>
          </a:p>
          <a:p>
            <a:r>
              <a:rPr lang="en-GB" sz="1600" b="1" dirty="0" smtClean="0"/>
              <a:t>Variant: chr10:3208567 T / TGCACGCTAGGGAAGAGAGAGGAATG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3816" y="4509120"/>
            <a:ext cx="432048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smtClean="0"/>
              <a:t>Other alt alleles in </a:t>
            </a:r>
            <a:r>
              <a:rPr lang="en-GB" sz="1400" b="1" dirty="0" err="1" smtClean="0"/>
              <a:t>ExAC</a:t>
            </a:r>
            <a:r>
              <a:rPr lang="en-GB" sz="1400" b="1" dirty="0" smtClean="0"/>
              <a:t>:</a:t>
            </a:r>
          </a:p>
          <a:p>
            <a:r>
              <a:rPr lang="en-GB" sz="1400" dirty="0" smtClean="0">
                <a:hlinkClick r:id="rId3"/>
              </a:rPr>
              <a:t>chr10-3208567-T-TGCACACTAGGGAAGAGAGAGGAATG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4"/>
              </a:rPr>
              <a:t>chr10-3208567-T-TGCATGCTAGGGAAGAGAGAGGAATG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5"/>
              </a:rPr>
              <a:t>chr10-3208567-T-TAGGGAAGAGAGAGGAATG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6"/>
              </a:rPr>
              <a:t>chr10-3208567-T-TGCACGCTAAGGAAGAGAGAGGAATG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51520" y="5906072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88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5724128" y="3429000"/>
            <a:ext cx="23042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Overlapping Genes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028384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80112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88224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80312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99592" y="2780928"/>
            <a:ext cx="64807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99792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3589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19573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596336" y="25649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A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321297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B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0544" y="32136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>
            <a:off x="1907704" y="5877272"/>
            <a:ext cx="61206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557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028384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580112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588224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380312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899592" y="5229200"/>
            <a:ext cx="64807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9792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63589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19573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596336" y="501317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A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566124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B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3608" y="50259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3688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635896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528216" y="56740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1268760"/>
            <a:ext cx="7899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Most annotation tools have a </a:t>
            </a:r>
            <a:r>
              <a:rPr lang="en-GB" sz="2000" b="1" dirty="0" err="1" smtClean="0"/>
              <a:t>heirarchy</a:t>
            </a:r>
            <a:r>
              <a:rPr lang="en-GB" sz="2000" b="1" dirty="0" smtClean="0"/>
              <a:t> of significance</a:t>
            </a:r>
          </a:p>
          <a:p>
            <a:r>
              <a:rPr lang="en-GB" b="1" dirty="0" err="1" smtClean="0"/>
              <a:t>eg</a:t>
            </a:r>
            <a:r>
              <a:rPr lang="en-GB" b="1" dirty="0" smtClean="0"/>
              <a:t>, </a:t>
            </a:r>
          </a:p>
          <a:p>
            <a:r>
              <a:rPr lang="en-GB" b="1" dirty="0" smtClean="0"/>
              <a:t>stop-lost &gt; splicing &gt; </a:t>
            </a:r>
            <a:r>
              <a:rPr lang="en-GB" b="1" dirty="0" err="1" smtClean="0"/>
              <a:t>nonsynonymous</a:t>
            </a:r>
            <a:r>
              <a:rPr lang="en-GB" b="1" dirty="0" smtClean="0"/>
              <a:t> &gt; UTR &gt; synonymous &gt; </a:t>
            </a:r>
            <a:r>
              <a:rPr lang="en-GB" b="1" dirty="0" err="1" smtClean="0"/>
              <a:t>intronic</a:t>
            </a:r>
            <a:r>
              <a:rPr lang="en-GB" b="1" dirty="0" smtClean="0"/>
              <a:t> &gt; </a:t>
            </a:r>
            <a:r>
              <a:rPr lang="en-GB" b="1" dirty="0" err="1" smtClean="0"/>
              <a:t>intergenic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4365104"/>
            <a:ext cx="646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There isn’t always a clear ‘winner’ if two genes share </a:t>
            </a:r>
            <a:r>
              <a:rPr lang="en-GB" sz="2000" b="1" dirty="0" err="1" smtClean="0"/>
              <a:t>exons</a:t>
            </a:r>
            <a:endParaRPr lang="en-GB" sz="2000" b="1" dirty="0"/>
          </a:p>
        </p:txBody>
      </p:sp>
    </p:spTree>
    <p:extLst>
      <p:ext uri="{BB962C8B-B14F-4D97-AF65-F5344CB8AC3E}">
        <p14:creationId xmlns="" xmlns:p14="http://schemas.microsoft.com/office/powerpoint/2010/main" val="408573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Population Databases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 smtClean="0"/>
              <a:t>dbSNP</a:t>
            </a:r>
            <a:endParaRPr lang="en-GB" b="1" dirty="0" smtClean="0"/>
          </a:p>
          <a:p>
            <a:pPr lvl="1"/>
            <a:r>
              <a:rPr lang="en-GB" dirty="0" smtClean="0"/>
              <a:t>NCBI repository for all reported small variants. </a:t>
            </a:r>
          </a:p>
          <a:p>
            <a:pPr lvl="1"/>
            <a:r>
              <a:rPr lang="en-GB" dirty="0" smtClean="0"/>
              <a:t>87 million human variants in version 146</a:t>
            </a:r>
          </a:p>
          <a:p>
            <a:pPr lvl="1"/>
            <a:r>
              <a:rPr lang="en-GB" dirty="0" err="1" smtClean="0"/>
              <a:t>dbSNP</a:t>
            </a:r>
            <a:r>
              <a:rPr lang="en-GB" dirty="0" smtClean="0"/>
              <a:t> ids:   </a:t>
            </a:r>
            <a:r>
              <a:rPr lang="en-GB" b="1" dirty="0" err="1" smtClean="0"/>
              <a:t>rsnnnnnn</a:t>
            </a:r>
            <a:endParaRPr lang="en-GB" b="1" dirty="0" smtClean="0"/>
          </a:p>
          <a:p>
            <a:pPr lvl="1"/>
            <a:r>
              <a:rPr lang="en-GB" dirty="0" smtClean="0"/>
              <a:t>One entry can encompass multiple variants</a:t>
            </a:r>
          </a:p>
          <a:p>
            <a:pPr lvl="1"/>
            <a:r>
              <a:rPr lang="en-GB" dirty="0" smtClean="0">
                <a:hlinkClick r:id="rId2"/>
              </a:rPr>
              <a:t>http://ncbi.nlm.nih.gov/snp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1000 genomes</a:t>
            </a:r>
            <a:r>
              <a:rPr lang="en-GB" dirty="0" smtClean="0"/>
              <a:t> (1000g)</a:t>
            </a:r>
          </a:p>
          <a:p>
            <a:pPr lvl="1"/>
            <a:r>
              <a:rPr lang="en-GB" dirty="0" smtClean="0"/>
              <a:t>Entire genome sequence and variants from ~2,500 people across 25 selected population groups. </a:t>
            </a:r>
          </a:p>
          <a:p>
            <a:pPr lvl="1"/>
            <a:r>
              <a:rPr lang="en-GB" dirty="0" smtClean="0">
                <a:hlinkClick r:id="rId3"/>
              </a:rPr>
              <a:t>http://www.ncbi.nlm.nih.gov/variation/tools/1000genomes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b="1" dirty="0" smtClean="0"/>
              <a:t>ESP/EVS</a:t>
            </a:r>
            <a:r>
              <a:rPr lang="en-GB" dirty="0" smtClean="0"/>
              <a:t> </a:t>
            </a:r>
            <a:r>
              <a:rPr lang="en-GB" sz="2800" dirty="0" smtClean="0"/>
              <a:t>(</a:t>
            </a:r>
            <a:r>
              <a:rPr lang="en-GB" sz="2800" dirty="0" err="1" smtClean="0"/>
              <a:t>Exome</a:t>
            </a:r>
            <a:r>
              <a:rPr lang="en-GB" sz="2800" dirty="0" smtClean="0"/>
              <a:t> Sequencing Project / </a:t>
            </a:r>
            <a:r>
              <a:rPr lang="en-GB" sz="2800" dirty="0" err="1" smtClean="0"/>
              <a:t>Exome</a:t>
            </a:r>
            <a:r>
              <a:rPr lang="en-GB" sz="2800" dirty="0" smtClean="0"/>
              <a:t> Variant Server)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6,300 people (4,300 European-American &amp; 2,000 African-American)</a:t>
            </a:r>
          </a:p>
          <a:p>
            <a:pPr lvl="1"/>
            <a:r>
              <a:rPr lang="en-GB" dirty="0" smtClean="0">
                <a:hlinkClick r:id="rId4"/>
              </a:rPr>
              <a:t>http://evs.gs.washington.edu/EVS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53322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err="1" smtClean="0"/>
              <a:t>ExAC</a:t>
            </a:r>
            <a:r>
              <a:rPr lang="en-GB" dirty="0" smtClean="0"/>
              <a:t> (</a:t>
            </a:r>
            <a:r>
              <a:rPr lang="en-GB" dirty="0" err="1" smtClean="0"/>
              <a:t>Exome</a:t>
            </a:r>
            <a:r>
              <a:rPr lang="en-GB" dirty="0" smtClean="0"/>
              <a:t> Aggregation Consortium)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~61,000 people. 50% Are Non-Finnish Europeans. Remainder divided between South Asian, East Asian, Finnish, African, Latino.</a:t>
            </a:r>
          </a:p>
          <a:p>
            <a:pPr lvl="1"/>
            <a:r>
              <a:rPr lang="en-GB" dirty="0" smtClean="0">
                <a:hlinkClick r:id="rId2"/>
              </a:rPr>
              <a:t>http://exac.broadinstitute.org</a:t>
            </a:r>
            <a:endParaRPr lang="en-GB" dirty="0" smtClean="0"/>
          </a:p>
          <a:p>
            <a:r>
              <a:rPr lang="en-GB" b="1" dirty="0" smtClean="0"/>
              <a:t>UK10K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3,700 UK individuals</a:t>
            </a:r>
          </a:p>
          <a:p>
            <a:pPr lvl="1"/>
            <a:r>
              <a:rPr lang="en-GB" dirty="0" smtClean="0">
                <a:hlinkClick r:id="rId3"/>
              </a:rPr>
              <a:t>http://www.uk10k.org</a:t>
            </a:r>
            <a:endParaRPr lang="en-GB" dirty="0" smtClean="0"/>
          </a:p>
          <a:p>
            <a:r>
              <a:rPr lang="en-GB" b="1" dirty="0" smtClean="0"/>
              <a:t>Cosmic</a:t>
            </a:r>
          </a:p>
          <a:p>
            <a:pPr lvl="1"/>
            <a:r>
              <a:rPr lang="en-GB" dirty="0" smtClean="0"/>
              <a:t>Somatic variants from cancer studies</a:t>
            </a:r>
          </a:p>
          <a:p>
            <a:pPr lvl="1"/>
            <a:r>
              <a:rPr lang="en-GB" dirty="0" smtClean="0">
                <a:hlinkClick r:id="rId4"/>
              </a:rPr>
              <a:t>http://cancer.sanger.ac.uk</a:t>
            </a:r>
            <a:endParaRPr lang="en-GB" dirty="0" smtClean="0"/>
          </a:p>
          <a:p>
            <a:r>
              <a:rPr lang="en-GB" b="1" dirty="0" err="1" smtClean="0"/>
              <a:t>ClinVar</a:t>
            </a:r>
            <a:endParaRPr lang="en-GB" b="1" dirty="0" smtClean="0"/>
          </a:p>
          <a:p>
            <a:pPr lvl="1"/>
            <a:r>
              <a:rPr lang="en-GB" dirty="0" smtClean="0"/>
              <a:t>Variants believed to be pathogenic</a:t>
            </a:r>
          </a:p>
          <a:p>
            <a:pPr lvl="1"/>
            <a:r>
              <a:rPr lang="en-GB" dirty="0" smtClean="0">
                <a:hlinkClick r:id="rId5"/>
              </a:rPr>
              <a:t>http://www.ncbi.nlm.nih.gov/clinvar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Population Databases</a:t>
            </a:r>
            <a:endParaRPr lang="en-GB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5536" y="4462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MAF </a:t>
            </a:r>
            <a:r>
              <a:rPr kumimoji="0" lang="en-GB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VAF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 smtClean="0"/>
              <a:t>Minor</a:t>
            </a:r>
            <a:r>
              <a:rPr lang="en-GB" sz="3200" b="1" dirty="0" smtClean="0"/>
              <a:t> </a:t>
            </a:r>
            <a:r>
              <a:rPr lang="en-GB" sz="2800" b="1" dirty="0" smtClean="0"/>
              <a:t>Allele Frequency </a:t>
            </a:r>
            <a:r>
              <a:rPr lang="en-GB" sz="2800" b="1" dirty="0" err="1" smtClean="0"/>
              <a:t>vs</a:t>
            </a:r>
            <a:r>
              <a:rPr lang="en-GB" sz="3200" b="1" dirty="0" smtClean="0"/>
              <a:t> </a:t>
            </a:r>
            <a:r>
              <a:rPr lang="en-GB" sz="3200" b="1" i="1" dirty="0" smtClean="0"/>
              <a:t>Variant</a:t>
            </a:r>
            <a:r>
              <a:rPr lang="en-GB" sz="3200" b="1" dirty="0" smtClean="0"/>
              <a:t> </a:t>
            </a:r>
            <a:r>
              <a:rPr lang="en-GB" sz="2800" b="1" dirty="0" smtClean="0"/>
              <a:t>Allele Frequency</a:t>
            </a:r>
            <a:endParaRPr lang="en-GB" sz="3200" b="1" dirty="0" smtClean="0"/>
          </a:p>
          <a:p>
            <a:endParaRPr lang="en-GB" sz="2800" b="1" dirty="0" smtClean="0"/>
          </a:p>
          <a:p>
            <a:r>
              <a:rPr lang="en-GB" sz="2800" b="1" dirty="0" smtClean="0"/>
              <a:t>The reference genome is not always the </a:t>
            </a:r>
            <a:r>
              <a:rPr lang="en-GB" sz="2800" b="1" i="1" dirty="0" smtClean="0"/>
              <a:t>major</a:t>
            </a:r>
            <a:r>
              <a:rPr lang="en-GB" sz="2800" b="1" dirty="0" smtClean="0"/>
              <a:t> allele.</a:t>
            </a:r>
          </a:p>
          <a:p>
            <a:r>
              <a:rPr lang="en-GB" sz="2400" b="1" dirty="0" smtClean="0"/>
              <a:t>Minor allele in population A could be major allele in population B.</a:t>
            </a:r>
          </a:p>
          <a:p>
            <a:endParaRPr lang="en-GB" sz="2800" b="1" dirty="0" smtClean="0"/>
          </a:p>
          <a:p>
            <a:r>
              <a:rPr lang="en-GB" sz="2800" b="1" dirty="0" smtClean="0"/>
              <a:t>1 heterozygote in 100 samples:</a:t>
            </a:r>
          </a:p>
          <a:p>
            <a:r>
              <a:rPr lang="en-GB" sz="2800" b="1" dirty="0" smtClean="0"/>
              <a:t>MAF = 0.005 (or 0.5%)  -  NOT  1%!</a:t>
            </a:r>
          </a:p>
          <a:p>
            <a:endParaRPr lang="en-GB" sz="2800" b="1" dirty="0" smtClean="0"/>
          </a:p>
          <a:p>
            <a:r>
              <a:rPr lang="en-GB" sz="2800" b="1" dirty="0" smtClean="0"/>
              <a:t>Population database annotations should give VAF.</a:t>
            </a:r>
          </a:p>
          <a:p>
            <a:r>
              <a:rPr lang="en-GB" sz="2800" b="1" dirty="0" smtClean="0"/>
              <a:t>Sometimes also give #</a:t>
            </a:r>
            <a:r>
              <a:rPr lang="en-GB" sz="2800" b="1" dirty="0" err="1" smtClean="0"/>
              <a:t>homozygotes</a:t>
            </a:r>
            <a:r>
              <a:rPr lang="en-GB" sz="2800" b="1" dirty="0" smtClean="0"/>
              <a:t>.</a:t>
            </a:r>
          </a:p>
          <a:p>
            <a:endParaRPr lang="en-GB" sz="2800" b="1" dirty="0" smtClean="0"/>
          </a:p>
          <a:p>
            <a:r>
              <a:rPr lang="en-GB" sz="2800" b="1" dirty="0" smtClean="0"/>
              <a:t>             VAF = </a:t>
            </a:r>
            <a:r>
              <a:rPr lang="en-GB" sz="2800" b="1" u="heavy" dirty="0" smtClean="0"/>
              <a:t>#</a:t>
            </a:r>
            <a:r>
              <a:rPr lang="en-GB" sz="2800" b="1" u="heavy" dirty="0" err="1" smtClean="0"/>
              <a:t>hets</a:t>
            </a:r>
            <a:r>
              <a:rPr lang="en-GB" sz="2800" b="1" u="heavy" dirty="0" smtClean="0"/>
              <a:t> + (2 x #</a:t>
            </a:r>
            <a:r>
              <a:rPr lang="en-GB" sz="2800" b="1" u="heavy" dirty="0" err="1" smtClean="0"/>
              <a:t>homs</a:t>
            </a:r>
            <a:r>
              <a:rPr lang="en-GB" sz="2800" b="1" u="heavy" dirty="0" smtClean="0"/>
              <a:t>)</a:t>
            </a:r>
          </a:p>
          <a:p>
            <a:r>
              <a:rPr lang="en-GB" sz="2800" b="1" dirty="0" smtClean="0"/>
              <a:t>                              sample size</a:t>
            </a:r>
            <a:endParaRPr lang="en-GB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932" y="188640"/>
            <a:ext cx="8924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 err="1" smtClean="0">
                <a:latin typeface="+mj-lt"/>
              </a:rPr>
              <a:t>dbNSFP</a:t>
            </a:r>
            <a:endParaRPr lang="en-GB" sz="4400" b="1" dirty="0" smtClean="0">
              <a:latin typeface="+mj-lt"/>
            </a:endParaRPr>
          </a:p>
          <a:p>
            <a:pPr algn="ctr"/>
            <a:r>
              <a:rPr lang="en-GB" sz="2800" b="1" dirty="0" smtClean="0"/>
              <a:t>database for </a:t>
            </a:r>
            <a:r>
              <a:rPr lang="en-GB" sz="2800" b="1" dirty="0" err="1" smtClean="0"/>
              <a:t>Nonsynonymous</a:t>
            </a:r>
            <a:r>
              <a:rPr lang="en-GB" sz="2800" b="1" dirty="0" smtClean="0"/>
              <a:t> SNPs' Functional Predictions</a:t>
            </a:r>
            <a:endParaRPr lang="en-GB" sz="2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20486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Originally every competing annotation tool used its own derived databases for variant annotations.</a:t>
            </a:r>
          </a:p>
          <a:p>
            <a:endParaRPr lang="en-GB" sz="2400" dirty="0" smtClean="0"/>
          </a:p>
          <a:p>
            <a:r>
              <a:rPr lang="en-GB" sz="2400" dirty="0" smtClean="0"/>
              <a:t>Now most obtain them from a single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party source – </a:t>
            </a:r>
            <a:r>
              <a:rPr lang="en-GB" sz="2400" dirty="0" err="1" smtClean="0"/>
              <a:t>dbNSFP</a:t>
            </a:r>
            <a:endParaRPr lang="en-GB" sz="2400" dirty="0" smtClean="0"/>
          </a:p>
          <a:p>
            <a:r>
              <a:rPr lang="en-GB" sz="2400" dirty="0" smtClean="0">
                <a:hlinkClick r:id="rId2"/>
              </a:rPr>
              <a:t>http://sites.google.com/site/jpopgen/dbNSFP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369490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08112"/>
          </a:xfrm>
        </p:spPr>
        <p:txBody>
          <a:bodyPr/>
          <a:lstStyle/>
          <a:p>
            <a:r>
              <a:rPr lang="en-GB" b="1" dirty="0" smtClean="0"/>
              <a:t>Pathogenicity Predictors</a:t>
            </a:r>
            <a:endParaRPr lang="en-GB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6937645"/>
              </p:ext>
            </p:extLst>
          </p:nvPr>
        </p:nvGraphicFramePr>
        <p:xfrm>
          <a:off x="1619672" y="908720"/>
          <a:ext cx="5760639" cy="583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94"/>
                <a:gridCol w="997761"/>
                <a:gridCol w="1152128"/>
                <a:gridCol w="1152128"/>
                <a:gridCol w="1152128"/>
              </a:tblGrid>
              <a:tr h="353814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ANNOVAR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VEP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SNPEff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Data</a:t>
                      </a:r>
                      <a:endParaRPr lang="en-GB" sz="1200" dirty="0"/>
                    </a:p>
                  </a:txBody>
                  <a:tcPr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GERP++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LRT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phastCons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phyloP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SIFT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SiPhy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DNA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BLOSUM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FATHMM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MutationAssessor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AA Conservation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PolyPhen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AA Conservation</a:t>
                      </a:r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Provean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AA Conservation</a:t>
                      </a:r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CADD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ConDel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RadialSVM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MetaLR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VEST3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DANN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Meta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MutationTaster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AI classifier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MaxEnt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Splicing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ADA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Splicing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RF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Splicing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LoFtool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NMD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  <a:tr h="23821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miRNA</a:t>
                      </a:r>
                      <a:endParaRPr lang="en-GB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X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?</a:t>
                      </a:r>
                      <a:endParaRPr lang="en-GB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miRNA</a:t>
                      </a:r>
                      <a:endParaRPr lang="en-GB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9855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019790"/>
              </p:ext>
            </p:extLst>
          </p:nvPr>
        </p:nvGraphicFramePr>
        <p:xfrm>
          <a:off x="179512" y="2780928"/>
          <a:ext cx="8774737" cy="2985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937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  <a:gridCol w="394740"/>
              </a:tblGrid>
              <a:tr h="1251359"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FATHMM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smtClean="0">
                          <a:effectLst/>
                        </a:rPr>
                        <a:t>SVM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smtClean="0">
                          <a:effectLst/>
                        </a:rPr>
                        <a:t>LR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VEST3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MutationAssessor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smtClean="0">
                          <a:effectLst/>
                        </a:rPr>
                        <a:t>CADD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SIFT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MutationTaster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PP2_HDIV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LRT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PP2_HVAR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FATHMM_MKL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SIPHY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PHASTCONS7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PHASTCONS20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GERPrs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PHYLOP7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PHYLOP20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96">
                <a:tc>
                  <a:txBody>
                    <a:bodyPr/>
                    <a:lstStyle/>
                    <a:p>
                      <a:pPr algn="l" fontAlgn="b"/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1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Optimised Threshold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&lt;=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-</a:t>
                      </a:r>
                      <a:r>
                        <a:rPr lang="en-GB" sz="1200" b="1" u="none" strike="noStrike" dirty="0">
                          <a:effectLst/>
                        </a:rPr>
                        <a:t>1.21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-0.12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0.43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0.73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2.39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24.8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&lt;=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0.014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A or 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0.99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0.78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&gt;=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3.84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&gt;=</a:t>
                      </a:r>
                    </a:p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1035"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5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True Damaging</a:t>
                      </a:r>
                      <a:r>
                        <a:rPr lang="en-GB" sz="10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87.1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75.8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78.6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77.5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52.5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66.1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64.6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92.4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61.4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76.7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65.5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76.3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9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smtClean="0">
                          <a:effectLst/>
                        </a:rPr>
                        <a:t>Random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19.4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22.2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25.3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19.9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36.7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52.3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61.2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9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smtClean="0">
                          <a:effectLst/>
                        </a:rPr>
                        <a:t>Difference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59.0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56.4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56.4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52.2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32.6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32.5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29.0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26.6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24.4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effectLst/>
                        </a:rPr>
                        <a:t>15.1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335">
                <a:tc>
                  <a:txBody>
                    <a:bodyPr/>
                    <a:lstStyle/>
                    <a:p>
                      <a:pPr algn="l" fontAlgn="b"/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90872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Independent benchmarking of 20 </a:t>
            </a:r>
            <a:r>
              <a:rPr lang="en-GB" b="1" dirty="0" err="1" smtClean="0"/>
              <a:t>Annovar</a:t>
            </a:r>
            <a:r>
              <a:rPr lang="en-GB" b="1" dirty="0" smtClean="0"/>
              <a:t>-derived prediction tools (Simon Topp,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Percentage of variants classed as “Damaging”, based  on 950 validated pathogenic nonsynonymous mutations (True Damaging) vs ~40,000 private </a:t>
            </a:r>
            <a:r>
              <a:rPr lang="en-GB" b="1" dirty="0" err="1" smtClean="0"/>
              <a:t>ExAC</a:t>
            </a:r>
            <a:r>
              <a:rPr lang="en-GB" b="1" dirty="0" smtClean="0"/>
              <a:t> variants (</a:t>
            </a:r>
            <a:r>
              <a:rPr lang="en-GB" b="1" dirty="0"/>
              <a:t>Random</a:t>
            </a:r>
            <a:r>
              <a:rPr lang="en-GB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FATHMM did best, followed by several meta-analysis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PolyPhen</a:t>
            </a:r>
            <a:r>
              <a:rPr lang="en-GB" b="1" dirty="0" smtClean="0"/>
              <a:t> and SIFT performed poorly.</a:t>
            </a:r>
            <a:endParaRPr lang="en-GB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448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Prediction Assessment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805264"/>
            <a:ext cx="83379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Other benchmarks have shown DANN &gt; CADD &gt; FATHMM</a:t>
            </a:r>
          </a:p>
          <a:p>
            <a:r>
              <a:rPr lang="en-GB" sz="1600" dirty="0" smtClean="0">
                <a:hlinkClick r:id="rId2"/>
              </a:rPr>
              <a:t>http://www.enlis.com/blog/2015/03/17/the-best-variant-prediction-method-that-no-one-is-using</a:t>
            </a:r>
            <a:endParaRPr lang="en-GB" b="1" dirty="0" smtClean="0"/>
          </a:p>
          <a:p>
            <a:r>
              <a:rPr lang="en-GB" b="1" dirty="0" smtClean="0"/>
              <a:t>Depends on your test set data!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386397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2824"/>
            <a:ext cx="8229600" cy="1143000"/>
          </a:xfrm>
        </p:spPr>
        <p:txBody>
          <a:bodyPr/>
          <a:lstStyle/>
          <a:p>
            <a:r>
              <a:rPr lang="en-GB" b="1" dirty="0" smtClean="0"/>
              <a:t>Also need to consider…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Active Sites.</a:t>
            </a:r>
          </a:p>
          <a:p>
            <a:r>
              <a:rPr lang="en-GB" dirty="0" smtClean="0"/>
              <a:t>Post Translational Modification Sites.</a:t>
            </a:r>
          </a:p>
          <a:p>
            <a:r>
              <a:rPr lang="en-GB" dirty="0" err="1" smtClean="0"/>
              <a:t>Amyloidogenic</a:t>
            </a:r>
            <a:r>
              <a:rPr lang="en-GB" dirty="0" smtClean="0"/>
              <a:t> / Aggregation-Prone Regions.</a:t>
            </a:r>
          </a:p>
          <a:p>
            <a:r>
              <a:rPr lang="en-GB" dirty="0" smtClean="0"/>
              <a:t>Secondary structure elements (creation and destruction).</a:t>
            </a:r>
          </a:p>
          <a:p>
            <a:r>
              <a:rPr lang="en-GB" dirty="0" smtClean="0"/>
              <a:t>Protease cleavage sites.</a:t>
            </a:r>
          </a:p>
          <a:p>
            <a:r>
              <a:rPr lang="en-GB" dirty="0" smtClean="0"/>
              <a:t>Transmembrane regions.</a:t>
            </a:r>
          </a:p>
          <a:p>
            <a:r>
              <a:rPr lang="en-GB" dirty="0" smtClean="0"/>
              <a:t>Subcellular targeting signals.</a:t>
            </a:r>
          </a:p>
          <a:p>
            <a:r>
              <a:rPr lang="en-GB" dirty="0" smtClean="0"/>
              <a:t>Etc...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71712" y="3068960"/>
            <a:ext cx="1314414" cy="76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Does it take VCF input?</a:t>
            </a: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4211960" y="1700808"/>
            <a:ext cx="838016" cy="838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START</a:t>
            </a:r>
            <a:endParaRPr lang="en-GB" sz="1200" b="1" dirty="0"/>
          </a:p>
        </p:txBody>
      </p:sp>
      <p:sp>
        <p:nvSpPr>
          <p:cNvPr id="6" name="Isosceles Triangle 5"/>
          <p:cNvSpPr/>
          <p:nvPr/>
        </p:nvSpPr>
        <p:spPr>
          <a:xfrm>
            <a:off x="5652120" y="4149080"/>
            <a:ext cx="1095345" cy="98581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3140968"/>
            <a:ext cx="1040578" cy="6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Probably not the right tool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3131840" y="5445224"/>
            <a:ext cx="931043" cy="931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YES</a:t>
            </a:r>
            <a:endParaRPr lang="en-GB" b="1" dirty="0"/>
          </a:p>
        </p:txBody>
      </p: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5400000">
            <a:off x="3308380" y="4124685"/>
            <a:ext cx="1609522" cy="103155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4874295" y="3590325"/>
            <a:ext cx="806284" cy="129703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0"/>
          <p:cNvCxnSpPr>
            <a:stCxn id="6" idx="5"/>
            <a:endCxn id="7" idx="2"/>
          </p:cNvCxnSpPr>
          <p:nvPr/>
        </p:nvCxnSpPr>
        <p:spPr>
          <a:xfrm flipV="1">
            <a:off x="6473629" y="3798175"/>
            <a:ext cx="274844" cy="8438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0"/>
          <p:cNvCxnSpPr>
            <a:stCxn id="5" idx="4"/>
            <a:endCxn id="4" idx="0"/>
          </p:cNvCxnSpPr>
          <p:nvPr/>
        </p:nvCxnSpPr>
        <p:spPr>
          <a:xfrm rot="5400000">
            <a:off x="4364876" y="2802868"/>
            <a:ext cx="530136" cy="204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0"/>
          <p:cNvCxnSpPr>
            <a:stCxn id="7" idx="0"/>
            <a:endCxn id="5" idx="6"/>
          </p:cNvCxnSpPr>
          <p:nvPr/>
        </p:nvCxnSpPr>
        <p:spPr>
          <a:xfrm rot="16200000" flipV="1">
            <a:off x="5388649" y="1781143"/>
            <a:ext cx="1021152" cy="169849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99592" y="5607408"/>
            <a:ext cx="1259646" cy="60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Upload VCF</a:t>
            </a:r>
            <a:endParaRPr lang="en-GB" sz="1600" dirty="0"/>
          </a:p>
        </p:txBody>
      </p:sp>
      <p:cxnSp>
        <p:nvCxnSpPr>
          <p:cNvPr id="34" name="Elbow Connector 33"/>
          <p:cNvCxnSpPr>
            <a:stCxn id="8" idx="2"/>
            <a:endCxn id="33" idx="3"/>
          </p:cNvCxnSpPr>
          <p:nvPr/>
        </p:nvCxnSpPr>
        <p:spPr>
          <a:xfrm rot="10800000">
            <a:off x="2159238" y="5908124"/>
            <a:ext cx="972602" cy="262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Annotation Tools</a:t>
            </a:r>
            <a:endParaRPr lang="en-GB" b="1" dirty="0"/>
          </a:p>
        </p:txBody>
      </p:sp>
      <p:sp>
        <p:nvSpPr>
          <p:cNvPr id="45" name="Rectangle 44"/>
          <p:cNvSpPr/>
          <p:nvPr/>
        </p:nvSpPr>
        <p:spPr>
          <a:xfrm>
            <a:off x="1835696" y="98072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http://omictools.com/variant-annotation-category</a:t>
            </a:r>
            <a:endParaRPr lang="en-GB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Splice Sites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38966" y="1477515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673254" y="1477515"/>
            <a:ext cx="2189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444076" y="1470246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ACATGACGATAATCGCATA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3360" y="1186047"/>
            <a:ext cx="419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exon                                              intron                                      exon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0878" y="1182587"/>
            <a:ext cx="336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donor</a:t>
            </a:r>
            <a:r>
              <a:rPr lang="en-GB" sz="1200" dirty="0" smtClean="0"/>
              <a:t>                                                                </a:t>
            </a:r>
            <a:r>
              <a:rPr lang="en-GB" sz="1200" dirty="0" smtClean="0">
                <a:solidFill>
                  <a:srgbClr val="FF0000"/>
                </a:solidFill>
              </a:rPr>
              <a:t>acceptor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4982" y="2341611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“essential” </a:t>
            </a:r>
            <a:r>
              <a:rPr lang="en-GB" dirty="0" smtClean="0"/>
              <a:t>splice site locations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48918" y="1765547"/>
            <a:ext cx="108012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73054" y="1765547"/>
            <a:ext cx="158417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568" y="321297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717856" y="3212976"/>
            <a:ext cx="2189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488678" y="3205707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ACATGACGATAATCGCATA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3368" y="3569207"/>
            <a:ext cx="419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exon                                              intron                                      exon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60886" y="3565747"/>
            <a:ext cx="336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acceptor                                                                donor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542" y="1639699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4270" y="3373947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566" y="1117475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Forward Strand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0566" y="2845667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Reverse Strand</a:t>
            </a:r>
            <a:endParaRPr lang="en-GB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48918" y="2701651"/>
            <a:ext cx="108012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45062" y="2701651"/>
            <a:ext cx="158417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3568" y="4077072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Many tools only annotate “essential splice” or “near splice”. </a:t>
            </a:r>
          </a:p>
          <a:p>
            <a:r>
              <a:rPr lang="en-GB" sz="2000" b="1" dirty="0" smtClean="0"/>
              <a:t>Some incorporate more sophisticated predictions.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Splicing can also be affected by </a:t>
            </a:r>
            <a:r>
              <a:rPr lang="en-GB" sz="2000" b="1" dirty="0" err="1" smtClean="0"/>
              <a:t>Exonic</a:t>
            </a:r>
            <a:r>
              <a:rPr lang="en-GB" sz="2000" b="1" dirty="0" smtClean="0"/>
              <a:t> Splicing Enhancer (ESE) motifs or </a:t>
            </a:r>
            <a:r>
              <a:rPr lang="en-GB" sz="2000" b="1" dirty="0" err="1" smtClean="0"/>
              <a:t>Exonic</a:t>
            </a:r>
            <a:r>
              <a:rPr lang="en-GB" sz="2000" b="1" dirty="0" smtClean="0"/>
              <a:t> Splicing Suppressor (ESS) motifs, .</a:t>
            </a:r>
          </a:p>
          <a:p>
            <a:endParaRPr lang="en-GB" sz="2000" b="1" dirty="0" smtClean="0"/>
          </a:p>
          <a:p>
            <a:endParaRPr lang="en-GB" sz="2000" b="1" dirty="0"/>
          </a:p>
        </p:txBody>
      </p:sp>
    </p:spTree>
    <p:extLst>
      <p:ext uri="{BB962C8B-B14F-4D97-AF65-F5344CB8AC3E}">
        <p14:creationId xmlns="" xmlns:p14="http://schemas.microsoft.com/office/powerpoint/2010/main" val="251349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Splice Site Predictors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7" y="1052736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dbscSNV</a:t>
            </a:r>
            <a:r>
              <a:rPr lang="en-GB" sz="2800" b="1" dirty="0" smtClean="0"/>
              <a:t> </a:t>
            </a:r>
          </a:p>
          <a:p>
            <a:r>
              <a:rPr lang="en-GB" sz="2400" b="1" dirty="0" smtClean="0"/>
              <a:t>assesses variants: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11-base region near the 5’ (“donor”) end of each </a:t>
            </a:r>
            <a:r>
              <a:rPr lang="en-GB" sz="2400" dirty="0" err="1" smtClean="0"/>
              <a:t>intron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14-base region near the 3’ (“acceptor”) end of each </a:t>
            </a:r>
            <a:r>
              <a:rPr lang="en-GB" sz="2400" dirty="0" err="1" smtClean="0"/>
              <a:t>intron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“Essential” splice sites excluded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AI consensus of 6 splice site prediction tools (including </a:t>
            </a:r>
            <a:r>
              <a:rPr lang="en-GB" sz="2400" b="1" dirty="0" err="1" smtClean="0"/>
              <a:t>MaxEnt</a:t>
            </a:r>
            <a:r>
              <a:rPr lang="en-GB" sz="2400" dirty="0" smtClean="0"/>
              <a:t>) comparing reference </a:t>
            </a:r>
            <a:r>
              <a:rPr lang="en-GB" sz="2400" dirty="0" err="1" smtClean="0"/>
              <a:t>vs</a:t>
            </a:r>
            <a:r>
              <a:rPr lang="en-GB" sz="2400" dirty="0" smtClean="0"/>
              <a:t> variant derives 2 output scores:</a:t>
            </a:r>
          </a:p>
          <a:p>
            <a:r>
              <a:rPr lang="en-GB" sz="2400" dirty="0" smtClean="0"/>
              <a:t>	</a:t>
            </a:r>
            <a:r>
              <a:rPr lang="en-GB" sz="2400" b="1" dirty="0" smtClean="0"/>
              <a:t>RF</a:t>
            </a:r>
            <a:r>
              <a:rPr lang="en-GB" sz="2400" dirty="0" smtClean="0"/>
              <a:t>       (Random Forest AI)</a:t>
            </a:r>
          </a:p>
          <a:p>
            <a:r>
              <a:rPr lang="en-GB" sz="2400" dirty="0" smtClean="0"/>
              <a:t>	</a:t>
            </a:r>
            <a:r>
              <a:rPr lang="en-GB" sz="2400" b="1" dirty="0" smtClean="0"/>
              <a:t>ADA</a:t>
            </a:r>
            <a:r>
              <a:rPr lang="en-GB" sz="2400" dirty="0" smtClean="0"/>
              <a:t>    (</a:t>
            </a:r>
            <a:r>
              <a:rPr lang="en-GB" sz="2400" dirty="0" err="1" smtClean="0"/>
              <a:t>AdaBoost</a:t>
            </a:r>
            <a:r>
              <a:rPr lang="en-GB" sz="2400" dirty="0" smtClean="0"/>
              <a:t> AI)</a:t>
            </a:r>
          </a:p>
          <a:p>
            <a:r>
              <a:rPr lang="en-GB" sz="2400" dirty="0" smtClean="0"/>
              <a:t>Score &gt; 0.6 implies probable alteration of a splice site</a:t>
            </a:r>
            <a:endParaRPr lang="en-GB" sz="2400" b="1" dirty="0" smtClean="0"/>
          </a:p>
          <a:p>
            <a:endParaRPr lang="en-GB" sz="24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323528" y="3140968"/>
            <a:ext cx="8734386" cy="927094"/>
            <a:chOff x="313364" y="2996952"/>
            <a:chExt cx="8734386" cy="927094"/>
          </a:xfrm>
        </p:grpSpPr>
        <p:sp>
          <p:nvSpPr>
            <p:cNvPr id="6" name="Rectangle 5"/>
            <p:cNvSpPr/>
            <p:nvPr/>
          </p:nvSpPr>
          <p:spPr>
            <a:xfrm>
              <a:off x="313364" y="3284984"/>
              <a:ext cx="2073848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08304" y="3284984"/>
              <a:ext cx="165618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22" y="3277715"/>
              <a:ext cx="790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TAGGT</a:t>
              </a:r>
              <a:r>
                <a:rPr lang="en-GB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TCG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|GT</a:t>
              </a:r>
              <a:r>
                <a:rPr lang="en-GB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ACATGA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CGAATG...GGAATT</a:t>
              </a:r>
              <a:r>
                <a:rPr lang="en-GB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TAATCGCATA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AG|</a:t>
              </a:r>
              <a:r>
                <a:rPr lang="en-GB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CT</a:t>
              </a:r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GGATTCGCA</a:t>
              </a:r>
            </a:p>
            <a:p>
              <a:r>
                <a:rPr lang="en-GB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61488" y="3447168"/>
              <a:ext cx="720080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3528" y="2996952"/>
              <a:ext cx="1331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Forward Strand</a:t>
              </a:r>
              <a:endParaRPr lang="en-GB" sz="1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7704" y="3212976"/>
              <a:ext cx="1656184" cy="50405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0112" y="3212976"/>
              <a:ext cx="2088232" cy="50405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Splice Site variants</a:t>
            </a:r>
            <a:endParaRPr lang="en-GB" b="1" dirty="0"/>
          </a:p>
        </p:txBody>
      </p:sp>
      <p:cxnSp>
        <p:nvCxnSpPr>
          <p:cNvPr id="16" name="Straight Connector 15"/>
          <p:cNvCxnSpPr>
            <a:stCxn id="5" idx="3"/>
          </p:cNvCxnSpPr>
          <p:nvPr/>
        </p:nvCxnSpPr>
        <p:spPr>
          <a:xfrm flipV="1">
            <a:off x="899592" y="1052736"/>
            <a:ext cx="1224136" cy="64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1"/>
          </p:cNvCxnSpPr>
          <p:nvPr/>
        </p:nvCxnSpPr>
        <p:spPr>
          <a:xfrm>
            <a:off x="2123728" y="1052736"/>
            <a:ext cx="1656184" cy="64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4139952" y="1124744"/>
            <a:ext cx="1080120" cy="57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1" idx="1"/>
          </p:cNvCxnSpPr>
          <p:nvPr/>
        </p:nvCxnSpPr>
        <p:spPr>
          <a:xfrm>
            <a:off x="5220072" y="1124744"/>
            <a:ext cx="1224136" cy="57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19872" y="2904692"/>
            <a:ext cx="360040" cy="573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899592" y="1699683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9552" y="1412776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44208" y="1412776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79912" y="1412776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stCxn id="24" idx="3"/>
          </p:cNvCxnSpPr>
          <p:nvPr/>
        </p:nvCxnSpPr>
        <p:spPr>
          <a:xfrm>
            <a:off x="899592" y="2445641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9552" y="2158734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444208" y="2158734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779912" y="2158734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24" idx="3"/>
          </p:cNvCxnSpPr>
          <p:nvPr/>
        </p:nvCxnSpPr>
        <p:spPr>
          <a:xfrm flipV="1">
            <a:off x="899592" y="2043971"/>
            <a:ext cx="3024336" cy="40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1"/>
          </p:cNvCxnSpPr>
          <p:nvPr/>
        </p:nvCxnSpPr>
        <p:spPr>
          <a:xfrm>
            <a:off x="3923928" y="2043971"/>
            <a:ext cx="2520280" cy="40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</p:cNvCxnSpPr>
          <p:nvPr/>
        </p:nvCxnSpPr>
        <p:spPr>
          <a:xfrm>
            <a:off x="899592" y="3191599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552" y="2904692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444208" y="2904692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779912" y="2904692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>
            <a:stCxn id="32" idx="3"/>
          </p:cNvCxnSpPr>
          <p:nvPr/>
        </p:nvCxnSpPr>
        <p:spPr>
          <a:xfrm flipV="1">
            <a:off x="899592" y="2617785"/>
            <a:ext cx="1224136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728" y="2617785"/>
            <a:ext cx="1296144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3"/>
          </p:cNvCxnSpPr>
          <p:nvPr/>
        </p:nvCxnSpPr>
        <p:spPr>
          <a:xfrm flipV="1">
            <a:off x="4139952" y="2675166"/>
            <a:ext cx="1080120" cy="5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3" idx="1"/>
          </p:cNvCxnSpPr>
          <p:nvPr/>
        </p:nvCxnSpPr>
        <p:spPr>
          <a:xfrm>
            <a:off x="5220072" y="2675166"/>
            <a:ext cx="1224136" cy="5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3"/>
          </p:cNvCxnSpPr>
          <p:nvPr/>
        </p:nvCxnSpPr>
        <p:spPr>
          <a:xfrm>
            <a:off x="899592" y="3994938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9552" y="3708031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444208" y="3708031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779912" y="3708031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40" idx="3"/>
          </p:cNvCxnSpPr>
          <p:nvPr/>
        </p:nvCxnSpPr>
        <p:spPr>
          <a:xfrm flipV="1">
            <a:off x="899592" y="3421124"/>
            <a:ext cx="1224136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3"/>
          </p:cNvCxnSpPr>
          <p:nvPr/>
        </p:nvCxnSpPr>
        <p:spPr>
          <a:xfrm flipV="1">
            <a:off x="4139952" y="3478506"/>
            <a:ext cx="1080120" cy="5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1"/>
          </p:cNvCxnSpPr>
          <p:nvPr/>
        </p:nvCxnSpPr>
        <p:spPr>
          <a:xfrm>
            <a:off x="5220072" y="3478506"/>
            <a:ext cx="1224136" cy="5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9280" y="2251638"/>
            <a:ext cx="364202" cy="41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9944" y="2991540"/>
            <a:ext cx="364202" cy="41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9912" y="3708031"/>
            <a:ext cx="144016" cy="573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>
            <a:endCxn id="57" idx="3"/>
          </p:cNvCxnSpPr>
          <p:nvPr/>
        </p:nvCxnSpPr>
        <p:spPr>
          <a:xfrm>
            <a:off x="2123728" y="3421124"/>
            <a:ext cx="1800200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69944" y="3800935"/>
            <a:ext cx="364202" cy="41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4511370"/>
            <a:ext cx="2304256" cy="573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61" idx="3"/>
          </p:cNvCxnSpPr>
          <p:nvPr/>
        </p:nvCxnSpPr>
        <p:spPr>
          <a:xfrm>
            <a:off x="899592" y="4798277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9552" y="4511370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44208" y="4511370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779912" y="4511370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>
            <a:stCxn id="61" idx="3"/>
          </p:cNvCxnSpPr>
          <p:nvPr/>
        </p:nvCxnSpPr>
        <p:spPr>
          <a:xfrm flipV="1">
            <a:off x="899592" y="4224463"/>
            <a:ext cx="1224136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3" idx="1"/>
          </p:cNvCxnSpPr>
          <p:nvPr/>
        </p:nvCxnSpPr>
        <p:spPr>
          <a:xfrm>
            <a:off x="2123728" y="4224463"/>
            <a:ext cx="1656184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4626133"/>
            <a:ext cx="364202" cy="41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20272" y="2204864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Skipped </a:t>
            </a:r>
            <a:r>
              <a:rPr lang="en-GB" sz="2000" dirty="0" err="1" smtClean="0"/>
              <a:t>exon</a:t>
            </a:r>
            <a:endParaRPr lang="en-GB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020272" y="14847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Normal splicing</a:t>
            </a:r>
            <a:endParaRPr lang="en-GB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020272" y="2852936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Cryptic </a:t>
            </a:r>
            <a:r>
              <a:rPr lang="en-GB" sz="2000" dirty="0" err="1" smtClean="0"/>
              <a:t>intronic</a:t>
            </a:r>
            <a:r>
              <a:rPr lang="en-GB" sz="2000" dirty="0" smtClean="0"/>
              <a:t> splice acceptor</a:t>
            </a:r>
            <a:endParaRPr lang="en-GB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020272" y="364502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Cryptic </a:t>
            </a:r>
            <a:r>
              <a:rPr lang="en-GB" sz="2000" dirty="0" err="1" smtClean="0"/>
              <a:t>exonic</a:t>
            </a:r>
            <a:r>
              <a:rPr lang="en-GB" sz="2000" dirty="0" smtClean="0"/>
              <a:t> splice acceptor</a:t>
            </a:r>
            <a:endParaRPr lang="en-GB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20272" y="458112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Retained </a:t>
            </a:r>
            <a:r>
              <a:rPr lang="en-GB" sz="2000" dirty="0" err="1" smtClean="0"/>
              <a:t>intron</a:t>
            </a:r>
            <a:endParaRPr lang="en-GB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539552" y="6309320"/>
            <a:ext cx="810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Impact depends heavily on reading frame (insertion/deletion, </a:t>
            </a:r>
            <a:r>
              <a:rPr lang="en-GB" sz="2000" b="1" dirty="0" err="1" smtClean="0"/>
              <a:t>frameshift</a:t>
            </a:r>
            <a:r>
              <a:rPr lang="en-GB" sz="2000" b="1" dirty="0" smtClean="0"/>
              <a:t>?)</a:t>
            </a:r>
            <a:endParaRPr lang="en-GB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3528" y="980728"/>
            <a:ext cx="690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Exon</a:t>
            </a:r>
            <a:r>
              <a:rPr lang="en-GB" dirty="0" smtClean="0"/>
              <a:t> 1                                                  </a:t>
            </a:r>
            <a:r>
              <a:rPr lang="en-GB" dirty="0" err="1" smtClean="0"/>
              <a:t>Exon</a:t>
            </a:r>
            <a:r>
              <a:rPr lang="en-GB" dirty="0" smtClean="0"/>
              <a:t> 2                                       </a:t>
            </a:r>
            <a:r>
              <a:rPr lang="en-GB" dirty="0" err="1" smtClean="0"/>
              <a:t>Exon</a:t>
            </a:r>
            <a:r>
              <a:rPr lang="en-GB" dirty="0" smtClean="0"/>
              <a:t> 3</a:t>
            </a:r>
            <a:endParaRPr lang="en-GB" dirty="0"/>
          </a:p>
        </p:txBody>
      </p:sp>
      <p:cxnSp>
        <p:nvCxnSpPr>
          <p:cNvPr id="55" name="Straight Arrow Connector 54"/>
          <p:cNvCxnSpPr>
            <a:stCxn id="58" idx="3"/>
          </p:cNvCxnSpPr>
          <p:nvPr/>
        </p:nvCxnSpPr>
        <p:spPr>
          <a:xfrm>
            <a:off x="899592" y="5589240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9552" y="5302333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444208" y="5302333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3779912" y="5302333"/>
            <a:ext cx="360040" cy="57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/>
          <p:cNvCxnSpPr>
            <a:stCxn id="58" idx="3"/>
          </p:cNvCxnSpPr>
          <p:nvPr/>
        </p:nvCxnSpPr>
        <p:spPr>
          <a:xfrm flipV="1">
            <a:off x="899592" y="5015426"/>
            <a:ext cx="1224136" cy="57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8" idx="3"/>
          </p:cNvCxnSpPr>
          <p:nvPr/>
        </p:nvCxnSpPr>
        <p:spPr>
          <a:xfrm flipV="1">
            <a:off x="4283968" y="5072808"/>
            <a:ext cx="936104" cy="51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6" idx="1"/>
          </p:cNvCxnSpPr>
          <p:nvPr/>
        </p:nvCxnSpPr>
        <p:spPr>
          <a:xfrm>
            <a:off x="5220072" y="5072808"/>
            <a:ext cx="1224136" cy="5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139952" y="5301208"/>
            <a:ext cx="144016" cy="573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/>
          <p:cNvCxnSpPr>
            <a:endCxn id="67" idx="1"/>
          </p:cNvCxnSpPr>
          <p:nvPr/>
        </p:nvCxnSpPr>
        <p:spPr>
          <a:xfrm>
            <a:off x="2123728" y="5013176"/>
            <a:ext cx="16561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90544" y="5397440"/>
            <a:ext cx="364202" cy="416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20272" y="5229200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Cryptic </a:t>
            </a:r>
            <a:r>
              <a:rPr lang="en-GB" sz="2000" dirty="0" err="1" smtClean="0"/>
              <a:t>intronic</a:t>
            </a:r>
            <a:r>
              <a:rPr lang="en-GB" sz="2000" dirty="0" smtClean="0"/>
              <a:t> splice donor</a:t>
            </a:r>
            <a:endParaRPr lang="en-GB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Nonsense Mediated Decay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28396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Premature Termination </a:t>
            </a:r>
            <a:r>
              <a:rPr lang="en-GB" dirty="0" err="1" smtClean="0"/>
              <a:t>Codons</a:t>
            </a:r>
            <a:r>
              <a:rPr lang="en-GB" dirty="0" smtClean="0"/>
              <a:t> (PTC) are normally degraded by the NMD pathway.</a:t>
            </a:r>
          </a:p>
          <a:p>
            <a:r>
              <a:rPr lang="en-GB" dirty="0" smtClean="0"/>
              <a:t>Complete knock-out of the gene from one allele.</a:t>
            </a:r>
          </a:p>
          <a:p>
            <a:r>
              <a:rPr lang="en-GB" dirty="0" smtClean="0"/>
              <a:t>Cells can compensate via feedback loops, and increase expression of remaining allele.</a:t>
            </a:r>
          </a:p>
          <a:p>
            <a:r>
              <a:rPr lang="en-GB" dirty="0" smtClean="0"/>
              <a:t>Hence Nonsense mutations are more likely to cause recessive rather than dominant disorders.</a:t>
            </a:r>
          </a:p>
          <a:p>
            <a:r>
              <a:rPr lang="en-GB" dirty="0" smtClean="0"/>
              <a:t>Can bypass NMD if the PTC is in the last </a:t>
            </a:r>
            <a:r>
              <a:rPr lang="en-GB" dirty="0" err="1" smtClean="0"/>
              <a:t>exon</a:t>
            </a:r>
            <a:r>
              <a:rPr lang="en-GB" dirty="0" smtClean="0"/>
              <a:t>, possibly producing a </a:t>
            </a:r>
            <a:r>
              <a:rPr lang="en-GB" dirty="0" err="1" smtClean="0"/>
              <a:t>misfolded</a:t>
            </a:r>
            <a:r>
              <a:rPr lang="en-GB" dirty="0" smtClean="0"/>
              <a:t> or non functional protein.</a:t>
            </a:r>
          </a:p>
        </p:txBody>
      </p:sp>
    </p:spTree>
    <p:extLst>
      <p:ext uri="{BB962C8B-B14F-4D97-AF65-F5344CB8AC3E}">
        <p14:creationId xmlns="" xmlns:p14="http://schemas.microsoft.com/office/powerpoint/2010/main" val="311348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Promoters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Region upstream of (and often overlapping) the 5’ </a:t>
            </a:r>
            <a:r>
              <a:rPr lang="en-GB" dirty="0" err="1" smtClean="0"/>
              <a:t>exon</a:t>
            </a:r>
            <a:r>
              <a:rPr lang="en-GB" dirty="0" smtClean="0"/>
              <a:t> of the gene.</a:t>
            </a:r>
          </a:p>
          <a:p>
            <a:endParaRPr lang="en-GB" dirty="0" smtClean="0"/>
          </a:p>
          <a:p>
            <a:r>
              <a:rPr lang="en-GB" dirty="0" smtClean="0"/>
              <a:t>Binding sites for transcription factors, that control the expression of the gene.</a:t>
            </a:r>
          </a:p>
          <a:p>
            <a:endParaRPr lang="en-GB" dirty="0" smtClean="0"/>
          </a:p>
          <a:p>
            <a:r>
              <a:rPr lang="en-GB" dirty="0" smtClean="0"/>
              <a:t>Some annotation tools attempt to map to these</a:t>
            </a:r>
          </a:p>
          <a:p>
            <a:pPr lvl="1"/>
            <a:r>
              <a:rPr lang="en-GB" dirty="0" smtClean="0"/>
              <a:t>Predicted, conserved across species. </a:t>
            </a:r>
          </a:p>
          <a:p>
            <a:pPr lvl="1"/>
            <a:r>
              <a:rPr lang="en-GB" dirty="0" smtClean="0"/>
              <a:t>Validated, ENCODE experimental results.</a:t>
            </a:r>
          </a:p>
          <a:p>
            <a:pPr lvl="1"/>
            <a:endParaRPr lang="en-GB" dirty="0"/>
          </a:p>
          <a:p>
            <a:r>
              <a:rPr lang="en-GB" dirty="0" smtClean="0"/>
              <a:t>Impact of a variant often uncertain and difficult </a:t>
            </a:r>
            <a:r>
              <a:rPr lang="en-GB" dirty="0"/>
              <a:t>to validate experimentally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9372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3’UTR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Most common variant of interest in 3’ UTRs are those impacting micro RNA (</a:t>
            </a:r>
            <a:r>
              <a:rPr lang="en-GB" dirty="0" err="1" smtClean="0"/>
              <a:t>miRNA</a:t>
            </a:r>
            <a:r>
              <a:rPr lang="en-GB" dirty="0" smtClean="0"/>
              <a:t>) binding sites.</a:t>
            </a:r>
          </a:p>
          <a:p>
            <a:endParaRPr lang="en-GB" dirty="0" smtClean="0"/>
          </a:p>
          <a:p>
            <a:r>
              <a:rPr lang="en-GB" dirty="0" err="1" smtClean="0"/>
              <a:t>miRNAs</a:t>
            </a:r>
            <a:r>
              <a:rPr lang="en-GB" dirty="0" smtClean="0"/>
              <a:t> target transcript for degradation, lowering absolute expression levels.</a:t>
            </a:r>
          </a:p>
          <a:p>
            <a:endParaRPr lang="en-GB" dirty="0" smtClean="0"/>
          </a:p>
          <a:p>
            <a:r>
              <a:rPr lang="en-GB" dirty="0" smtClean="0"/>
              <a:t>Some annotation tools attempt to map to these binding sites, but most are only </a:t>
            </a:r>
            <a:r>
              <a:rPr lang="en-GB" i="1" dirty="0" smtClean="0"/>
              <a:t>predicted, </a:t>
            </a:r>
            <a:r>
              <a:rPr lang="en-GB" dirty="0" smtClean="0"/>
              <a:t>and the impact of a variant uncertain.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338168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Non-coding RNAs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GB" dirty="0" smtClean="0"/>
              <a:t>Many thousands discovered to date.</a:t>
            </a:r>
          </a:p>
          <a:p>
            <a:r>
              <a:rPr lang="en-GB" dirty="0" smtClean="0"/>
              <a:t>Often within </a:t>
            </a:r>
            <a:r>
              <a:rPr lang="en-GB" dirty="0" err="1" smtClean="0"/>
              <a:t>introns</a:t>
            </a:r>
            <a:r>
              <a:rPr lang="en-GB" dirty="0" smtClean="0"/>
              <a:t> of coding genes.</a:t>
            </a:r>
          </a:p>
          <a:p>
            <a:r>
              <a:rPr lang="en-GB" dirty="0" smtClean="0"/>
              <a:t>Very poorly understood.</a:t>
            </a:r>
          </a:p>
          <a:p>
            <a:r>
              <a:rPr lang="en-GB" dirty="0" smtClean="0"/>
              <a:t>Can be spliced.</a:t>
            </a:r>
          </a:p>
          <a:p>
            <a:r>
              <a:rPr lang="en-GB" dirty="0" smtClean="0"/>
              <a:t>Opposite strand to ‘host’ gene could have a regulatory function</a:t>
            </a:r>
          </a:p>
          <a:p>
            <a:r>
              <a:rPr lang="en-GB" dirty="0" smtClean="0"/>
              <a:t>Very few have had pathogenic variants identified within them.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316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35280" cy="4525963"/>
          </a:xfrm>
        </p:spPr>
        <p:txBody>
          <a:bodyPr>
            <a:noAutofit/>
          </a:bodyPr>
          <a:lstStyle/>
          <a:p>
            <a:pPr marL="285750" indent="-285750"/>
            <a:r>
              <a:rPr lang="en-GB" b="1" dirty="0" smtClean="0"/>
              <a:t>3 most popular tools:</a:t>
            </a:r>
            <a:endParaRPr lang="en-GB" b="1" dirty="0"/>
          </a:p>
          <a:p>
            <a:pPr marL="685800" lvl="1"/>
            <a:r>
              <a:rPr lang="en-GB" b="1" dirty="0" err="1" smtClean="0"/>
              <a:t>wANNOVAR</a:t>
            </a:r>
            <a:endParaRPr lang="en-GB" b="1" dirty="0" smtClean="0"/>
          </a:p>
          <a:p>
            <a:pPr marL="685800" lvl="1"/>
            <a:r>
              <a:rPr lang="en-GB" dirty="0" smtClean="0">
                <a:hlinkClick r:id="rId2"/>
              </a:rPr>
              <a:t>http://wannovar.usc.edu/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685800" lvl="1"/>
            <a:r>
              <a:rPr lang="en-GB" b="1" dirty="0" err="1" smtClean="0"/>
              <a:t>SNPeff</a:t>
            </a:r>
            <a:r>
              <a:rPr lang="en-GB" b="1" dirty="0" smtClean="0"/>
              <a:t> </a:t>
            </a:r>
          </a:p>
          <a:p>
            <a:pPr marL="685800" lvl="1"/>
            <a:r>
              <a:rPr lang="en-GB" dirty="0" smtClean="0">
                <a:hlinkClick r:id="rId3"/>
              </a:rPr>
              <a:t>http://snpeff.sourceforge.net/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685800" lvl="1"/>
            <a:r>
              <a:rPr lang="en-GB" b="1" dirty="0" smtClean="0"/>
              <a:t>Variant Effect Predictor</a:t>
            </a:r>
          </a:p>
          <a:p>
            <a:pPr marL="685800" lvl="1"/>
            <a:r>
              <a:rPr lang="en-GB" dirty="0" smtClean="0">
                <a:hlinkClick r:id="rId4"/>
              </a:rPr>
              <a:t>http://www.ensembl.org/Tools/VEP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285750" indent="-285750"/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Annotation Tools</a:t>
            </a:r>
            <a:endParaRPr lang="en-GB" b="1" dirty="0"/>
          </a:p>
        </p:txBody>
      </p:sp>
      <p:sp>
        <p:nvSpPr>
          <p:cNvPr id="2" name="AutoShape 2" descr="Image result for galaxy"/>
          <p:cNvSpPr>
            <a:spLocks noChangeAspect="1" noChangeArrowheads="1"/>
          </p:cNvSpPr>
          <p:nvPr/>
        </p:nvSpPr>
        <p:spPr bwMode="auto">
          <a:xfrm>
            <a:off x="155575" y="-411163"/>
            <a:ext cx="1504950" cy="857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4528"/>
            <a:ext cx="603249" cy="4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603249" cy="4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Image result for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97" y="1954528"/>
            <a:ext cx="502357" cy="4637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Image result for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41168"/>
            <a:ext cx="502357" cy="4637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0505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Also recommended...</a:t>
            </a:r>
            <a:br>
              <a:rPr lang="en-GB" b="1" dirty="0" smtClean="0"/>
            </a:br>
            <a:r>
              <a:rPr lang="en-GB" sz="2400" b="1" dirty="0" smtClean="0"/>
              <a:t>(command line only)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GB" b="1" dirty="0" smtClean="0"/>
              <a:t>VAT –</a:t>
            </a:r>
            <a:r>
              <a:rPr lang="en-GB" dirty="0" smtClean="0"/>
              <a:t> </a:t>
            </a:r>
            <a:r>
              <a:rPr lang="en-GB" sz="2800" b="1" dirty="0" smtClean="0"/>
              <a:t>Variant Annotation Tool</a:t>
            </a:r>
            <a:endParaRPr lang="en-GB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hlinkClick r:id="rId2"/>
              </a:rPr>
              <a:t>http://vat.gersteinlab.org/index.php</a:t>
            </a: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VAAST -</a:t>
            </a:r>
            <a:r>
              <a:rPr lang="en-GB" dirty="0" smtClean="0"/>
              <a:t> </a:t>
            </a:r>
            <a:r>
              <a:rPr lang="en-GB" sz="2800" b="1" dirty="0" smtClean="0"/>
              <a:t>Variant Annotation, Analysis and Search Tool</a:t>
            </a:r>
            <a:endParaRPr lang="en-GB" b="1" dirty="0" smtClean="0"/>
          </a:p>
          <a:p>
            <a:pPr lvl="1"/>
            <a:r>
              <a:rPr lang="en-GB" sz="2400" dirty="0" smtClean="0">
                <a:hlinkClick r:id="rId3"/>
              </a:rPr>
              <a:t>http://www.yandell-lab.org/software/vaast.html</a:t>
            </a:r>
            <a:endParaRPr lang="en-GB" sz="2400" dirty="0" smtClean="0"/>
          </a:p>
          <a:p>
            <a:pPr lvl="1"/>
            <a:endParaRPr lang="en-GB" dirty="0"/>
          </a:p>
          <a:p>
            <a:r>
              <a:rPr lang="en-GB" b="1" dirty="0" err="1" smtClean="0"/>
              <a:t>SNPAAMapper</a:t>
            </a:r>
            <a:r>
              <a:rPr lang="en-GB" b="1" dirty="0"/>
              <a:t> - </a:t>
            </a:r>
            <a:r>
              <a:rPr lang="en-GB" sz="2800" b="1" dirty="0"/>
              <a:t>A SNP Amino Acid Mapping tool</a:t>
            </a:r>
          </a:p>
          <a:p>
            <a:pPr lvl="1"/>
            <a:r>
              <a:rPr lang="en-GB" sz="2400" dirty="0">
                <a:hlinkClick r:id="rId4"/>
              </a:rPr>
              <a:t>http://</a:t>
            </a:r>
            <a:r>
              <a:rPr lang="en-GB" sz="2400" dirty="0" smtClean="0">
                <a:hlinkClick r:id="rId4"/>
              </a:rPr>
              <a:t>www.ccmb.med.umich.edu/ccdu/SNPAAMapper</a:t>
            </a:r>
            <a:endParaRPr lang="en-GB" sz="2400" dirty="0" smtClean="0"/>
          </a:p>
          <a:p>
            <a:pPr lvl="1"/>
            <a:endParaRPr lang="en-GB" sz="2400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659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5624"/>
            <a:ext cx="8229600" cy="1143000"/>
          </a:xfrm>
        </p:spPr>
        <p:txBody>
          <a:bodyPr/>
          <a:lstStyle/>
          <a:p>
            <a:r>
              <a:rPr lang="en-GB" b="1" dirty="0" smtClean="0"/>
              <a:t>Genome Version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hg18 (NCBI36)		Mar 2006</a:t>
            </a:r>
          </a:p>
          <a:p>
            <a:pPr lvl="1"/>
            <a:r>
              <a:rPr lang="en-GB" dirty="0" smtClean="0"/>
              <a:t>Deprecated, but used in many older publications and resources</a:t>
            </a:r>
          </a:p>
          <a:p>
            <a:pPr lvl="1"/>
            <a:r>
              <a:rPr lang="en-GB" dirty="0" smtClean="0"/>
              <a:t>If you can’t find the variant they refer to, check the small print in the methods and the publication date!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hg19  (GRCh37)	Feb 2009</a:t>
            </a:r>
          </a:p>
          <a:p>
            <a:pPr lvl="1"/>
            <a:r>
              <a:rPr lang="en-GB" dirty="0" smtClean="0"/>
              <a:t>Most commonly used (still)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hg38 (GRCh38)	Dec 2013</a:t>
            </a:r>
          </a:p>
          <a:p>
            <a:pPr lvl="1"/>
            <a:r>
              <a:rPr lang="en-GB" dirty="0" smtClean="0"/>
              <a:t>Better for HLA and repeat-rich regions</a:t>
            </a:r>
          </a:p>
          <a:p>
            <a:pPr lvl="1"/>
            <a:r>
              <a:rPr lang="en-GB" dirty="0" smtClean="0"/>
              <a:t>Very little uptake by scientific community</a:t>
            </a:r>
          </a:p>
          <a:p>
            <a:pPr lvl="1"/>
            <a:r>
              <a:rPr lang="en-GB" dirty="0" smtClean="0"/>
              <a:t>Fewer annotations available mapped to it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557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Transcripts - </a:t>
            </a:r>
            <a:r>
              <a:rPr lang="en-GB" b="1" dirty="0" err="1" smtClean="0"/>
              <a:t>Refseq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Curated by the NCBI </a:t>
            </a:r>
          </a:p>
          <a:p>
            <a:r>
              <a:rPr lang="en-GB" dirty="0" smtClean="0">
                <a:hlinkClick r:id="rId2"/>
              </a:rPr>
              <a:t>http://ncbi.nlm.nih.gov/gene</a:t>
            </a:r>
            <a:endParaRPr lang="en-GB" dirty="0" smtClean="0"/>
          </a:p>
          <a:p>
            <a:pPr lvl="1"/>
            <a:r>
              <a:rPr lang="en-GB" dirty="0" err="1" smtClean="0"/>
              <a:t>NM_nnnnn.n</a:t>
            </a:r>
            <a:r>
              <a:rPr lang="en-GB" dirty="0" smtClean="0"/>
              <a:t>   mRNA</a:t>
            </a:r>
          </a:p>
          <a:p>
            <a:pPr lvl="1"/>
            <a:r>
              <a:rPr lang="en-GB" dirty="0" err="1" smtClean="0"/>
              <a:t>NR_nnnnn.n</a:t>
            </a:r>
            <a:r>
              <a:rPr lang="en-GB" dirty="0" smtClean="0"/>
              <a:t>    non-coding</a:t>
            </a:r>
          </a:p>
          <a:p>
            <a:pPr lvl="1"/>
            <a:r>
              <a:rPr lang="en-GB" dirty="0" err="1" smtClean="0"/>
              <a:t>NP_nnnnn.n</a:t>
            </a:r>
            <a:r>
              <a:rPr lang="en-GB" dirty="0" smtClean="0"/>
              <a:t>    protein</a:t>
            </a:r>
          </a:p>
          <a:p>
            <a:pPr lvl="1"/>
            <a:r>
              <a:rPr lang="en-GB" dirty="0" smtClean="0"/>
              <a:t>XM_/XR_/XP_ predicted</a:t>
            </a:r>
          </a:p>
          <a:p>
            <a:endParaRPr lang="en-GB" dirty="0"/>
          </a:p>
          <a:p>
            <a:r>
              <a:rPr lang="en-GB" dirty="0" smtClean="0"/>
              <a:t>Manually curated, high quality, not comprehensive. Some issues in genome mapping have been reported (incorrect location of splice sites in 3% of transcripts)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943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07" y="1844824"/>
            <a:ext cx="8867789" cy="495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GAPDH in </a:t>
            </a:r>
            <a:r>
              <a:rPr kumimoji="0" lang="en-GB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Refseq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908720"/>
            <a:ext cx="700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4 Alternately spliced </a:t>
            </a:r>
            <a:r>
              <a:rPr lang="en-GB" sz="2000" dirty="0" err="1" smtClean="0"/>
              <a:t>isoforms</a:t>
            </a:r>
            <a:endParaRPr lang="en-GB" sz="2000" dirty="0" smtClean="0"/>
          </a:p>
          <a:p>
            <a:r>
              <a:rPr lang="en-GB" sz="2000" dirty="0" smtClean="0"/>
              <a:t>3 of them encode the same protein (splicing only affects the UTR)</a:t>
            </a:r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Transcripts - </a:t>
            </a:r>
            <a:r>
              <a:rPr lang="en-GB" b="1" dirty="0" err="1" smtClean="0"/>
              <a:t>Ensembl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Curated by the EBI (www.ensembl.org)</a:t>
            </a:r>
          </a:p>
          <a:p>
            <a:pPr lvl="1"/>
            <a:r>
              <a:rPr lang="en-GB" dirty="0" err="1" smtClean="0"/>
              <a:t>ENSTnnnnnnnnnnnn</a:t>
            </a:r>
            <a:r>
              <a:rPr lang="en-GB" dirty="0" smtClean="0"/>
              <a:t> – mRNA</a:t>
            </a:r>
          </a:p>
          <a:p>
            <a:pPr lvl="1"/>
            <a:r>
              <a:rPr lang="en-GB" dirty="0" err="1" smtClean="0"/>
              <a:t>ENSPnnnnnnnnnnnn</a:t>
            </a:r>
            <a:r>
              <a:rPr lang="en-GB" dirty="0" smtClean="0"/>
              <a:t> – protein</a:t>
            </a:r>
          </a:p>
          <a:p>
            <a:endParaRPr lang="en-GB" dirty="0"/>
          </a:p>
          <a:p>
            <a:r>
              <a:rPr lang="en-GB" dirty="0" smtClean="0"/>
              <a:t>Not manually curated. Usually one </a:t>
            </a:r>
            <a:r>
              <a:rPr lang="en-GB" dirty="0" err="1" smtClean="0"/>
              <a:t>Ensembl</a:t>
            </a:r>
            <a:r>
              <a:rPr lang="en-GB" dirty="0" smtClean="0"/>
              <a:t> transcript for every uniquely observed splicing pattern. Many are partial fragments of full length transcripts or pre-mRNA with </a:t>
            </a:r>
            <a:r>
              <a:rPr lang="en-GB" dirty="0" err="1" smtClean="0"/>
              <a:t>unspliced</a:t>
            </a:r>
            <a:r>
              <a:rPr lang="en-GB" dirty="0" smtClean="0"/>
              <a:t> introns (junk). </a:t>
            </a:r>
          </a:p>
          <a:p>
            <a:r>
              <a:rPr lang="en-GB" dirty="0" smtClean="0"/>
              <a:t>Can result in annotation-overload.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105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2094</Words>
  <Application>Microsoft Office PowerPoint</Application>
  <PresentationFormat>On-screen Show (4:3)</PresentationFormat>
  <Paragraphs>631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Variant Annotation M7 Bioinformatics  MSc Genomic Medicine Tues 16th Feb 2016 </vt:lpstr>
      <vt:lpstr>Overview</vt:lpstr>
      <vt:lpstr>Annotation Tools</vt:lpstr>
      <vt:lpstr>Annotation Tools</vt:lpstr>
      <vt:lpstr>Also recommended... (command line only)</vt:lpstr>
      <vt:lpstr>Genome Version</vt:lpstr>
      <vt:lpstr>Transcripts - Refseq</vt:lpstr>
      <vt:lpstr>Slide 8</vt:lpstr>
      <vt:lpstr>Transcripts - Ensembl</vt:lpstr>
      <vt:lpstr>Slide 10</vt:lpstr>
      <vt:lpstr>LRG – Locus Reference Genomic</vt:lpstr>
      <vt:lpstr>Canonical Transcripts</vt:lpstr>
      <vt:lpstr>Slide 13</vt:lpstr>
      <vt:lpstr>HGVS Nomenclature</vt:lpstr>
      <vt:lpstr>HGVS cDNA variants</vt:lpstr>
      <vt:lpstr>HGVS Amino Acid Variants</vt:lpstr>
      <vt:lpstr>Left vs Right Alignment</vt:lpstr>
      <vt:lpstr>Slide 18</vt:lpstr>
      <vt:lpstr>Multi-allelic Loci</vt:lpstr>
      <vt:lpstr>Detecting False Positives</vt:lpstr>
      <vt:lpstr>Slide 21</vt:lpstr>
      <vt:lpstr>Overlapping Genes</vt:lpstr>
      <vt:lpstr>Population Databases</vt:lpstr>
      <vt:lpstr>Population Databases</vt:lpstr>
      <vt:lpstr>Slide 25</vt:lpstr>
      <vt:lpstr>Slide 26</vt:lpstr>
      <vt:lpstr>Pathogenicity Predictors</vt:lpstr>
      <vt:lpstr>Slide 28</vt:lpstr>
      <vt:lpstr>Also need to consider…</vt:lpstr>
      <vt:lpstr>Splice Sites</vt:lpstr>
      <vt:lpstr>Slide 31</vt:lpstr>
      <vt:lpstr>Splice Site variants</vt:lpstr>
      <vt:lpstr>Nonsense Mediated Decay</vt:lpstr>
      <vt:lpstr>Promoters</vt:lpstr>
      <vt:lpstr>3’UTR</vt:lpstr>
      <vt:lpstr>Non-coding RNAs</vt:lpstr>
    </vt:vector>
  </TitlesOfParts>
  <Company>IoP King's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Annotation</dc:title>
  <dc:creator>Topp, Simon</dc:creator>
  <cp:lastModifiedBy>omnisppot</cp:lastModifiedBy>
  <cp:revision>65</cp:revision>
  <dcterms:created xsi:type="dcterms:W3CDTF">2016-02-04T16:32:12Z</dcterms:created>
  <dcterms:modified xsi:type="dcterms:W3CDTF">2016-02-16T03:07:30Z</dcterms:modified>
</cp:coreProperties>
</file>