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69" r:id="rId5"/>
    <p:sldId id="267" r:id="rId6"/>
    <p:sldId id="266" r:id="rId7"/>
    <p:sldId id="263" r:id="rId8"/>
    <p:sldId id="265" r:id="rId9"/>
    <p:sldId id="283" r:id="rId10"/>
    <p:sldId id="281" r:id="rId11"/>
    <p:sldId id="260" r:id="rId12"/>
    <p:sldId id="258" r:id="rId13"/>
    <p:sldId id="259" r:id="rId14"/>
    <p:sldId id="261" r:id="rId15"/>
    <p:sldId id="262" r:id="rId16"/>
    <p:sldId id="278" r:id="rId17"/>
    <p:sldId id="277" r:id="rId18"/>
    <p:sldId id="282" r:id="rId19"/>
    <p:sldId id="279" r:id="rId20"/>
    <p:sldId id="275" r:id="rId21"/>
    <p:sldId id="280" r:id="rId22"/>
    <p:sldId id="285" r:id="rId23"/>
    <p:sldId id="284" r:id="rId24"/>
    <p:sldId id="289" r:id="rId25"/>
    <p:sldId id="288" r:id="rId26"/>
    <p:sldId id="271" r:id="rId27"/>
    <p:sldId id="286" r:id="rId28"/>
    <p:sldId id="270" r:id="rId29"/>
    <p:sldId id="272" r:id="rId30"/>
    <p:sldId id="273" r:id="rId31"/>
    <p:sldId id="27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60"/>
  </p:normalViewPr>
  <p:slideViewPr>
    <p:cSldViewPr>
      <p:cViewPr varScale="1">
        <p:scale>
          <a:sx n="132" d="100"/>
          <a:sy n="132" d="100"/>
        </p:scale>
        <p:origin x="-119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3348-EAC2-419F-AEFA-D1300DE1FA16}" type="datetimeFigureOut">
              <a:rPr lang="en-GB" smtClean="0"/>
              <a:pPr/>
              <a:t>09/02/2016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C306-86BB-4BF2-A401-26AE373F0E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14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3348-EAC2-419F-AEFA-D1300DE1FA16}" type="datetimeFigureOut">
              <a:rPr lang="en-GB" smtClean="0"/>
              <a:pPr/>
              <a:t>09/02/2016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C306-86BB-4BF2-A401-26AE373F0E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74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3348-EAC2-419F-AEFA-D1300DE1FA16}" type="datetimeFigureOut">
              <a:rPr lang="en-GB" smtClean="0"/>
              <a:pPr/>
              <a:t>09/02/2016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C306-86BB-4BF2-A401-26AE373F0E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67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3348-EAC2-419F-AEFA-D1300DE1FA16}" type="datetimeFigureOut">
              <a:rPr lang="en-GB" smtClean="0"/>
              <a:pPr/>
              <a:t>09/02/2016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C306-86BB-4BF2-A401-26AE373F0E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19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3348-EAC2-419F-AEFA-D1300DE1FA16}" type="datetimeFigureOut">
              <a:rPr lang="en-GB" smtClean="0"/>
              <a:pPr/>
              <a:t>09/02/2016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C306-86BB-4BF2-A401-26AE373F0E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42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3348-EAC2-419F-AEFA-D1300DE1FA16}" type="datetimeFigureOut">
              <a:rPr lang="en-GB" smtClean="0"/>
              <a:pPr/>
              <a:t>09/02/2016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C306-86BB-4BF2-A401-26AE373F0E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56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3348-EAC2-419F-AEFA-D1300DE1FA16}" type="datetimeFigureOut">
              <a:rPr lang="en-GB" smtClean="0"/>
              <a:pPr/>
              <a:t>09/02/2016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C306-86BB-4BF2-A401-26AE373F0E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68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3348-EAC2-419F-AEFA-D1300DE1FA16}" type="datetimeFigureOut">
              <a:rPr lang="en-GB" smtClean="0"/>
              <a:pPr/>
              <a:t>09/02/2016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C306-86BB-4BF2-A401-26AE373F0E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59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3348-EAC2-419F-AEFA-D1300DE1FA16}" type="datetimeFigureOut">
              <a:rPr lang="en-GB" smtClean="0"/>
              <a:pPr/>
              <a:t>09/02/2016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C306-86BB-4BF2-A401-26AE373F0E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30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3348-EAC2-419F-AEFA-D1300DE1FA16}" type="datetimeFigureOut">
              <a:rPr lang="en-GB" smtClean="0"/>
              <a:pPr/>
              <a:t>09/02/2016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C306-86BB-4BF2-A401-26AE373F0E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24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D3348-EAC2-419F-AEFA-D1300DE1FA16}" type="datetimeFigureOut">
              <a:rPr lang="en-GB" smtClean="0"/>
              <a:pPr/>
              <a:t>09/02/2016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C306-86BB-4BF2-A401-26AE373F0E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99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D3348-EAC2-419F-AEFA-D1300DE1FA16}" type="datetimeFigureOut">
              <a:rPr lang="en-GB" smtClean="0"/>
              <a:pPr/>
              <a:t>09/02/2016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DC306-86BB-4BF2-A401-26AE373F0E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39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xac.broadinstitute.org/variant/10-3208567-T-TGCACACTAGGGAAGAGAGAGGAAT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xac.broadinstitute.org/variant/10-3208567-T-TGCACGCTAAGGAAGAGAGAGGAATG" TargetMode="External"/><Relationship Id="rId5" Type="http://schemas.openxmlformats.org/officeDocument/2006/relationships/hyperlink" Target="http://exac.broadinstitute.org/variant/10-3208567-T-TAGGGAAGAGAGAGGAATG" TargetMode="External"/><Relationship Id="rId4" Type="http://schemas.openxmlformats.org/officeDocument/2006/relationships/hyperlink" Target="http://exac.broadinstitute.org/variant/10-3208567-T-TGCATGCTAGGGAAGAGAGAGGAAT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npeff.sourceforge.net/" TargetMode="External"/><Relationship Id="rId2" Type="http://schemas.openxmlformats.org/officeDocument/2006/relationships/hyperlink" Target="http://wannovar.usc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hyperlink" Target="http://www.ensembl.org/Tools/VE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ndell-lab.org/software/vaast.html" TargetMode="External"/><Relationship Id="rId2" Type="http://schemas.openxmlformats.org/officeDocument/2006/relationships/hyperlink" Target="http://vat.gersteinlab.org/index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rg-sequence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Variant </a:t>
            </a:r>
            <a:r>
              <a:rPr lang="en-GB" b="1" dirty="0" smtClean="0"/>
              <a:t>Annotation</a:t>
            </a:r>
            <a:br>
              <a:rPr lang="en-GB" b="1" dirty="0" smtClean="0"/>
            </a:br>
            <a:r>
              <a:rPr lang="en-GB" dirty="0"/>
              <a:t>M7 Bioinformatics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MSc Genomic </a:t>
            </a:r>
            <a:r>
              <a:rPr lang="en-GB" dirty="0"/>
              <a:t>Medicine</a:t>
            </a:r>
            <a:br>
              <a:rPr lang="en-GB" dirty="0"/>
            </a:br>
            <a:r>
              <a:rPr lang="en-GB" dirty="0"/>
              <a:t>Tues 16</a:t>
            </a:r>
            <a:r>
              <a:rPr lang="en-GB" baseline="30000" dirty="0"/>
              <a:t>th</a:t>
            </a:r>
            <a:r>
              <a:rPr lang="en-GB" dirty="0"/>
              <a:t> Feb 2016</a:t>
            </a:r>
            <a:br>
              <a:rPr lang="en-GB" dirty="0"/>
            </a:b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4725144"/>
            <a:ext cx="8712968" cy="1752600"/>
          </a:xfrm>
        </p:spPr>
        <p:txBody>
          <a:bodyPr/>
          <a:lstStyle/>
          <a:p>
            <a:r>
              <a:rPr lang="en-GB" dirty="0" smtClean="0"/>
              <a:t>Simon </a:t>
            </a:r>
            <a:r>
              <a:rPr lang="en-GB" dirty="0" smtClean="0"/>
              <a:t>Topp</a:t>
            </a:r>
          </a:p>
          <a:p>
            <a:r>
              <a:rPr lang="en-GB" dirty="0" smtClean="0"/>
              <a:t>Bioinformatician</a:t>
            </a:r>
          </a:p>
          <a:p>
            <a:r>
              <a:rPr lang="en-GB" dirty="0" smtClean="0"/>
              <a:t>Basic &amp; Clinical Neuroscience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472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b="1" dirty="0" smtClean="0"/>
              <a:t>Canonical Transcripts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Usually defined as the splice isoform with the longest Open Reading Frame (translated protein)</a:t>
            </a:r>
          </a:p>
          <a:p>
            <a:r>
              <a:rPr lang="en-GB" dirty="0" smtClean="0"/>
              <a:t>Not always clear which isoform is canonical</a:t>
            </a:r>
          </a:p>
          <a:p>
            <a:r>
              <a:rPr lang="en-GB" dirty="0" smtClean="0"/>
              <a:t>NOT necessarily the most abundant isoform</a:t>
            </a:r>
          </a:p>
          <a:p>
            <a:r>
              <a:rPr lang="en-GB" dirty="0" smtClean="0"/>
              <a:t>NOR the one first discovered / most cited in the literature</a:t>
            </a:r>
          </a:p>
          <a:p>
            <a:r>
              <a:rPr lang="en-GB" dirty="0" smtClean="0"/>
              <a:t>NOR the primary sequence in </a:t>
            </a:r>
            <a:r>
              <a:rPr lang="en-GB" dirty="0" err="1" smtClean="0"/>
              <a:t>UniProt</a:t>
            </a:r>
            <a:r>
              <a:rPr lang="en-GB" dirty="0" smtClean="0"/>
              <a:t>.</a:t>
            </a:r>
          </a:p>
          <a:p>
            <a:r>
              <a:rPr lang="en-GB" dirty="0" smtClean="0"/>
              <a:t>May not be present in your tissue of interest or relevant to your disease</a:t>
            </a:r>
          </a:p>
          <a:p>
            <a:r>
              <a:rPr lang="en-GB" dirty="0" smtClean="0"/>
              <a:t>Therefore variants must be mapped to all isoforms.</a:t>
            </a:r>
          </a:p>
        </p:txBody>
      </p:sp>
    </p:spTree>
    <p:extLst>
      <p:ext uri="{BB962C8B-B14F-4D97-AF65-F5344CB8AC3E}">
        <p14:creationId xmlns:p14="http://schemas.microsoft.com/office/powerpoint/2010/main" val="3908805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268760"/>
            <a:ext cx="87129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SNP</a:t>
            </a:r>
            <a:r>
              <a:rPr lang="en-GB" sz="3200" dirty="0" smtClean="0"/>
              <a:t> – Single Nucleotide Polymorphism</a:t>
            </a:r>
          </a:p>
          <a:p>
            <a:r>
              <a:rPr lang="en-GB" sz="3200" b="1" dirty="0" smtClean="0"/>
              <a:t>SNV</a:t>
            </a:r>
            <a:r>
              <a:rPr lang="en-GB" sz="3200" dirty="0" smtClean="0"/>
              <a:t> – Single Nucleotide Variant (preferred)</a:t>
            </a:r>
          </a:p>
          <a:p>
            <a:r>
              <a:rPr lang="en-GB" sz="3200" b="1" dirty="0" smtClean="0"/>
              <a:t>CNV</a:t>
            </a:r>
            <a:r>
              <a:rPr lang="en-GB" sz="3200" dirty="0" smtClean="0"/>
              <a:t> – Copy Number Variant</a:t>
            </a:r>
          </a:p>
          <a:p>
            <a:endParaRPr lang="en-GB" sz="3200" dirty="0"/>
          </a:p>
          <a:p>
            <a:r>
              <a:rPr lang="en-GB" sz="3200" b="1" dirty="0" smtClean="0"/>
              <a:t>Mutation</a:t>
            </a:r>
            <a:r>
              <a:rPr lang="en-GB" sz="3200" dirty="0" smtClean="0"/>
              <a:t> – a variant likely to contribute to disease</a:t>
            </a:r>
          </a:p>
          <a:p>
            <a:r>
              <a:rPr lang="en-GB" sz="3200" b="1" dirty="0" smtClean="0"/>
              <a:t>SNP</a:t>
            </a:r>
            <a:r>
              <a:rPr lang="en-GB" sz="3200" dirty="0" smtClean="0"/>
              <a:t> – A (usually common) benign variant</a:t>
            </a:r>
          </a:p>
          <a:p>
            <a:endParaRPr lang="en-GB" sz="3200" dirty="0" smtClean="0"/>
          </a:p>
          <a:p>
            <a:r>
              <a:rPr lang="en-GB" sz="3200" b="1" dirty="0" err="1" smtClean="0"/>
              <a:t>Missense</a:t>
            </a:r>
            <a:r>
              <a:rPr lang="en-GB" sz="3200" b="1" dirty="0" smtClean="0"/>
              <a:t> –</a:t>
            </a:r>
            <a:r>
              <a:rPr lang="en-GB" sz="3200" dirty="0" smtClean="0"/>
              <a:t> a single amino acid change</a:t>
            </a:r>
          </a:p>
          <a:p>
            <a:r>
              <a:rPr lang="en-GB" sz="3200" b="1" dirty="0" smtClean="0"/>
              <a:t>Nonsense –</a:t>
            </a:r>
            <a:r>
              <a:rPr lang="en-GB" sz="3200" dirty="0" smtClean="0"/>
              <a:t> A truncated (or extended) protein sequence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979712" y="188640"/>
            <a:ext cx="5022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latin typeface="+mj-lt"/>
              </a:rPr>
              <a:t>Popular Terminology</a:t>
            </a:r>
            <a:endParaRPr lang="en-GB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955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b="1" dirty="0" smtClean="0"/>
              <a:t>HGVS Nomenclature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579296" cy="5256584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Human Genome Variation Society (hgvs.org)</a:t>
            </a:r>
          </a:p>
          <a:p>
            <a:r>
              <a:rPr lang="en-GB" dirty="0" smtClean="0"/>
              <a:t>Standardised naming system for genomic / transcript / protein variants</a:t>
            </a:r>
          </a:p>
          <a:p>
            <a:r>
              <a:rPr lang="en-GB" dirty="0" smtClean="0"/>
              <a:t>Always cite the genome / transcript / protein unique identifier it refers to (with version numbers).</a:t>
            </a:r>
          </a:p>
          <a:p>
            <a:pPr lvl="1"/>
            <a:r>
              <a:rPr lang="en-GB" b="1" dirty="0" err="1" smtClean="0"/>
              <a:t>g.nnnnnnn</a:t>
            </a:r>
            <a:r>
              <a:rPr lang="en-GB" dirty="0" smtClean="0"/>
              <a:t>	</a:t>
            </a:r>
            <a:r>
              <a:rPr lang="en-GB" sz="2600" dirty="0" smtClean="0"/>
              <a:t>co-ordinate on chromosome</a:t>
            </a:r>
            <a:endParaRPr lang="en-GB" sz="2400" dirty="0" smtClean="0"/>
          </a:p>
          <a:p>
            <a:pPr lvl="2"/>
            <a:r>
              <a:rPr lang="en-GB" sz="1600" dirty="0" smtClean="0"/>
              <a:t>hg19:chr1:g.1234567</a:t>
            </a:r>
          </a:p>
          <a:p>
            <a:pPr lvl="1"/>
            <a:r>
              <a:rPr lang="en-GB" b="1" dirty="0" err="1" smtClean="0"/>
              <a:t>c.nnnn</a:t>
            </a:r>
            <a:r>
              <a:rPr lang="en-GB" dirty="0" smtClean="0"/>
              <a:t>		</a:t>
            </a:r>
            <a:r>
              <a:rPr lang="en-GB" sz="2600" dirty="0" smtClean="0"/>
              <a:t>position in cDNA (A of ATG start codon = c.1)</a:t>
            </a:r>
            <a:endParaRPr lang="en-GB" sz="2400" dirty="0" smtClean="0"/>
          </a:p>
          <a:p>
            <a:pPr lvl="2"/>
            <a:r>
              <a:rPr lang="en-GB" sz="2000" dirty="0" smtClean="0"/>
              <a:t>NM_012345.1:c.128A&gt;T	 /   ENST00000012345:c.128A&gt;T</a:t>
            </a:r>
          </a:p>
          <a:p>
            <a:pPr lvl="1"/>
            <a:r>
              <a:rPr lang="en-GB" b="1" dirty="0" smtClean="0"/>
              <a:t>p.nnn</a:t>
            </a:r>
            <a:r>
              <a:rPr lang="en-GB" dirty="0" smtClean="0"/>
              <a:t>		</a:t>
            </a:r>
            <a:r>
              <a:rPr lang="en-GB" sz="2600" dirty="0" smtClean="0"/>
              <a:t>position in amino acid sequence</a:t>
            </a:r>
            <a:endParaRPr lang="en-GB" sz="2400" dirty="0" smtClean="0"/>
          </a:p>
          <a:p>
            <a:pPr lvl="2"/>
            <a:r>
              <a:rPr lang="en-GB" sz="1900" dirty="0" smtClean="0"/>
              <a:t>NP_012534.2:p.P20L           /    ENSP000000012354:p.P20L</a:t>
            </a:r>
          </a:p>
          <a:p>
            <a:endParaRPr lang="en-GB" sz="12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298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264" y="0"/>
            <a:ext cx="8229600" cy="1143000"/>
          </a:xfrm>
        </p:spPr>
        <p:txBody>
          <a:bodyPr/>
          <a:lstStyle/>
          <a:p>
            <a:r>
              <a:rPr lang="en-GB" b="1" dirty="0" smtClean="0"/>
              <a:t>HGVS </a:t>
            </a:r>
            <a:r>
              <a:rPr lang="en-GB" b="1" dirty="0" err="1" smtClean="0"/>
              <a:t>cDNA</a:t>
            </a:r>
            <a:r>
              <a:rPr lang="en-GB" b="1" dirty="0" smtClean="0"/>
              <a:t> variants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952" y="1340768"/>
            <a:ext cx="4392488" cy="506728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285750" lvl="1">
              <a:buFont typeface="Arial" panose="020B0604020202020204" pitchFamily="34" charset="0"/>
              <a:buChar char="•"/>
            </a:pPr>
            <a:r>
              <a:rPr lang="en-GB" sz="2000" b="1" dirty="0" smtClean="0"/>
              <a:t>protein coding region</a:t>
            </a:r>
          </a:p>
          <a:p>
            <a:pPr marL="685800" lvl="2"/>
            <a:r>
              <a:rPr lang="en-GB" sz="2000" dirty="0" smtClean="0"/>
              <a:t>c.1637A&gt;G</a:t>
            </a:r>
            <a:endParaRPr lang="en-GB" sz="2000" dirty="0"/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GB" sz="2000" b="1" dirty="0" smtClean="0"/>
              <a:t>in intron (5' half)</a:t>
            </a:r>
          </a:p>
          <a:p>
            <a:pPr marL="685800" lvl="2"/>
            <a:r>
              <a:rPr lang="en-GB" sz="2000" dirty="0" smtClean="0"/>
              <a:t>c.859+12T&gt;C</a:t>
            </a:r>
            <a:endParaRPr lang="en-GB" sz="2000" dirty="0"/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GB" sz="2000" b="1" dirty="0" smtClean="0"/>
              <a:t>in intron (3' half)</a:t>
            </a:r>
          </a:p>
          <a:p>
            <a:pPr marL="685800" lvl="2"/>
            <a:r>
              <a:rPr lang="en-GB" sz="2000" dirty="0" smtClean="0"/>
              <a:t>c.2396-6G&gt;A</a:t>
            </a:r>
            <a:endParaRPr lang="en-GB" sz="2000" dirty="0"/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GB" sz="2000" b="1" dirty="0" smtClean="0"/>
              <a:t>5' of protein coding region (5' UTR)</a:t>
            </a:r>
          </a:p>
          <a:p>
            <a:pPr marL="685800" lvl="2"/>
            <a:r>
              <a:rPr lang="en-GB" sz="2000" dirty="0" smtClean="0"/>
              <a:t>c</a:t>
            </a:r>
            <a:r>
              <a:rPr lang="en-GB" sz="2000" dirty="0"/>
              <a:t>.-23C&gt;G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GB" sz="2000" b="1" dirty="0" smtClean="0"/>
              <a:t>3' of protein coding region (3' UTR)</a:t>
            </a:r>
          </a:p>
          <a:p>
            <a:pPr marL="685800" lvl="2"/>
            <a:r>
              <a:rPr lang="en-GB" sz="2000" dirty="0" smtClean="0"/>
              <a:t>c</a:t>
            </a:r>
            <a:r>
              <a:rPr lang="en-GB" sz="2000" dirty="0"/>
              <a:t>.*143A&gt;T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GB" sz="2000" b="1" dirty="0" smtClean="0"/>
              <a:t>intron in 5' UTR (5' of ATG)</a:t>
            </a:r>
          </a:p>
          <a:p>
            <a:pPr marL="685800" lvl="2"/>
            <a:r>
              <a:rPr lang="en-GB" sz="2000" dirty="0" smtClean="0"/>
              <a:t>c</a:t>
            </a:r>
            <a:r>
              <a:rPr lang="en-GB" sz="2000" dirty="0"/>
              <a:t>.-89-12T&gt;G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en-GB" sz="2000" b="1" dirty="0" smtClean="0"/>
              <a:t>intron in 3' UTR (3' of stop)</a:t>
            </a:r>
          </a:p>
          <a:p>
            <a:pPr marL="685800" lvl="2"/>
            <a:r>
              <a:rPr lang="en-GB" sz="2000" dirty="0" smtClean="0"/>
              <a:t>c</a:t>
            </a:r>
            <a:r>
              <a:rPr lang="en-GB" sz="2000" dirty="0"/>
              <a:t>.-</a:t>
            </a:r>
            <a:r>
              <a:rPr lang="en-GB" sz="2000" dirty="0" smtClean="0"/>
              <a:t>649+79G&gt;C</a:t>
            </a:r>
            <a:endParaRPr lang="en-GB" sz="2000" dirty="0"/>
          </a:p>
        </p:txBody>
      </p:sp>
      <p:sp>
        <p:nvSpPr>
          <p:cNvPr id="4" name="Rectangle 3"/>
          <p:cNvSpPr/>
          <p:nvPr/>
        </p:nvSpPr>
        <p:spPr>
          <a:xfrm>
            <a:off x="539552" y="1268760"/>
            <a:ext cx="3240360" cy="5355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Substitution (SNV only!)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c.123A&gt;G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deletion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c.123del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c.123delA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c.586_591del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c.586_591delTGGTCA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duplication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c.123dup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c.123dupA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c.586_591dup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c.586_591dupTGGTCA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insertion </a:t>
            </a:r>
            <a:endParaRPr lang="en-GB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c.123_124insC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!NOT! c.123insC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c.1086_1087insGCGTGA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complex </a:t>
            </a:r>
            <a:r>
              <a:rPr lang="en-GB" b="1" dirty="0" err="1" smtClean="0"/>
              <a:t>indel</a:t>
            </a:r>
            <a:r>
              <a:rPr lang="en-GB" b="1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c.123_136delinsAGT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c.123_125delTGAinsACC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4233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b="1" dirty="0" smtClean="0"/>
              <a:t>HGVS Amino Acid Variants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579296" cy="5400600"/>
          </a:xfrm>
        </p:spPr>
        <p:txBody>
          <a:bodyPr>
            <a:noAutofit/>
          </a:bodyPr>
          <a:lstStyle/>
          <a:p>
            <a:pPr marL="285750" indent="-285750"/>
            <a:r>
              <a:rPr lang="en-GB" sz="2000" b="1" dirty="0" smtClean="0"/>
              <a:t>substitution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 smtClean="0"/>
              <a:t>p.Ala23Thr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 smtClean="0"/>
              <a:t>p.A23T</a:t>
            </a:r>
          </a:p>
          <a:p>
            <a:pPr marL="285750" indent="-285750"/>
            <a:r>
              <a:rPr lang="en-GB" sz="2000" b="1" dirty="0" smtClean="0"/>
              <a:t>stop-gain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 smtClean="0"/>
              <a:t>p.Arg105*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 smtClean="0"/>
              <a:t>p.R105X 	* is preferred to X for stop codons</a:t>
            </a:r>
          </a:p>
          <a:p>
            <a:r>
              <a:rPr lang="en-GB" sz="2000" b="1" dirty="0" smtClean="0"/>
              <a:t>stop-lost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 smtClean="0"/>
              <a:t>p.*673R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 smtClean="0"/>
              <a:t>p.X673R</a:t>
            </a:r>
          </a:p>
          <a:p>
            <a:pPr marL="285750" indent="-285750"/>
            <a:r>
              <a:rPr lang="en-GB" sz="2000" b="1" dirty="0" smtClean="0"/>
              <a:t>frameshift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 smtClean="0"/>
              <a:t>p.Arg83fs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 smtClean="0"/>
              <a:t>p.Arg83Serfs*15     </a:t>
            </a:r>
            <a:r>
              <a:rPr lang="en-GB" sz="1400" dirty="0" smtClean="0"/>
              <a:t>fs changes Pro to </a:t>
            </a:r>
            <a:r>
              <a:rPr lang="en-GB" sz="1400" dirty="0" err="1" smtClean="0"/>
              <a:t>Ser</a:t>
            </a:r>
            <a:r>
              <a:rPr lang="en-GB" sz="1400" dirty="0" smtClean="0"/>
              <a:t>, and new stop codon introduced 15 residues downstream</a:t>
            </a:r>
          </a:p>
          <a:p>
            <a:pPr marL="285750" indent="-285750"/>
            <a:r>
              <a:rPr lang="en-GB" sz="2000" b="1" dirty="0" err="1" smtClean="0"/>
              <a:t>indel</a:t>
            </a:r>
            <a:r>
              <a:rPr lang="en-GB" sz="2000" b="1" dirty="0" smtClean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 smtClean="0"/>
              <a:t>p.R123delinsKKK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 smtClean="0"/>
              <a:t>p.R123_K136delinsGGQQQQGG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21237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776"/>
            <a:ext cx="8229600" cy="1143000"/>
          </a:xfrm>
        </p:spPr>
        <p:txBody>
          <a:bodyPr/>
          <a:lstStyle/>
          <a:p>
            <a:r>
              <a:rPr lang="en-GB" b="1" dirty="0" smtClean="0"/>
              <a:t>Left vs Right Alignment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08912" cy="561662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2000" b="1" dirty="0" smtClean="0">
                <a:cs typeface="Courier New" panose="02070309020205020404" pitchFamily="49" charset="0"/>
              </a:rPr>
              <a:t>HGVS standard is to report variant at most 3’ position, relative to transcript.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b="1" dirty="0" smtClean="0">
                <a:cs typeface="Courier New" panose="02070309020205020404" pitchFamily="49" charset="0"/>
              </a:rPr>
              <a:t>For forward strand genes: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  K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REF:  CCCATGAAAAAAAAA</a:t>
            </a:r>
            <a:r>
              <a:rPr lang="en-GB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TGACCC         g.15dupA   g.15_16insA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VAR:  CCCATGAAAAAAAAA</a:t>
            </a:r>
            <a:r>
              <a:rPr lang="en-GB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TGACCC         c.12dupA   c.12_13insA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  K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  T           p.*5Mfs*?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000" b="1" dirty="0" smtClean="0">
                <a:cs typeface="Courier New" panose="02070309020205020404" pitchFamily="49" charset="0"/>
              </a:rPr>
              <a:t>But for most read aligners/variant callers (not all) the standard is to left-shift variants, relative to the genome reference forward strand.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M   K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REF:  CCCATG</a:t>
            </a:r>
            <a:r>
              <a:rPr lang="en-GB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AAAAAAAAATGACCC         g.6_7insA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VAR:  CCCATG</a:t>
            </a:r>
            <a:r>
              <a:rPr lang="en-GB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AAAAAAAAATGACCC         c.3_4insA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M  K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  T           p.*5Mfs*?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b="1" dirty="0" smtClean="0">
                <a:cs typeface="Courier New" panose="02070309020205020404" pitchFamily="49" charset="0"/>
              </a:rPr>
              <a:t>Some annotation pipelines correct for this, some don’t.</a:t>
            </a:r>
            <a:endParaRPr lang="en-GB" sz="2000" b="1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2000" b="1" dirty="0" smtClean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2000" b="1" dirty="0" smtClean="0">
                <a:cs typeface="Courier New" panose="02070309020205020404" pitchFamily="49" charset="0"/>
              </a:rPr>
              <a:t>For reverse strand genes, This issue should cancel out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FORWARD VAR:  5’ CCCTCA</a:t>
            </a:r>
            <a:r>
              <a:rPr lang="en-GB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TTTTTTTTTTGAGGG 3’       g.6_7insT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FORWARD REF:  5’ CCCTCA</a:t>
            </a:r>
            <a:r>
              <a:rPr lang="en-GB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TTTTTTTTTTGAGGG 3’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|||||| |||||||||||||||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 REF:  3’ GGGAGT</a:t>
            </a:r>
            <a:r>
              <a:rPr lang="en-GB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AAAAAAAAAGTACCC 5’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 VAR:  3’ GGGAGT</a:t>
            </a:r>
            <a:r>
              <a:rPr lang="en-GB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AAAAAAAAAGTACCC 5’       c.12_13insA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T  M  K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              p.*5Mfs*?</a:t>
            </a:r>
            <a:endParaRPr lang="en-GB" sz="1600" b="1" dirty="0"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203848" y="5877272"/>
            <a:ext cx="136815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845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268760"/>
            <a:ext cx="75608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Right-Aligned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Left-Aligned  </a:t>
            </a:r>
          </a:p>
          <a:p>
            <a:endParaRPr lang="en-GB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REF:ATCTTTTTCTA            ATCTTTTTCTA    </a:t>
            </a:r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||||||| |||            ||| |||||||  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VAR:ATCTTTT-CTA            ATC-TTTTCTA   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VCF:    7 TT/T                  3 CT/C         </a:t>
            </a:r>
          </a:p>
          <a:p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ANNOVAR:    8  T/-                  4  T/-</a:t>
            </a:r>
          </a:p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HGVS:    c.8del                  c.4del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REF:ACTCTCTC-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-CA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A--CTCTCTCCA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||||||||  ||           |  |||||||||  </a:t>
            </a:r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VAR:ACTCTCTCTCCA           ACTCTCTCTCCA   </a:t>
            </a:r>
          </a:p>
          <a:p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VCF:    8 C/CTC                 1 A/ACT         </a:t>
            </a:r>
          </a:p>
          <a:p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ANNOVAR:    9 -/TC                  1 -/CT</a:t>
            </a:r>
          </a:p>
          <a:p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HGVS:    c.8_9insTC              c.1_2insCT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188640"/>
            <a:ext cx="6862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latin typeface="+mj-lt"/>
              </a:rPr>
              <a:t>VCF Normalisation Examples</a:t>
            </a:r>
            <a:endParaRPr lang="en-GB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358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b="1" dirty="0" smtClean="0"/>
              <a:t>Multi-allelic</a:t>
            </a:r>
            <a:r>
              <a:rPr lang="en-GB" dirty="0" smtClean="0"/>
              <a:t> </a:t>
            </a:r>
            <a:r>
              <a:rPr lang="en-GB" b="1" dirty="0" smtClean="0"/>
              <a:t>Loci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112568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VCFs have one row per </a:t>
            </a:r>
            <a:r>
              <a:rPr lang="en-GB" i="1" dirty="0" smtClean="0"/>
              <a:t>locus</a:t>
            </a:r>
          </a:p>
          <a:p>
            <a:r>
              <a:rPr lang="en-GB" dirty="0" smtClean="0"/>
              <a:t>Annotation output has one row per </a:t>
            </a:r>
            <a:r>
              <a:rPr lang="en-GB" i="1" dirty="0" smtClean="0"/>
              <a:t>variant</a:t>
            </a:r>
            <a:endParaRPr lang="en-GB" i="1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eg</a:t>
            </a:r>
            <a:endParaRPr lang="en-GB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VCF:                 	A/G,ATC,ATCTC	 ATCTC/A,ATC,G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ANNOVAR1: 	A/G			 A/G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ANNOVAR2: 	-/TCTC		 	TCTC/-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ANNOVAR3: 	-/TC			 TC/-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Can’t find your annotated variant in the original VCF?  This is probably why.</a:t>
            </a:r>
          </a:p>
        </p:txBody>
      </p:sp>
    </p:spTree>
    <p:extLst>
      <p:ext uri="{BB962C8B-B14F-4D97-AF65-F5344CB8AC3E}">
        <p14:creationId xmlns:p14="http://schemas.microsoft.com/office/powerpoint/2010/main" val="386834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b="1" dirty="0" smtClean="0"/>
              <a:t>Detecting False Positives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/>
          <a:lstStyle/>
          <a:p>
            <a:r>
              <a:rPr lang="en-GB" dirty="0" smtClean="0"/>
              <a:t>Low Read depth (DP)</a:t>
            </a:r>
          </a:p>
          <a:p>
            <a:r>
              <a:rPr lang="en-GB" dirty="0" smtClean="0"/>
              <a:t>Low GQ value (Genotype Quality)</a:t>
            </a:r>
          </a:p>
          <a:p>
            <a:pPr lvl="1"/>
            <a:r>
              <a:rPr lang="en-GB" dirty="0" smtClean="0"/>
              <a:t>Misaligned reads</a:t>
            </a:r>
          </a:p>
          <a:p>
            <a:pPr lvl="1"/>
            <a:r>
              <a:rPr lang="en-GB" dirty="0" err="1" smtClean="0"/>
              <a:t>Homopolymer</a:t>
            </a:r>
            <a:r>
              <a:rPr lang="en-GB" dirty="0" smtClean="0"/>
              <a:t> runs (sequencing errors)</a:t>
            </a:r>
          </a:p>
          <a:p>
            <a:pPr lvl="1"/>
            <a:r>
              <a:rPr lang="en-GB" dirty="0" smtClean="0"/>
              <a:t>Left/right alignment</a:t>
            </a:r>
          </a:p>
          <a:p>
            <a:pPr lvl="1"/>
            <a:r>
              <a:rPr lang="en-GB" dirty="0" smtClean="0"/>
              <a:t>Polymorphic </a:t>
            </a:r>
            <a:r>
              <a:rPr lang="en-GB" dirty="0" err="1" smtClean="0"/>
              <a:t>InDels</a:t>
            </a:r>
            <a:r>
              <a:rPr lang="en-GB" dirty="0" smtClean="0"/>
              <a:t> – microsatellites or longer repeats</a:t>
            </a:r>
          </a:p>
          <a:p>
            <a:pPr lvl="1"/>
            <a:r>
              <a:rPr lang="en-GB" dirty="0" smtClean="0"/>
              <a:t>Close paralogues – wrong gene</a:t>
            </a:r>
          </a:p>
          <a:p>
            <a:pPr lvl="1"/>
            <a:r>
              <a:rPr lang="en-GB" dirty="0" smtClean="0"/>
              <a:t>Contamination – wrong species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0828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76" y="260648"/>
            <a:ext cx="87476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A real-world </a:t>
            </a:r>
            <a:r>
              <a:rPr lang="en-GB" sz="2400" b="1" dirty="0" smtClean="0"/>
              <a:t>False Positive</a:t>
            </a:r>
          </a:p>
          <a:p>
            <a:r>
              <a:rPr lang="en-GB" dirty="0" smtClean="0"/>
              <a:t>From our exome capture cohort – after annotation and filtering I had the following NOVEL coding variants, giving a highly significant result to the gene in burden tests.</a:t>
            </a:r>
          </a:p>
          <a:p>
            <a:endParaRPr lang="en-GB" dirty="0" smtClean="0"/>
          </a:p>
          <a:p>
            <a:r>
              <a:rPr lang="en-GB" sz="1600" dirty="0" smtClean="0"/>
              <a:t>2x  chr10:3208567  T / TGCACGCTAGGGAAGAGAGAG</a:t>
            </a:r>
          </a:p>
          <a:p>
            <a:r>
              <a:rPr lang="en-GB" sz="1600" dirty="0" smtClean="0"/>
              <a:t>2x  chr10:3208567  T / TGCACGCTAGGGAAGAGAGAGG</a:t>
            </a:r>
          </a:p>
          <a:p>
            <a:r>
              <a:rPr lang="en-GB" sz="1600" dirty="0" smtClean="0"/>
              <a:t>1x  chr10:3208567  T / TGCACGCTAGGGAAGAGAGAGGA</a:t>
            </a:r>
          </a:p>
          <a:p>
            <a:r>
              <a:rPr lang="en-GB" sz="1600" dirty="0" smtClean="0"/>
              <a:t>4x  chr10:3208567  T / TGCACGCTAGGGAAGAGAGAGGAA</a:t>
            </a:r>
            <a:endParaRPr lang="en-GB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329437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Common polymorphic insertion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6" y="3491317"/>
            <a:ext cx="4741979" cy="2756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7496" y="2780928"/>
            <a:ext cx="7560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/>
              <a:t>However, in </a:t>
            </a:r>
            <a:r>
              <a:rPr lang="en-GB" sz="1600" b="1" dirty="0" err="1" smtClean="0"/>
              <a:t>ExAC</a:t>
            </a:r>
            <a:r>
              <a:rPr lang="en-GB" sz="1600" b="1" dirty="0" smtClean="0"/>
              <a:t>:</a:t>
            </a:r>
          </a:p>
          <a:p>
            <a:r>
              <a:rPr lang="en-GB" sz="1600" b="1" dirty="0" smtClean="0"/>
              <a:t>Variant: chr10:3208567 T / TGCACGCTAGGGAAGAGAGAGGAATG</a:t>
            </a:r>
          </a:p>
        </p:txBody>
      </p:sp>
      <p:sp>
        <p:nvSpPr>
          <p:cNvPr id="8" name="Rectangle 7"/>
          <p:cNvSpPr/>
          <p:nvPr/>
        </p:nvSpPr>
        <p:spPr>
          <a:xfrm>
            <a:off x="4773816" y="4509120"/>
            <a:ext cx="4320480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 smtClean="0"/>
              <a:t>Other alt alleles in </a:t>
            </a:r>
            <a:r>
              <a:rPr lang="en-GB" sz="1400" b="1" dirty="0" err="1" smtClean="0"/>
              <a:t>ExAC</a:t>
            </a:r>
            <a:r>
              <a:rPr lang="en-GB" sz="1400" b="1" dirty="0" smtClean="0"/>
              <a:t>:</a:t>
            </a:r>
          </a:p>
          <a:p>
            <a:r>
              <a:rPr lang="en-GB" sz="1400" dirty="0" smtClean="0">
                <a:hlinkClick r:id="rId3"/>
              </a:rPr>
              <a:t>chr10-3208567-T-TGCACACTAGGGAAGAGAGAGGAATG</a:t>
            </a:r>
            <a:r>
              <a:rPr lang="en-GB" sz="1400" dirty="0" smtClean="0"/>
              <a:t> </a:t>
            </a:r>
          </a:p>
          <a:p>
            <a:r>
              <a:rPr lang="en-GB" sz="1400" dirty="0" smtClean="0">
                <a:hlinkClick r:id="rId4"/>
              </a:rPr>
              <a:t>chr10-3208567-T-TGCATGCTAGGGAAGAGAGAGGAATG</a:t>
            </a:r>
            <a:r>
              <a:rPr lang="en-GB" sz="1400" dirty="0" smtClean="0"/>
              <a:t> </a:t>
            </a:r>
          </a:p>
          <a:p>
            <a:r>
              <a:rPr lang="en-GB" sz="1400" dirty="0" smtClean="0">
                <a:hlinkClick r:id="rId5"/>
              </a:rPr>
              <a:t>chr10-3208567-T-TAGGGAAGAGAGAGGAATG</a:t>
            </a:r>
            <a:r>
              <a:rPr lang="en-GB" sz="1400" dirty="0" smtClean="0"/>
              <a:t> </a:t>
            </a:r>
          </a:p>
          <a:p>
            <a:r>
              <a:rPr lang="en-GB" sz="1400" dirty="0" smtClean="0">
                <a:hlinkClick r:id="rId6"/>
              </a:rPr>
              <a:t>chr10-3208567-T-TGCACGCTAAGGAAGAGAGAGGAATG</a:t>
            </a:r>
            <a:r>
              <a:rPr lang="en-GB" sz="1400" dirty="0" smtClean="0"/>
              <a:t> </a:t>
            </a:r>
            <a:endParaRPr lang="en-GB" sz="1400" dirty="0"/>
          </a:p>
        </p:txBody>
      </p:sp>
      <p:sp>
        <p:nvSpPr>
          <p:cNvPr id="10" name="Rectangle 9"/>
          <p:cNvSpPr/>
          <p:nvPr/>
        </p:nvSpPr>
        <p:spPr>
          <a:xfrm>
            <a:off x="251520" y="5906072"/>
            <a:ext cx="43924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576"/>
            <a:ext cx="8229600" cy="1143000"/>
          </a:xfrm>
        </p:spPr>
        <p:txBody>
          <a:bodyPr/>
          <a:lstStyle/>
          <a:p>
            <a:r>
              <a:rPr lang="en-GB" b="1" dirty="0" smtClean="0"/>
              <a:t>Overview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Annotation Tools</a:t>
            </a:r>
            <a:endParaRPr lang="en-GB" dirty="0" smtClean="0"/>
          </a:p>
          <a:p>
            <a:r>
              <a:rPr lang="en-GB" dirty="0" smtClean="0"/>
              <a:t>Transcript choice</a:t>
            </a:r>
            <a:endParaRPr lang="en-GB" dirty="0" smtClean="0"/>
          </a:p>
          <a:p>
            <a:r>
              <a:rPr lang="en-GB" dirty="0" smtClean="0"/>
              <a:t>Variant Nomenclature</a:t>
            </a:r>
          </a:p>
          <a:p>
            <a:r>
              <a:rPr lang="en-GB" dirty="0" smtClean="0"/>
              <a:t>Left vs Right alignment issues</a:t>
            </a:r>
            <a:endParaRPr lang="en-GB" dirty="0" smtClean="0"/>
          </a:p>
          <a:p>
            <a:r>
              <a:rPr lang="en-GB" dirty="0" smtClean="0"/>
              <a:t>Population Databases</a:t>
            </a:r>
          </a:p>
          <a:p>
            <a:r>
              <a:rPr lang="en-GB" dirty="0" smtClean="0"/>
              <a:t>Pathogenicity Predictors</a:t>
            </a:r>
          </a:p>
          <a:p>
            <a:r>
              <a:rPr lang="en-GB" dirty="0" smtClean="0"/>
              <a:t>Non-coding Variants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2476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>
            <a:stCxn id="5" idx="1"/>
            <a:endCxn id="6" idx="3"/>
          </p:cNvCxnSpPr>
          <p:nvPr/>
        </p:nvCxnSpPr>
        <p:spPr>
          <a:xfrm flipH="1">
            <a:off x="5724128" y="3429000"/>
            <a:ext cx="2304256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b="1" dirty="0" smtClean="0"/>
              <a:t>Overlapping Genes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755576" y="2564904"/>
            <a:ext cx="1440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8028384" y="3212976"/>
            <a:ext cx="1440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580112" y="3212976"/>
            <a:ext cx="1440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588224" y="3212976"/>
            <a:ext cx="1440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380312" y="2564904"/>
            <a:ext cx="1440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>
            <a:stCxn id="4" idx="3"/>
          </p:cNvCxnSpPr>
          <p:nvPr/>
        </p:nvCxnSpPr>
        <p:spPr>
          <a:xfrm>
            <a:off x="899592" y="2780928"/>
            <a:ext cx="648072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699792" y="2564904"/>
            <a:ext cx="1440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635896" y="2564904"/>
            <a:ext cx="1440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195736" y="2564904"/>
            <a:ext cx="1440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7596336" y="2564904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chemeClr val="accent1"/>
                </a:solidFill>
              </a:rPr>
              <a:t>GENE A</a:t>
            </a:r>
            <a:endParaRPr lang="en-GB" sz="2000" b="1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99992" y="3212976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chemeClr val="accent1"/>
                </a:solidFill>
              </a:rPr>
              <a:t>GENE B</a:t>
            </a:r>
            <a:endParaRPr lang="en-GB" sz="2000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80544" y="321364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*</a:t>
            </a:r>
            <a:endParaRPr lang="en-GB" sz="2800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22" idx="1"/>
          </p:cNvCxnSpPr>
          <p:nvPr/>
        </p:nvCxnSpPr>
        <p:spPr>
          <a:xfrm flipH="1">
            <a:off x="1907704" y="5877272"/>
            <a:ext cx="612068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55576" y="5013176"/>
            <a:ext cx="1440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8028384" y="5661248"/>
            <a:ext cx="1440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580112" y="5661248"/>
            <a:ext cx="1440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6588224" y="5661248"/>
            <a:ext cx="1440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7380312" y="5013176"/>
            <a:ext cx="1440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>
            <a:off x="899592" y="5229200"/>
            <a:ext cx="648072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699792" y="5013176"/>
            <a:ext cx="1440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3635896" y="5013176"/>
            <a:ext cx="1440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2195736" y="5013176"/>
            <a:ext cx="1440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7596336" y="5013176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chemeClr val="accent1"/>
                </a:solidFill>
              </a:rPr>
              <a:t>GENE A</a:t>
            </a:r>
            <a:endParaRPr lang="en-GB" sz="2000" b="1" dirty="0">
              <a:solidFill>
                <a:schemeClr val="accent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7584" y="5661248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chemeClr val="accent1"/>
                </a:solidFill>
              </a:rPr>
              <a:t>GENE B</a:t>
            </a:r>
            <a:endParaRPr lang="en-GB" sz="20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33608" y="502595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*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63688" y="5661248"/>
            <a:ext cx="1440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3635896" y="5661248"/>
            <a:ext cx="14401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3528216" y="567402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*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9552" y="1268760"/>
            <a:ext cx="78990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Most annotation tools have a </a:t>
            </a:r>
            <a:r>
              <a:rPr lang="en-GB" sz="2000" b="1" dirty="0" err="1" smtClean="0"/>
              <a:t>heirarchy</a:t>
            </a:r>
            <a:r>
              <a:rPr lang="en-GB" sz="2000" b="1" dirty="0" smtClean="0"/>
              <a:t> of significance</a:t>
            </a:r>
          </a:p>
          <a:p>
            <a:r>
              <a:rPr lang="en-GB" b="1" dirty="0" err="1" smtClean="0"/>
              <a:t>eg</a:t>
            </a:r>
            <a:r>
              <a:rPr lang="en-GB" b="1" dirty="0" smtClean="0"/>
              <a:t>, </a:t>
            </a:r>
          </a:p>
          <a:p>
            <a:r>
              <a:rPr lang="en-GB" b="1" dirty="0" smtClean="0"/>
              <a:t>stop-lost &gt; splicing &gt; </a:t>
            </a:r>
            <a:r>
              <a:rPr lang="en-GB" b="1" dirty="0" err="1" smtClean="0"/>
              <a:t>nonsynonymous</a:t>
            </a:r>
            <a:r>
              <a:rPr lang="en-GB" b="1" dirty="0" smtClean="0"/>
              <a:t> &gt; UTR &gt; synonymous &gt; </a:t>
            </a:r>
            <a:r>
              <a:rPr lang="en-GB" b="1" dirty="0" err="1" smtClean="0"/>
              <a:t>intronic</a:t>
            </a:r>
            <a:r>
              <a:rPr lang="en-GB" b="1" dirty="0" smtClean="0"/>
              <a:t> &gt; </a:t>
            </a:r>
            <a:r>
              <a:rPr lang="en-GB" b="1" dirty="0" err="1" smtClean="0"/>
              <a:t>intergenic</a:t>
            </a:r>
            <a:endParaRPr lang="en-GB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11560" y="4365104"/>
            <a:ext cx="6688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There isn’t always a clear winner if two genes share one </a:t>
            </a:r>
            <a:r>
              <a:rPr lang="en-GB" sz="2000" b="1" dirty="0" err="1" smtClean="0"/>
              <a:t>exon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4085730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GB" b="1" dirty="0" smtClean="0"/>
              <a:t>Population Databases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544616"/>
          </a:xfrm>
        </p:spPr>
        <p:txBody>
          <a:bodyPr>
            <a:normAutofit fontScale="77500" lnSpcReduction="20000"/>
          </a:bodyPr>
          <a:lstStyle/>
          <a:p>
            <a:r>
              <a:rPr lang="en-GB" b="1" dirty="0" err="1" smtClean="0"/>
              <a:t>dbSNP</a:t>
            </a:r>
            <a:endParaRPr lang="en-GB" b="1" dirty="0" smtClean="0"/>
          </a:p>
          <a:p>
            <a:pPr lvl="1"/>
            <a:r>
              <a:rPr lang="en-GB" dirty="0" smtClean="0"/>
              <a:t>NCBI repository for all reported small variants. </a:t>
            </a:r>
          </a:p>
          <a:p>
            <a:pPr lvl="1"/>
            <a:r>
              <a:rPr lang="en-GB" dirty="0" smtClean="0"/>
              <a:t>87 million human in version 146</a:t>
            </a:r>
          </a:p>
          <a:p>
            <a:pPr lvl="1"/>
            <a:r>
              <a:rPr lang="en-GB" dirty="0" err="1" smtClean="0"/>
              <a:t>dbSNP</a:t>
            </a:r>
            <a:r>
              <a:rPr lang="en-GB" dirty="0" smtClean="0"/>
              <a:t> ids:   </a:t>
            </a:r>
            <a:r>
              <a:rPr lang="en-GB" dirty="0" err="1" smtClean="0"/>
              <a:t>rsnnnnnn</a:t>
            </a:r>
            <a:endParaRPr lang="en-GB" dirty="0" smtClean="0"/>
          </a:p>
          <a:p>
            <a:pPr lvl="1"/>
            <a:r>
              <a:rPr lang="en-GB" dirty="0" smtClean="0"/>
              <a:t>One entry can encompass multiple variants</a:t>
            </a:r>
          </a:p>
          <a:p>
            <a:pPr lvl="1"/>
            <a:r>
              <a:rPr lang="en-GB" dirty="0" smtClean="0"/>
              <a:t>ncbi.nlm.nih.gov/</a:t>
            </a:r>
            <a:r>
              <a:rPr lang="en-GB" dirty="0" err="1" smtClean="0"/>
              <a:t>snp</a:t>
            </a:r>
            <a:endParaRPr lang="en-GB" dirty="0" smtClean="0"/>
          </a:p>
          <a:p>
            <a:endParaRPr lang="en-GB" dirty="0" smtClean="0"/>
          </a:p>
          <a:p>
            <a:r>
              <a:rPr lang="en-GB" b="1" dirty="0" smtClean="0"/>
              <a:t>1000 genomes</a:t>
            </a:r>
            <a:r>
              <a:rPr lang="en-GB" dirty="0" smtClean="0"/>
              <a:t> (1000g)</a:t>
            </a:r>
          </a:p>
          <a:p>
            <a:pPr lvl="1"/>
            <a:r>
              <a:rPr lang="en-GB" dirty="0" smtClean="0"/>
              <a:t>Entire genome sequence and variants from ~2,500 people across 25 selected population groups. </a:t>
            </a:r>
          </a:p>
          <a:p>
            <a:pPr lvl="1"/>
            <a:r>
              <a:rPr lang="en-GB" dirty="0" smtClean="0"/>
              <a:t>http://www.ncbi.nlm.nih.gov/variation/tools/1000genomes/</a:t>
            </a:r>
          </a:p>
          <a:p>
            <a:pPr lvl="1"/>
            <a:endParaRPr lang="en-GB" dirty="0" smtClean="0"/>
          </a:p>
          <a:p>
            <a:r>
              <a:rPr lang="en-GB" b="1" dirty="0" smtClean="0"/>
              <a:t>ESP/EVS</a:t>
            </a:r>
            <a:r>
              <a:rPr lang="en-GB" dirty="0" smtClean="0"/>
              <a:t> </a:t>
            </a:r>
            <a:r>
              <a:rPr lang="en-GB" sz="2800" dirty="0" smtClean="0"/>
              <a:t>(</a:t>
            </a:r>
            <a:r>
              <a:rPr lang="en-GB" sz="2800" dirty="0" err="1" smtClean="0"/>
              <a:t>Exome</a:t>
            </a:r>
            <a:r>
              <a:rPr lang="en-GB" sz="2800" dirty="0" smtClean="0"/>
              <a:t> Sequencing Project / </a:t>
            </a:r>
            <a:r>
              <a:rPr lang="en-GB" sz="2800" dirty="0" err="1" smtClean="0"/>
              <a:t>Exome</a:t>
            </a:r>
            <a:r>
              <a:rPr lang="en-GB" sz="2800" dirty="0" smtClean="0"/>
              <a:t> Variant Server)</a:t>
            </a:r>
          </a:p>
          <a:p>
            <a:pPr lvl="1"/>
            <a:r>
              <a:rPr lang="en-GB" dirty="0" err="1" smtClean="0"/>
              <a:t>Exome</a:t>
            </a:r>
            <a:r>
              <a:rPr lang="en-GB" dirty="0" smtClean="0"/>
              <a:t> variants from 6,300 people (4,300 European-American &amp; 2,000 African-American)</a:t>
            </a:r>
          </a:p>
          <a:p>
            <a:pPr lvl="1"/>
            <a:r>
              <a:rPr lang="en-GB" dirty="0" smtClean="0"/>
              <a:t>http://evs.gs.washington.edu/EVS/</a:t>
            </a:r>
          </a:p>
        </p:txBody>
      </p:sp>
    </p:spTree>
    <p:extLst>
      <p:ext uri="{BB962C8B-B14F-4D97-AF65-F5344CB8AC3E}">
        <p14:creationId xmlns:p14="http://schemas.microsoft.com/office/powerpoint/2010/main" val="533228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256584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 err="1" smtClean="0"/>
              <a:t>ExAC</a:t>
            </a:r>
            <a:r>
              <a:rPr lang="en-GB" dirty="0" smtClean="0"/>
              <a:t> (</a:t>
            </a:r>
            <a:r>
              <a:rPr lang="en-GB" dirty="0" err="1" smtClean="0"/>
              <a:t>Exome</a:t>
            </a:r>
            <a:r>
              <a:rPr lang="en-GB" dirty="0" smtClean="0"/>
              <a:t> Aggregation Consortium)</a:t>
            </a:r>
          </a:p>
          <a:p>
            <a:pPr lvl="1"/>
            <a:r>
              <a:rPr lang="en-GB" dirty="0" err="1" smtClean="0"/>
              <a:t>Exome</a:t>
            </a:r>
            <a:r>
              <a:rPr lang="en-GB" dirty="0" smtClean="0"/>
              <a:t> variants from ~61,000 people. 50% Are Non-Finnish Europeans. Remainder divided between South Asian, East Asian, Finnish, African, Latino.</a:t>
            </a:r>
          </a:p>
          <a:p>
            <a:pPr lvl="1"/>
            <a:r>
              <a:rPr lang="en-GB" dirty="0" smtClean="0"/>
              <a:t>exac.broadinstitute.org</a:t>
            </a:r>
            <a:endParaRPr lang="en-GB" dirty="0" smtClean="0"/>
          </a:p>
          <a:p>
            <a:r>
              <a:rPr lang="en-GB" b="1" dirty="0" smtClean="0"/>
              <a:t>UK10K</a:t>
            </a:r>
          </a:p>
          <a:p>
            <a:pPr lvl="1"/>
            <a:r>
              <a:rPr lang="en-GB" dirty="0" err="1" smtClean="0"/>
              <a:t>Exome</a:t>
            </a:r>
            <a:r>
              <a:rPr lang="en-GB" dirty="0" smtClean="0"/>
              <a:t> variants from 3,700 UK individuals</a:t>
            </a:r>
          </a:p>
          <a:p>
            <a:pPr lvl="1"/>
            <a:r>
              <a:rPr lang="en-GB" dirty="0" smtClean="0"/>
              <a:t>www.uk10k.org</a:t>
            </a:r>
            <a:endParaRPr lang="en-GB" dirty="0" smtClean="0"/>
          </a:p>
          <a:p>
            <a:r>
              <a:rPr lang="en-GB" b="1" dirty="0" smtClean="0"/>
              <a:t>Cosmic</a:t>
            </a:r>
          </a:p>
          <a:p>
            <a:pPr lvl="1"/>
            <a:r>
              <a:rPr lang="en-GB" dirty="0" smtClean="0"/>
              <a:t>Somatic variants from cancer studies</a:t>
            </a:r>
          </a:p>
          <a:p>
            <a:pPr lvl="1"/>
            <a:r>
              <a:rPr lang="en-GB" dirty="0" smtClean="0"/>
              <a:t>cancer.sanger.ac.uk</a:t>
            </a:r>
            <a:endParaRPr lang="en-GB" dirty="0" smtClean="0"/>
          </a:p>
          <a:p>
            <a:r>
              <a:rPr lang="en-GB" b="1" dirty="0" err="1" smtClean="0"/>
              <a:t>ClinVar</a:t>
            </a:r>
            <a:endParaRPr lang="en-GB" b="1" dirty="0" smtClean="0"/>
          </a:p>
          <a:p>
            <a:pPr lvl="1"/>
            <a:r>
              <a:rPr lang="en-GB" dirty="0" smtClean="0"/>
              <a:t>Variants believed to be pathogenic</a:t>
            </a:r>
          </a:p>
          <a:p>
            <a:pPr lvl="1"/>
            <a:r>
              <a:rPr lang="en-GB" dirty="0" smtClean="0"/>
              <a:t>www.ncbi.nlm.nih.gov/clinvar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b="1" dirty="0" smtClean="0"/>
              <a:t>Population Databases</a:t>
            </a:r>
            <a:endParaRPr lang="en-GB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576"/>
            <a:ext cx="8229600" cy="1143000"/>
          </a:xfrm>
        </p:spPr>
        <p:txBody>
          <a:bodyPr/>
          <a:lstStyle/>
          <a:p>
            <a:r>
              <a:rPr lang="en-GB" b="1" dirty="0" smtClean="0"/>
              <a:t>Pathogenicity Predictors</a:t>
            </a:r>
            <a:endParaRPr lang="en-GB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455363"/>
              </p:ext>
            </p:extLst>
          </p:nvPr>
        </p:nvGraphicFramePr>
        <p:xfrm>
          <a:off x="1331640" y="1052736"/>
          <a:ext cx="6912768" cy="5704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793"/>
                <a:gridCol w="1197313"/>
                <a:gridCol w="1382554"/>
                <a:gridCol w="1382554"/>
                <a:gridCol w="1382554"/>
              </a:tblGrid>
              <a:tr h="376808"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ANNOVAR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/>
                        <a:t>SNPEff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VEP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</a:tr>
              <a:tr h="253691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/>
                        <a:t>GERP++</a:t>
                      </a:r>
                      <a:endParaRPr lang="en-GB" sz="14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?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DNA </a:t>
                      </a:r>
                      <a:r>
                        <a:rPr lang="en-GB" sz="1400" dirty="0" smtClean="0"/>
                        <a:t>Conservation</a:t>
                      </a:r>
                      <a:endParaRPr lang="en-GB" sz="1400" dirty="0"/>
                    </a:p>
                  </a:txBody>
                  <a:tcPr marL="0" marR="0" marT="0" marB="0" anchor="ctr"/>
                </a:tc>
              </a:tr>
              <a:tr h="253691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/>
                        <a:t>LRT</a:t>
                      </a:r>
                      <a:endParaRPr lang="en-GB" sz="14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?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DNA </a:t>
                      </a:r>
                      <a:r>
                        <a:rPr lang="en-GB" sz="1400" dirty="0" smtClean="0"/>
                        <a:t>Conservation</a:t>
                      </a:r>
                      <a:endParaRPr lang="en-GB" sz="1400" dirty="0"/>
                    </a:p>
                  </a:txBody>
                  <a:tcPr marL="0" marR="0" marT="0" marB="0" anchor="ctr"/>
                </a:tc>
              </a:tr>
              <a:tr h="253691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 smtClean="0"/>
                        <a:t>phastCons</a:t>
                      </a:r>
                      <a:endParaRPr lang="en-GB" sz="14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?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DNA </a:t>
                      </a:r>
                      <a:r>
                        <a:rPr lang="en-GB" sz="1400" dirty="0" smtClean="0"/>
                        <a:t>Conservation</a:t>
                      </a:r>
                      <a:endParaRPr lang="en-GB" sz="1400" dirty="0"/>
                    </a:p>
                  </a:txBody>
                  <a:tcPr marL="0" marR="0" marT="0" marB="0" anchor="ctr"/>
                </a:tc>
              </a:tr>
              <a:tr h="253691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 smtClean="0"/>
                        <a:t>phyloP</a:t>
                      </a:r>
                      <a:endParaRPr lang="en-GB" sz="14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?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DNA </a:t>
                      </a:r>
                      <a:r>
                        <a:rPr lang="en-GB" sz="1400" dirty="0" smtClean="0"/>
                        <a:t>Conservation</a:t>
                      </a:r>
                      <a:endParaRPr lang="en-GB" sz="1400" dirty="0"/>
                    </a:p>
                  </a:txBody>
                  <a:tcPr marL="0" marR="0" marT="0" marB="0" anchor="ctr"/>
                </a:tc>
              </a:tr>
              <a:tr h="253691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/>
                        <a:t>SIFT</a:t>
                      </a:r>
                      <a:endParaRPr lang="en-GB" sz="14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?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DNA Conservation</a:t>
                      </a:r>
                      <a:endParaRPr lang="en-GB" sz="1400" dirty="0"/>
                    </a:p>
                  </a:txBody>
                  <a:tcPr marL="0" marR="0" marT="0" marB="0" anchor="ctr"/>
                </a:tc>
              </a:tr>
              <a:tr h="253691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 smtClean="0"/>
                        <a:t>SiPhy</a:t>
                      </a:r>
                      <a:endParaRPr lang="en-GB" sz="14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?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DNA </a:t>
                      </a:r>
                      <a:r>
                        <a:rPr lang="en-GB" sz="1400" dirty="0" smtClean="0"/>
                        <a:t>Conservation</a:t>
                      </a:r>
                      <a:endParaRPr lang="en-GB" sz="1400" dirty="0"/>
                    </a:p>
                  </a:txBody>
                  <a:tcPr marL="0" marR="0" marT="0" marB="0" anchor="ctr"/>
                </a:tc>
              </a:tr>
              <a:tr h="253691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/>
                        <a:t>BLOSUM</a:t>
                      </a:r>
                      <a:endParaRPr lang="en-GB" sz="14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?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AA Conservation</a:t>
                      </a:r>
                      <a:endParaRPr lang="en-GB" sz="1400" dirty="0"/>
                    </a:p>
                  </a:txBody>
                  <a:tcPr marL="0" marR="0" marT="0" marB="0" anchor="ctr"/>
                </a:tc>
              </a:tr>
              <a:tr h="253691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/>
                        <a:t>FATHMM</a:t>
                      </a:r>
                      <a:endParaRPr lang="en-GB" sz="14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?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AA Conservation</a:t>
                      </a:r>
                      <a:endParaRPr lang="en-GB" sz="1400" dirty="0"/>
                    </a:p>
                  </a:txBody>
                  <a:tcPr marL="0" marR="0" marT="0" marB="0" anchor="ctr"/>
                </a:tc>
              </a:tr>
              <a:tr h="253691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 smtClean="0"/>
                        <a:t>MutationAssessor</a:t>
                      </a:r>
                      <a:endParaRPr lang="en-GB" sz="14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?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AA Conservation</a:t>
                      </a:r>
                      <a:endParaRPr lang="en-GB" sz="1400" dirty="0"/>
                    </a:p>
                  </a:txBody>
                  <a:tcPr marL="0" marR="0" marT="0" marB="0" anchor="ctr"/>
                </a:tc>
              </a:tr>
              <a:tr h="253691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 smtClean="0"/>
                        <a:t>PolyPhen</a:t>
                      </a:r>
                      <a:endParaRPr lang="en-GB" sz="14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?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AA Conservation</a:t>
                      </a:r>
                    </a:p>
                  </a:txBody>
                  <a:tcPr marL="0" marR="0" marT="0" marB="0" anchor="ctr"/>
                </a:tc>
              </a:tr>
              <a:tr h="253691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 smtClean="0"/>
                        <a:t>Provean</a:t>
                      </a:r>
                      <a:endParaRPr lang="en-GB" sz="14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?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AA Conservation</a:t>
                      </a:r>
                    </a:p>
                  </a:txBody>
                  <a:tcPr marL="0" marR="0" marT="0" marB="0" anchor="ctr"/>
                </a:tc>
              </a:tr>
              <a:tr h="253691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/>
                        <a:t>CADD</a:t>
                      </a:r>
                      <a:endParaRPr lang="en-GB" sz="14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?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Meta</a:t>
                      </a:r>
                      <a:endParaRPr lang="en-GB" sz="1400" dirty="0"/>
                    </a:p>
                  </a:txBody>
                  <a:tcPr marL="0" marR="0" marT="0" marB="0" anchor="ctr"/>
                </a:tc>
              </a:tr>
              <a:tr h="253691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 smtClean="0"/>
                        <a:t>ConDel</a:t>
                      </a:r>
                      <a:endParaRPr lang="en-GB" sz="14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?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Meta</a:t>
                      </a:r>
                      <a:endParaRPr lang="en-GB" sz="1400" dirty="0"/>
                    </a:p>
                  </a:txBody>
                  <a:tcPr marL="0" marR="0" marT="0" marB="0" anchor="ctr"/>
                </a:tc>
              </a:tr>
              <a:tr h="253691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 smtClean="0"/>
                        <a:t>RadialSVM</a:t>
                      </a:r>
                      <a:endParaRPr lang="en-GB" sz="14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?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Meta</a:t>
                      </a:r>
                      <a:endParaRPr lang="en-GB" sz="1400" dirty="0"/>
                    </a:p>
                  </a:txBody>
                  <a:tcPr marL="0" marR="0" marT="0" marB="0" anchor="ctr"/>
                </a:tc>
              </a:tr>
              <a:tr h="253691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 smtClean="0"/>
                        <a:t>MetaLR</a:t>
                      </a:r>
                      <a:endParaRPr lang="en-GB" sz="14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?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Meta</a:t>
                      </a:r>
                      <a:endParaRPr lang="en-GB" sz="1400" dirty="0"/>
                    </a:p>
                  </a:txBody>
                  <a:tcPr marL="0" marR="0" marT="0" marB="0" anchor="ctr"/>
                </a:tc>
              </a:tr>
              <a:tr h="253691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/>
                        <a:t>VEST3</a:t>
                      </a:r>
                      <a:endParaRPr lang="en-GB" sz="14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?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ILP classifier</a:t>
                      </a:r>
                      <a:endParaRPr lang="en-GB" sz="1400" dirty="0"/>
                    </a:p>
                  </a:txBody>
                  <a:tcPr marL="0" marR="0" marT="0" marB="0" anchor="ctr"/>
                </a:tc>
              </a:tr>
              <a:tr h="253691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/>
                        <a:t>DANN</a:t>
                      </a:r>
                      <a:endParaRPr lang="en-GB" sz="14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?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ILP classifier</a:t>
                      </a:r>
                      <a:endParaRPr lang="en-GB" sz="1400" dirty="0"/>
                    </a:p>
                  </a:txBody>
                  <a:tcPr marL="0" marR="0" marT="0" marB="0" anchor="ctr"/>
                </a:tc>
              </a:tr>
              <a:tr h="253691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 smtClean="0"/>
                        <a:t>MutationTaster</a:t>
                      </a:r>
                      <a:endParaRPr lang="en-GB" sz="14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?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ILP classifier</a:t>
                      </a:r>
                      <a:endParaRPr lang="en-GB" sz="1400" dirty="0"/>
                    </a:p>
                  </a:txBody>
                  <a:tcPr marL="0" marR="0" marT="0" marB="0" anchor="ctr"/>
                </a:tc>
              </a:tr>
              <a:tr h="253691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 smtClean="0"/>
                        <a:t>MaxEnt</a:t>
                      </a:r>
                      <a:endParaRPr lang="en-GB" sz="14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?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Splicing</a:t>
                      </a:r>
                      <a:endParaRPr lang="en-GB" sz="1400" dirty="0"/>
                    </a:p>
                  </a:txBody>
                  <a:tcPr marL="0" marR="0" marT="0" marB="0" anchor="ctr"/>
                </a:tc>
              </a:tr>
              <a:tr h="253691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 smtClean="0"/>
                        <a:t>LoFtool</a:t>
                      </a:r>
                      <a:endParaRPr lang="en-GB" sz="14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?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NMD</a:t>
                      </a:r>
                      <a:endParaRPr lang="en-GB" sz="1400" dirty="0"/>
                    </a:p>
                  </a:txBody>
                  <a:tcPr marL="0" marR="0" marT="0" marB="0" anchor="ctr"/>
                </a:tc>
              </a:tr>
              <a:tr h="253691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/>
                        <a:t>miRNA</a:t>
                      </a:r>
                      <a:endParaRPr lang="en-GB" sz="14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?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X</a:t>
                      </a:r>
                      <a:endParaRPr lang="en-GB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miRNA</a:t>
                      </a:r>
                      <a:endParaRPr lang="en-GB" sz="14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556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889444"/>
              </p:ext>
            </p:extLst>
          </p:nvPr>
        </p:nvGraphicFramePr>
        <p:xfrm>
          <a:off x="189760" y="4005064"/>
          <a:ext cx="8784976" cy="25383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6626"/>
                <a:gridCol w="509890"/>
                <a:gridCol w="509890"/>
                <a:gridCol w="509890"/>
                <a:gridCol w="509890"/>
                <a:gridCol w="509890"/>
                <a:gridCol w="509890"/>
                <a:gridCol w="509890"/>
                <a:gridCol w="509890"/>
                <a:gridCol w="509890"/>
                <a:gridCol w="509890"/>
                <a:gridCol w="509890"/>
                <a:gridCol w="509890"/>
                <a:gridCol w="509890"/>
                <a:gridCol w="509890"/>
                <a:gridCol w="509890"/>
              </a:tblGrid>
              <a:tr h="988981">
                <a:tc>
                  <a:txBody>
                    <a:bodyPr/>
                    <a:lstStyle/>
                    <a:p>
                      <a:pPr algn="l" fontAlgn="ctr"/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u="none" strike="noStrike" dirty="0">
                          <a:effectLst/>
                        </a:rPr>
                        <a:t>FATHMM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u="none" strike="noStrike" dirty="0" err="1">
                          <a:effectLst/>
                        </a:rPr>
                        <a:t>metaLR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u="none" strike="noStrike" dirty="0" err="1">
                          <a:effectLst/>
                        </a:rPr>
                        <a:t>metaRadialSVM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u="none" strike="noStrike" dirty="0">
                          <a:effectLst/>
                        </a:rPr>
                        <a:t>VEST3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u="none" strike="noStrike" dirty="0" err="1">
                          <a:effectLst/>
                        </a:rPr>
                        <a:t>MutationAssessor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u="none" strike="noStrike" dirty="0" err="1">
                          <a:effectLst/>
                        </a:rPr>
                        <a:t>MutationTaster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u="none" strike="noStrike" dirty="0">
                          <a:effectLst/>
                        </a:rPr>
                        <a:t>LRT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u="none" strike="noStrike">
                          <a:effectLst/>
                        </a:rPr>
                        <a:t>SIFT</a:t>
                      </a:r>
                      <a:endParaRPr lang="en-GB" sz="10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u="none" strike="noStrike" dirty="0">
                          <a:effectLst/>
                        </a:rPr>
                        <a:t>PhyloP100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u="none" strike="noStrike" dirty="0">
                          <a:effectLst/>
                        </a:rPr>
                        <a:t>PhyloP46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u="none" strike="noStrike" dirty="0" err="1">
                          <a:effectLst/>
                        </a:rPr>
                        <a:t>metaCADD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u="none" strike="noStrike" dirty="0">
                          <a:effectLst/>
                        </a:rPr>
                        <a:t>PP2_HDIV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u="none" strike="noStrike" dirty="0">
                          <a:effectLst/>
                        </a:rPr>
                        <a:t>PP2_HVAR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u="none" strike="noStrike" dirty="0">
                          <a:effectLst/>
                        </a:rPr>
                        <a:t>SiPhy29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u="none" strike="noStrike" dirty="0" err="1">
                          <a:effectLst/>
                        </a:rPr>
                        <a:t>GERPrs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89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effectLst/>
                        </a:rPr>
                        <a:t>Min Value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-12.07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-1.256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0.001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-4.19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n/a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n/a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-14.23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-8.061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-12.2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89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effectLst/>
                        </a:rPr>
                        <a:t>Max Value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9.72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1.548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5.05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n/a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n/a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9.869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2.941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46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25.884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6.17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1396">
                <a:tc>
                  <a:txBody>
                    <a:bodyPr/>
                    <a:lstStyle/>
                    <a:p>
                      <a:pPr algn="l" fontAlgn="b"/>
                      <a:endParaRPr lang="en-GB" sz="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89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effectLst/>
                        </a:rPr>
                        <a:t>Original Threshold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effectLst/>
                        </a:rPr>
                        <a:t>&lt;=-1.5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effectLst/>
                        </a:rPr>
                        <a:t>&gt;=0.5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effectLst/>
                        </a:rPr>
                        <a:t>&gt;=0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effectLst/>
                        </a:rPr>
                        <a:t>&gt;=0.6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effectLst/>
                        </a:rPr>
                        <a:t>&gt;=3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effectLst/>
                        </a:rPr>
                        <a:t>n/a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effectLst/>
                        </a:rPr>
                        <a:t>n/a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effectLst/>
                        </a:rPr>
                        <a:t>&lt;=0.05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effectLst/>
                        </a:rPr>
                        <a:t>&gt;=7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effectLst/>
                        </a:rPr>
                        <a:t>&gt;=2.5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effectLst/>
                        </a:rPr>
                        <a:t>&gt;=15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effectLst/>
                        </a:rPr>
                        <a:t>&gt;=</a:t>
                      </a:r>
                      <a:r>
                        <a:rPr lang="en-GB" sz="1100" b="0" u="none" strike="noStrike" dirty="0" smtClean="0">
                          <a:effectLst/>
                        </a:rPr>
                        <a:t>0.96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effectLst/>
                        </a:rPr>
                        <a:t>&gt;=</a:t>
                      </a:r>
                      <a:r>
                        <a:rPr lang="en-GB" sz="1100" b="0" u="none" strike="noStrike" dirty="0" smtClean="0">
                          <a:effectLst/>
                        </a:rPr>
                        <a:t>0.91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effectLst/>
                        </a:rPr>
                        <a:t>&gt;=15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effectLst/>
                        </a:rPr>
                        <a:t>&gt;=5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GB" sz="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75066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>
                          <a:effectLst/>
                        </a:rPr>
                        <a:t>Optimised Threshold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&lt;=-1.21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&gt;=</a:t>
                      </a:r>
                      <a:r>
                        <a:rPr lang="en-GB" sz="1100" b="1" u="none" strike="noStrike" dirty="0" smtClean="0">
                          <a:effectLst/>
                        </a:rPr>
                        <a:t>0.45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&gt;=</a:t>
                      </a:r>
                      <a:r>
                        <a:rPr lang="en-GB" sz="1100" b="1" u="none" strike="noStrike" dirty="0" smtClean="0">
                          <a:effectLst/>
                        </a:rPr>
                        <a:t>0.07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&gt;=</a:t>
                      </a:r>
                      <a:r>
                        <a:rPr lang="en-GB" sz="1100" b="1" u="none" strike="noStrike" dirty="0" smtClean="0">
                          <a:effectLst/>
                        </a:rPr>
                        <a:t>0.7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&gt;=</a:t>
                      </a:r>
                      <a:r>
                        <a:rPr lang="en-GB" sz="1100" b="1" u="none" strike="noStrike" dirty="0" smtClean="0">
                          <a:effectLst/>
                        </a:rPr>
                        <a:t>2.5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n/a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n/a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&lt;=0.01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&gt;=</a:t>
                      </a:r>
                      <a:r>
                        <a:rPr lang="en-GB" sz="1100" b="1" u="none" strike="noStrike" dirty="0" smtClean="0">
                          <a:effectLst/>
                        </a:rPr>
                        <a:t>4.4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&gt;=</a:t>
                      </a:r>
                      <a:r>
                        <a:rPr lang="en-GB" sz="1100" b="1" u="none" strike="noStrike" dirty="0" smtClean="0">
                          <a:effectLst/>
                        </a:rPr>
                        <a:t>2.2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&gt;=</a:t>
                      </a:r>
                      <a:r>
                        <a:rPr lang="en-GB" sz="1100" b="1" u="none" strike="noStrike" dirty="0" smtClean="0">
                          <a:effectLst/>
                        </a:rPr>
                        <a:t>15.2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&gt;=</a:t>
                      </a:r>
                      <a:r>
                        <a:rPr lang="en-GB" sz="1100" b="1" u="none" strike="noStrike" dirty="0" smtClean="0">
                          <a:effectLst/>
                        </a:rPr>
                        <a:t>0.99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&gt;=</a:t>
                      </a:r>
                      <a:r>
                        <a:rPr lang="en-GB" sz="1100" b="1" u="none" strike="noStrike" dirty="0" smtClean="0">
                          <a:effectLst/>
                        </a:rPr>
                        <a:t>0.87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&gt;=</a:t>
                      </a:r>
                      <a:r>
                        <a:rPr lang="en-GB" sz="1100" b="1" u="none" strike="noStrike" dirty="0" smtClean="0">
                          <a:effectLst/>
                        </a:rPr>
                        <a:t>10.0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&gt;=</a:t>
                      </a:r>
                      <a:r>
                        <a:rPr lang="en-GB" sz="1100" b="1" u="none" strike="noStrike" dirty="0" smtClean="0">
                          <a:effectLst/>
                        </a:rPr>
                        <a:t>3.8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89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True Damaging</a:t>
                      </a:r>
                      <a:r>
                        <a:rPr lang="en-GB" sz="10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(%)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85.1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80.8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73.4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74.5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45.6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81.9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68.5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49.2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59.3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52.2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65.9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49.6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50.7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76.3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73.1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89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 smtClean="0">
                          <a:effectLst/>
                        </a:rPr>
                        <a:t>Random (%)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18.8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20.7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15.5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27.9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17.3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46.9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28.3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42.3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37.3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51.6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35.5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36.6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62.3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61.1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489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u="none" strike="noStrike" dirty="0" smtClean="0">
                          <a:effectLst/>
                        </a:rPr>
                        <a:t>Difference (%)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66.3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60.1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57.9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46.7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28.3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21.9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21.6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20.8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16.7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14.9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14.3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14.1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14.1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14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12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2922">
                <a:tc>
                  <a:txBody>
                    <a:bodyPr/>
                    <a:lstStyle/>
                    <a:p>
                      <a:pPr algn="l" fontAlgn="b"/>
                      <a:endParaRPr lang="en-GB" sz="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049" marR="7049" marT="7049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9780" y="1052736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 smtClean="0"/>
              <a:t>Independent benchmarking of 15 </a:t>
            </a:r>
            <a:r>
              <a:rPr lang="en-GB" sz="2400" b="1" dirty="0" err="1" smtClean="0"/>
              <a:t>Annovar</a:t>
            </a:r>
            <a:r>
              <a:rPr lang="en-GB" sz="2400" b="1" dirty="0" smtClean="0"/>
              <a:t>-derived prediction tools (Simon Topp, 2015, unpublished)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 smtClean="0"/>
              <a:t>Percentage of variants classed as “Damaging”, based  on ~400 validated ALS-causing nonsynonymous mutations (True Damaging) vs ~40,000 private </a:t>
            </a:r>
            <a:r>
              <a:rPr lang="en-GB" sz="2400" b="1" dirty="0" err="1" smtClean="0"/>
              <a:t>ExAC</a:t>
            </a:r>
            <a:r>
              <a:rPr lang="en-GB" sz="2400" b="1" dirty="0" smtClean="0"/>
              <a:t> variants (</a:t>
            </a:r>
            <a:r>
              <a:rPr lang="en-GB" sz="2400" b="1" dirty="0"/>
              <a:t>Random</a:t>
            </a:r>
            <a:r>
              <a:rPr lang="en-GB" sz="2400" b="1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 smtClean="0"/>
              <a:t>FATHMM did best, followed by several meta-analysis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 err="1" smtClean="0"/>
              <a:t>PolyPhen</a:t>
            </a:r>
            <a:r>
              <a:rPr lang="en-GB" sz="2400" b="1" dirty="0" smtClean="0"/>
              <a:t> and SIFT performed poorly.</a:t>
            </a:r>
            <a:endParaRPr lang="en-GB" sz="2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448" y="11663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Prediction Assessment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86397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2824"/>
            <a:ext cx="8229600" cy="1143000"/>
          </a:xfrm>
        </p:spPr>
        <p:txBody>
          <a:bodyPr/>
          <a:lstStyle/>
          <a:p>
            <a:r>
              <a:rPr lang="en-GB" b="1" dirty="0" smtClean="0"/>
              <a:t>Also need to consider…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GB" dirty="0" smtClean="0"/>
              <a:t>Active Sites.</a:t>
            </a:r>
          </a:p>
          <a:p>
            <a:r>
              <a:rPr lang="en-GB" dirty="0" smtClean="0"/>
              <a:t>Post </a:t>
            </a:r>
            <a:r>
              <a:rPr lang="en-GB" dirty="0" smtClean="0"/>
              <a:t>Translational Modification </a:t>
            </a:r>
            <a:r>
              <a:rPr lang="en-GB" dirty="0" smtClean="0"/>
              <a:t>Sites.</a:t>
            </a:r>
            <a:endParaRPr lang="en-GB" dirty="0" smtClean="0"/>
          </a:p>
          <a:p>
            <a:r>
              <a:rPr lang="en-GB" dirty="0" err="1" smtClean="0"/>
              <a:t>Amyloidogenic</a:t>
            </a:r>
            <a:r>
              <a:rPr lang="en-GB" dirty="0" smtClean="0"/>
              <a:t> / </a:t>
            </a:r>
            <a:r>
              <a:rPr lang="en-GB" dirty="0" smtClean="0"/>
              <a:t>Aggregation-Prone Regions.</a:t>
            </a:r>
            <a:endParaRPr lang="en-GB" dirty="0" smtClean="0"/>
          </a:p>
          <a:p>
            <a:r>
              <a:rPr lang="en-GB" dirty="0" smtClean="0"/>
              <a:t>Secondary structure </a:t>
            </a:r>
            <a:r>
              <a:rPr lang="en-GB" dirty="0" smtClean="0"/>
              <a:t>elements.</a:t>
            </a:r>
            <a:endParaRPr lang="en-GB" dirty="0" smtClean="0"/>
          </a:p>
          <a:p>
            <a:r>
              <a:rPr lang="en-GB" dirty="0" smtClean="0"/>
              <a:t>Protease cleavage </a:t>
            </a:r>
            <a:r>
              <a:rPr lang="en-GB" dirty="0" smtClean="0"/>
              <a:t>sites.</a:t>
            </a:r>
          </a:p>
          <a:p>
            <a:r>
              <a:rPr lang="en-GB" dirty="0" smtClean="0"/>
              <a:t>Transmembrane regions.</a:t>
            </a:r>
          </a:p>
          <a:p>
            <a:r>
              <a:rPr lang="en-GB" dirty="0" smtClean="0"/>
              <a:t>Subcellular targeting signals.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b="1" dirty="0" smtClean="0"/>
              <a:t>Splice Sites</a:t>
            </a:r>
            <a:endParaRPr lang="en-GB" b="1" dirty="0"/>
          </a:p>
        </p:txBody>
      </p:sp>
      <p:sp>
        <p:nvSpPr>
          <p:cNvPr id="13" name="Rectangle 12"/>
          <p:cNvSpPr/>
          <p:nvPr/>
        </p:nvSpPr>
        <p:spPr>
          <a:xfrm>
            <a:off x="638966" y="1477515"/>
            <a:ext cx="27363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6673254" y="1477515"/>
            <a:ext cx="218903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1444076" y="1470246"/>
            <a:ext cx="7353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GB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TGT</a:t>
            </a:r>
            <a:r>
              <a:rPr lang="en-GB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AGC</a:t>
            </a:r>
            <a:r>
              <a:rPr lang="en-GB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ATC</a:t>
            </a:r>
            <a:r>
              <a:rPr lang="en-GB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GB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ACATGACGATAATCGCATA</a:t>
            </a:r>
            <a:r>
              <a:rPr lang="en-GB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GB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  <a:r>
              <a:rPr lang="en-GB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GGA</a:t>
            </a:r>
            <a:r>
              <a:rPr lang="en-GB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TTA</a:t>
            </a:r>
            <a:r>
              <a:rPr lang="en-GB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AGC</a:t>
            </a:r>
            <a:r>
              <a:rPr lang="en-GB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GCA</a:t>
            </a: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43360" y="1186047"/>
            <a:ext cx="4194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exon                                              intron                                      exon</a:t>
            </a:r>
            <a:endParaRPr lang="en-GB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360878" y="1182587"/>
            <a:ext cx="3364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donor</a:t>
            </a:r>
            <a:r>
              <a:rPr lang="en-GB" sz="1200" dirty="0" smtClean="0"/>
              <a:t>                                                                </a:t>
            </a:r>
            <a:r>
              <a:rPr lang="en-GB" sz="1200" dirty="0" smtClean="0">
                <a:solidFill>
                  <a:srgbClr val="FF0000"/>
                </a:solidFill>
              </a:rPr>
              <a:t>acceptor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24982" y="2341611"/>
            <a:ext cx="305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“essential” </a:t>
            </a:r>
            <a:r>
              <a:rPr lang="en-GB" dirty="0" smtClean="0"/>
              <a:t>splice site locations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648918" y="1765547"/>
            <a:ext cx="1080120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873054" y="1765547"/>
            <a:ext cx="1584176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83568" y="3212976"/>
            <a:ext cx="273630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6717856" y="3212976"/>
            <a:ext cx="218903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1488678" y="3205707"/>
            <a:ext cx="7353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GTC</a:t>
            </a:r>
            <a:r>
              <a:rPr lang="en-GB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ACA</a:t>
            </a:r>
            <a:r>
              <a:rPr lang="en-GB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AGC</a:t>
            </a:r>
            <a:r>
              <a:rPr lang="en-GB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AGC</a:t>
            </a:r>
            <a:r>
              <a:rPr lang="en-GB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GB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ACATGACGATAATCGCATA</a:t>
            </a:r>
            <a:r>
              <a:rPr lang="en-GB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GB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en-GB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GCA</a:t>
            </a:r>
            <a:r>
              <a:rPr lang="en-GB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GB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</a:t>
            </a:r>
            <a:r>
              <a:rPr lang="en-GB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CGT</a:t>
            </a: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43368" y="3569207"/>
            <a:ext cx="4194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exon                                              intron                                      exon</a:t>
            </a:r>
            <a:endParaRPr lang="en-GB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360886" y="3565747"/>
            <a:ext cx="3364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acceptor                                                                donor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62542" y="1639699"/>
            <a:ext cx="720080" cy="0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04270" y="3373947"/>
            <a:ext cx="720080" cy="0"/>
          </a:xfrm>
          <a:prstGeom prst="straightConnector1">
            <a:avLst/>
          </a:prstGeom>
          <a:ln w="571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0566" y="1117475"/>
            <a:ext cx="16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Forward Strand</a:t>
            </a:r>
            <a:endParaRPr lang="en-GB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80566" y="2845667"/>
            <a:ext cx="161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Reverse Strand</a:t>
            </a:r>
            <a:endParaRPr lang="en-GB" b="1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648918" y="2701651"/>
            <a:ext cx="1080120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945062" y="2701651"/>
            <a:ext cx="1584176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83568" y="4077072"/>
            <a:ext cx="77768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Most tools only annotate “essential splice” or “near splice”. Others may incorporate more sophisticated predictions.</a:t>
            </a:r>
          </a:p>
          <a:p>
            <a:endParaRPr lang="en-GB" sz="2000" b="1" dirty="0" smtClean="0"/>
          </a:p>
          <a:p>
            <a:r>
              <a:rPr lang="en-GB" sz="2000" b="1" dirty="0" smtClean="0"/>
              <a:t>Splicing can also be affected by </a:t>
            </a:r>
            <a:r>
              <a:rPr lang="en-GB" sz="2000" b="1" dirty="0" err="1" smtClean="0"/>
              <a:t>Exonic</a:t>
            </a:r>
            <a:r>
              <a:rPr lang="en-GB" sz="2000" b="1" dirty="0" smtClean="0"/>
              <a:t> Splicing Enhancer (ESE) sequences or </a:t>
            </a:r>
            <a:r>
              <a:rPr lang="en-GB" sz="2000" b="1" dirty="0" err="1" smtClean="0"/>
              <a:t>Exonic</a:t>
            </a:r>
            <a:r>
              <a:rPr lang="en-GB" sz="2000" b="1" dirty="0" smtClean="0"/>
              <a:t> Splicing Suppressor (ESS)</a:t>
            </a:r>
          </a:p>
          <a:p>
            <a:endParaRPr lang="en-GB" sz="2000" b="1" dirty="0" smtClean="0"/>
          </a:p>
          <a:p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513495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419872" y="3284984"/>
            <a:ext cx="360040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/>
          <p:cNvCxnSpPr>
            <a:stCxn id="5" idx="3"/>
          </p:cNvCxnSpPr>
          <p:nvPr/>
        </p:nvCxnSpPr>
        <p:spPr>
          <a:xfrm>
            <a:off x="899592" y="1772816"/>
            <a:ext cx="554461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b="1" dirty="0" smtClean="0"/>
              <a:t>Splice Site variants</a:t>
            </a:r>
            <a:endParaRPr lang="en-GB" b="1" dirty="0"/>
          </a:p>
        </p:txBody>
      </p:sp>
      <p:sp>
        <p:nvSpPr>
          <p:cNvPr id="5" name="Rectangle 4"/>
          <p:cNvSpPr/>
          <p:nvPr/>
        </p:nvSpPr>
        <p:spPr>
          <a:xfrm>
            <a:off x="539552" y="1412776"/>
            <a:ext cx="3600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444208" y="1412776"/>
            <a:ext cx="3600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779912" y="1412776"/>
            <a:ext cx="3600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/>
          <p:cNvCxnSpPr>
            <a:stCxn id="5" idx="3"/>
          </p:cNvCxnSpPr>
          <p:nvPr/>
        </p:nvCxnSpPr>
        <p:spPr>
          <a:xfrm flipV="1">
            <a:off x="899592" y="1052736"/>
            <a:ext cx="122413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2" idx="1"/>
          </p:cNvCxnSpPr>
          <p:nvPr/>
        </p:nvCxnSpPr>
        <p:spPr>
          <a:xfrm>
            <a:off x="2123728" y="1052736"/>
            <a:ext cx="1656184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3"/>
          </p:cNvCxnSpPr>
          <p:nvPr/>
        </p:nvCxnSpPr>
        <p:spPr>
          <a:xfrm flipV="1">
            <a:off x="4139952" y="1124744"/>
            <a:ext cx="108012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1" idx="1"/>
          </p:cNvCxnSpPr>
          <p:nvPr/>
        </p:nvCxnSpPr>
        <p:spPr>
          <a:xfrm>
            <a:off x="5220072" y="1124744"/>
            <a:ext cx="1224136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4" idx="3"/>
          </p:cNvCxnSpPr>
          <p:nvPr/>
        </p:nvCxnSpPr>
        <p:spPr>
          <a:xfrm>
            <a:off x="899592" y="2708920"/>
            <a:ext cx="554461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39552" y="2348880"/>
            <a:ext cx="3600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6444208" y="2348880"/>
            <a:ext cx="3600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3779912" y="2348880"/>
            <a:ext cx="3600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/>
          <p:cNvCxnSpPr>
            <a:stCxn id="24" idx="3"/>
          </p:cNvCxnSpPr>
          <p:nvPr/>
        </p:nvCxnSpPr>
        <p:spPr>
          <a:xfrm flipV="1">
            <a:off x="899592" y="2204864"/>
            <a:ext cx="302433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5" idx="1"/>
          </p:cNvCxnSpPr>
          <p:nvPr/>
        </p:nvCxnSpPr>
        <p:spPr>
          <a:xfrm>
            <a:off x="3923928" y="2204864"/>
            <a:ext cx="252028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2" idx="3"/>
          </p:cNvCxnSpPr>
          <p:nvPr/>
        </p:nvCxnSpPr>
        <p:spPr>
          <a:xfrm>
            <a:off x="899592" y="3645024"/>
            <a:ext cx="554461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39552" y="3284984"/>
            <a:ext cx="3600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6444208" y="3284984"/>
            <a:ext cx="3600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3779912" y="3284984"/>
            <a:ext cx="3600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/>
          <p:cNvCxnSpPr>
            <a:stCxn id="32" idx="3"/>
          </p:cNvCxnSpPr>
          <p:nvPr/>
        </p:nvCxnSpPr>
        <p:spPr>
          <a:xfrm flipV="1">
            <a:off x="899592" y="2924944"/>
            <a:ext cx="122413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123728" y="2924944"/>
            <a:ext cx="1296144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4" idx="3"/>
          </p:cNvCxnSpPr>
          <p:nvPr/>
        </p:nvCxnSpPr>
        <p:spPr>
          <a:xfrm flipV="1">
            <a:off x="4139952" y="2996952"/>
            <a:ext cx="108012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3" idx="1"/>
          </p:cNvCxnSpPr>
          <p:nvPr/>
        </p:nvCxnSpPr>
        <p:spPr>
          <a:xfrm>
            <a:off x="5220072" y="2996952"/>
            <a:ext cx="1224136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0" idx="3"/>
          </p:cNvCxnSpPr>
          <p:nvPr/>
        </p:nvCxnSpPr>
        <p:spPr>
          <a:xfrm>
            <a:off x="899592" y="4653136"/>
            <a:ext cx="554461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39552" y="4293096"/>
            <a:ext cx="3600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6444208" y="4293096"/>
            <a:ext cx="3600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3779912" y="4293096"/>
            <a:ext cx="3600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Connector 42"/>
          <p:cNvCxnSpPr>
            <a:stCxn id="40" idx="3"/>
          </p:cNvCxnSpPr>
          <p:nvPr/>
        </p:nvCxnSpPr>
        <p:spPr>
          <a:xfrm flipV="1">
            <a:off x="899592" y="3933056"/>
            <a:ext cx="122413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2" idx="3"/>
          </p:cNvCxnSpPr>
          <p:nvPr/>
        </p:nvCxnSpPr>
        <p:spPr>
          <a:xfrm flipV="1">
            <a:off x="4139952" y="4005064"/>
            <a:ext cx="108012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1" idx="1"/>
          </p:cNvCxnSpPr>
          <p:nvPr/>
        </p:nvCxnSpPr>
        <p:spPr>
          <a:xfrm>
            <a:off x="5220072" y="4005064"/>
            <a:ext cx="1224136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9280" y="251106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*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69944" y="344716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*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779912" y="4293096"/>
            <a:ext cx="144016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Connector 43"/>
          <p:cNvCxnSpPr>
            <a:endCxn id="57" idx="3"/>
          </p:cNvCxnSpPr>
          <p:nvPr/>
        </p:nvCxnSpPr>
        <p:spPr>
          <a:xfrm>
            <a:off x="2123728" y="3933056"/>
            <a:ext cx="180020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569944" y="445528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*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139952" y="5301208"/>
            <a:ext cx="2304256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/>
          <p:cNvCxnSpPr>
            <a:stCxn id="61" idx="3"/>
          </p:cNvCxnSpPr>
          <p:nvPr/>
        </p:nvCxnSpPr>
        <p:spPr>
          <a:xfrm>
            <a:off x="899592" y="5661248"/>
            <a:ext cx="554461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39552" y="5301208"/>
            <a:ext cx="3600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>
            <a:off x="6444208" y="5301208"/>
            <a:ext cx="3600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3779912" y="5301208"/>
            <a:ext cx="3600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Straight Connector 63"/>
          <p:cNvCxnSpPr>
            <a:stCxn id="61" idx="3"/>
          </p:cNvCxnSpPr>
          <p:nvPr/>
        </p:nvCxnSpPr>
        <p:spPr>
          <a:xfrm flipV="1">
            <a:off x="899592" y="4941168"/>
            <a:ext cx="122413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63" idx="1"/>
          </p:cNvCxnSpPr>
          <p:nvPr/>
        </p:nvCxnSpPr>
        <p:spPr>
          <a:xfrm>
            <a:off x="2123728" y="4941168"/>
            <a:ext cx="1656184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995936" y="544522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*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20272" y="2564904"/>
            <a:ext cx="1566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Skipped </a:t>
            </a:r>
            <a:r>
              <a:rPr lang="en-GB" sz="2000" dirty="0" err="1" smtClean="0"/>
              <a:t>exon</a:t>
            </a:r>
            <a:endParaRPr lang="en-GB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7020272" y="1628800"/>
            <a:ext cx="1797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Normal splicing</a:t>
            </a:r>
            <a:endParaRPr lang="en-GB" sz="2000" dirty="0"/>
          </a:p>
        </p:txBody>
      </p:sp>
      <p:sp>
        <p:nvSpPr>
          <p:cNvPr id="73" name="TextBox 72"/>
          <p:cNvSpPr txBox="1"/>
          <p:nvPr/>
        </p:nvSpPr>
        <p:spPr>
          <a:xfrm>
            <a:off x="7020272" y="3356992"/>
            <a:ext cx="194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Cryptic </a:t>
            </a:r>
            <a:r>
              <a:rPr lang="en-GB" sz="2000" dirty="0" err="1" smtClean="0"/>
              <a:t>intronic</a:t>
            </a:r>
            <a:r>
              <a:rPr lang="en-GB" sz="2000" dirty="0" smtClean="0"/>
              <a:t> splice acceptor</a:t>
            </a:r>
            <a:endParaRPr lang="en-GB" sz="2000" dirty="0"/>
          </a:p>
        </p:txBody>
      </p:sp>
      <p:sp>
        <p:nvSpPr>
          <p:cNvPr id="74" name="TextBox 73"/>
          <p:cNvSpPr txBox="1"/>
          <p:nvPr/>
        </p:nvSpPr>
        <p:spPr>
          <a:xfrm>
            <a:off x="7020272" y="4293096"/>
            <a:ext cx="194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Cryptic </a:t>
            </a:r>
            <a:r>
              <a:rPr lang="en-GB" sz="2000" dirty="0" err="1" smtClean="0"/>
              <a:t>exonic</a:t>
            </a:r>
            <a:r>
              <a:rPr lang="en-GB" sz="2000" dirty="0" smtClean="0"/>
              <a:t> splice acceptor</a:t>
            </a:r>
            <a:endParaRPr lang="en-GB" sz="2000" dirty="0"/>
          </a:p>
        </p:txBody>
      </p:sp>
      <p:sp>
        <p:nvSpPr>
          <p:cNvPr id="75" name="TextBox 74"/>
          <p:cNvSpPr txBox="1"/>
          <p:nvPr/>
        </p:nvSpPr>
        <p:spPr>
          <a:xfrm>
            <a:off x="7020272" y="5517232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Retained </a:t>
            </a:r>
            <a:r>
              <a:rPr lang="en-GB" sz="2000" dirty="0" err="1" smtClean="0"/>
              <a:t>intron</a:t>
            </a:r>
            <a:endParaRPr lang="en-GB" sz="2000" dirty="0"/>
          </a:p>
        </p:txBody>
      </p:sp>
      <p:sp>
        <p:nvSpPr>
          <p:cNvPr id="76" name="TextBox 75"/>
          <p:cNvSpPr txBox="1"/>
          <p:nvPr/>
        </p:nvSpPr>
        <p:spPr>
          <a:xfrm>
            <a:off x="539552" y="6309320"/>
            <a:ext cx="8107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Impact depends heavily on reading frame (insertion/deletion, </a:t>
            </a:r>
            <a:r>
              <a:rPr lang="en-GB" sz="2000" b="1" dirty="0" err="1" smtClean="0"/>
              <a:t>frameshift</a:t>
            </a:r>
            <a:r>
              <a:rPr lang="en-GB" sz="2000" b="1" dirty="0" smtClean="0"/>
              <a:t>?)</a:t>
            </a:r>
            <a:endParaRPr lang="en-GB" sz="20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GB" b="1" dirty="0" smtClean="0"/>
              <a:t>Nonsense Mediated Decay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08912" cy="5283968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Premature Termination </a:t>
            </a:r>
            <a:r>
              <a:rPr lang="en-GB" dirty="0" err="1" smtClean="0"/>
              <a:t>Codons</a:t>
            </a:r>
            <a:r>
              <a:rPr lang="en-GB" dirty="0" smtClean="0"/>
              <a:t> (PTC) are normally degraded by the NMD pathway.</a:t>
            </a:r>
          </a:p>
          <a:p>
            <a:r>
              <a:rPr lang="en-GB" dirty="0" smtClean="0"/>
              <a:t>Complete knock-out of the gene from one allele.</a:t>
            </a:r>
          </a:p>
          <a:p>
            <a:r>
              <a:rPr lang="en-GB" dirty="0" smtClean="0"/>
              <a:t>Cells can compensate via feedback loops, and increase expression of remaining allele.</a:t>
            </a:r>
          </a:p>
          <a:p>
            <a:r>
              <a:rPr lang="en-GB" dirty="0" smtClean="0"/>
              <a:t>Hence Nonsense mutations are more likely to cause recessive rather than dominant disorders.</a:t>
            </a:r>
          </a:p>
          <a:p>
            <a:r>
              <a:rPr lang="en-GB" dirty="0" smtClean="0"/>
              <a:t>Can bypass NMD if the PTC is in the last </a:t>
            </a:r>
            <a:r>
              <a:rPr lang="en-GB" dirty="0" err="1" smtClean="0"/>
              <a:t>exon</a:t>
            </a:r>
            <a:r>
              <a:rPr lang="en-GB" dirty="0" smtClean="0"/>
              <a:t>, possibly producing a </a:t>
            </a:r>
            <a:r>
              <a:rPr lang="en-GB" dirty="0" err="1" smtClean="0"/>
              <a:t>misfolded</a:t>
            </a:r>
            <a:r>
              <a:rPr lang="en-GB" dirty="0" smtClean="0"/>
              <a:t> or non functional protein.</a:t>
            </a:r>
          </a:p>
        </p:txBody>
      </p:sp>
    </p:spTree>
    <p:extLst>
      <p:ext uri="{BB962C8B-B14F-4D97-AF65-F5344CB8AC3E}">
        <p14:creationId xmlns:p14="http://schemas.microsoft.com/office/powerpoint/2010/main" val="311348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b="1" dirty="0" smtClean="0"/>
              <a:t>Promoters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544616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Region upstream of (and often overlapping) the 5’ </a:t>
            </a:r>
            <a:r>
              <a:rPr lang="en-GB" dirty="0" err="1" smtClean="0"/>
              <a:t>exon</a:t>
            </a:r>
            <a:r>
              <a:rPr lang="en-GB" dirty="0" smtClean="0"/>
              <a:t> of the gene.</a:t>
            </a:r>
          </a:p>
          <a:p>
            <a:endParaRPr lang="en-GB" dirty="0" smtClean="0"/>
          </a:p>
          <a:p>
            <a:r>
              <a:rPr lang="en-GB" dirty="0" smtClean="0"/>
              <a:t>Binding sites for transcription factors, that control the expression of the gene.</a:t>
            </a:r>
          </a:p>
          <a:p>
            <a:endParaRPr lang="en-GB" dirty="0" smtClean="0"/>
          </a:p>
          <a:p>
            <a:r>
              <a:rPr lang="en-GB" dirty="0" smtClean="0"/>
              <a:t>Some annotation tools attempt to map to </a:t>
            </a:r>
            <a:r>
              <a:rPr lang="en-GB" dirty="0" smtClean="0"/>
              <a:t>these</a:t>
            </a:r>
          </a:p>
          <a:p>
            <a:pPr lvl="1"/>
            <a:r>
              <a:rPr lang="en-GB" dirty="0" smtClean="0"/>
              <a:t>Predicted, conserved across species.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Validated, ENCODE experimental results.</a:t>
            </a:r>
          </a:p>
          <a:p>
            <a:pPr lvl="1"/>
            <a:endParaRPr lang="en-GB" dirty="0"/>
          </a:p>
          <a:p>
            <a:r>
              <a:rPr lang="en-GB" dirty="0" smtClean="0"/>
              <a:t>Impact </a:t>
            </a:r>
            <a:r>
              <a:rPr lang="en-GB" dirty="0" smtClean="0"/>
              <a:t>of a variant </a:t>
            </a:r>
            <a:r>
              <a:rPr lang="en-GB" dirty="0" smtClean="0"/>
              <a:t>often uncertain and difficult </a:t>
            </a:r>
            <a:r>
              <a:rPr lang="en-GB" dirty="0"/>
              <a:t>to validate experimentally 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372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71712" y="3068960"/>
            <a:ext cx="1314414" cy="7667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Does it take VCF input?</a:t>
            </a:r>
            <a:endParaRPr lang="en-GB" sz="1200" dirty="0"/>
          </a:p>
        </p:txBody>
      </p:sp>
      <p:sp>
        <p:nvSpPr>
          <p:cNvPr id="5" name="Oval 4"/>
          <p:cNvSpPr/>
          <p:nvPr/>
        </p:nvSpPr>
        <p:spPr>
          <a:xfrm>
            <a:off x="4211960" y="1700808"/>
            <a:ext cx="838016" cy="838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smtClean="0"/>
              <a:t>START</a:t>
            </a:r>
            <a:endParaRPr lang="en-GB" sz="1200" b="1" dirty="0"/>
          </a:p>
        </p:txBody>
      </p:sp>
      <p:sp>
        <p:nvSpPr>
          <p:cNvPr id="6" name="Isosceles Triangle 5"/>
          <p:cNvSpPr/>
          <p:nvPr/>
        </p:nvSpPr>
        <p:spPr>
          <a:xfrm>
            <a:off x="5652120" y="4149080"/>
            <a:ext cx="1095345" cy="98581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NO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6228184" y="3140968"/>
            <a:ext cx="1040578" cy="657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Probably not the right tool</a:t>
            </a:r>
            <a:endParaRPr lang="en-GB" sz="1200" dirty="0"/>
          </a:p>
        </p:txBody>
      </p:sp>
      <p:sp>
        <p:nvSpPr>
          <p:cNvPr id="8" name="Oval 7"/>
          <p:cNvSpPr/>
          <p:nvPr/>
        </p:nvSpPr>
        <p:spPr>
          <a:xfrm>
            <a:off x="3131840" y="5445224"/>
            <a:ext cx="931043" cy="93104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YES</a:t>
            </a:r>
            <a:endParaRPr lang="en-GB" b="1" dirty="0"/>
          </a:p>
        </p:txBody>
      </p:sp>
      <p:cxnSp>
        <p:nvCxnSpPr>
          <p:cNvPr id="10" name="Elbow Connector 9"/>
          <p:cNvCxnSpPr>
            <a:stCxn id="4" idx="2"/>
            <a:endCxn id="8" idx="0"/>
          </p:cNvCxnSpPr>
          <p:nvPr/>
        </p:nvCxnSpPr>
        <p:spPr>
          <a:xfrm rot="5400000">
            <a:off x="3308380" y="4124685"/>
            <a:ext cx="1609522" cy="1031557"/>
          </a:xfrm>
          <a:prstGeom prst="bent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2"/>
            <a:endCxn id="6" idx="1"/>
          </p:cNvCxnSpPr>
          <p:nvPr/>
        </p:nvCxnSpPr>
        <p:spPr>
          <a:xfrm rot="16200000" flipH="1">
            <a:off x="4874295" y="3590325"/>
            <a:ext cx="806284" cy="1297037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0"/>
          <p:cNvCxnSpPr>
            <a:stCxn id="6" idx="5"/>
            <a:endCxn id="7" idx="2"/>
          </p:cNvCxnSpPr>
          <p:nvPr/>
        </p:nvCxnSpPr>
        <p:spPr>
          <a:xfrm flipV="1">
            <a:off x="6473629" y="3798175"/>
            <a:ext cx="274844" cy="843811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0"/>
          <p:cNvCxnSpPr>
            <a:stCxn id="5" idx="4"/>
            <a:endCxn id="4" idx="0"/>
          </p:cNvCxnSpPr>
          <p:nvPr/>
        </p:nvCxnSpPr>
        <p:spPr>
          <a:xfrm rot="5400000">
            <a:off x="4364876" y="2802868"/>
            <a:ext cx="530136" cy="2049"/>
          </a:xfrm>
          <a:prstGeom prst="bent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10"/>
          <p:cNvCxnSpPr>
            <a:stCxn id="7" idx="0"/>
            <a:endCxn id="5" idx="6"/>
          </p:cNvCxnSpPr>
          <p:nvPr/>
        </p:nvCxnSpPr>
        <p:spPr>
          <a:xfrm rot="16200000" flipV="1">
            <a:off x="5388649" y="1781143"/>
            <a:ext cx="1021152" cy="1698497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99592" y="5607408"/>
            <a:ext cx="1259646" cy="601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Upload VCF</a:t>
            </a:r>
            <a:endParaRPr lang="en-GB" sz="1600" dirty="0"/>
          </a:p>
        </p:txBody>
      </p:sp>
      <p:cxnSp>
        <p:nvCxnSpPr>
          <p:cNvPr id="34" name="Elbow Connector 33"/>
          <p:cNvCxnSpPr>
            <a:stCxn id="8" idx="2"/>
            <a:endCxn id="33" idx="3"/>
          </p:cNvCxnSpPr>
          <p:nvPr/>
        </p:nvCxnSpPr>
        <p:spPr>
          <a:xfrm rot="10800000">
            <a:off x="2159238" y="5908124"/>
            <a:ext cx="972602" cy="2623"/>
          </a:xfrm>
          <a:prstGeom prst="bent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b="1" dirty="0" smtClean="0"/>
              <a:t>Annotation Tools</a:t>
            </a:r>
            <a:endParaRPr lang="en-GB" b="1" dirty="0"/>
          </a:p>
        </p:txBody>
      </p:sp>
      <p:sp>
        <p:nvSpPr>
          <p:cNvPr id="45" name="Rectangle 44"/>
          <p:cNvSpPr/>
          <p:nvPr/>
        </p:nvSpPr>
        <p:spPr>
          <a:xfrm>
            <a:off x="1835696" y="980728"/>
            <a:ext cx="58326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/>
              <a:t>http://omictools.com/variant-annotation-category</a:t>
            </a:r>
            <a:endParaRPr lang="en-GB" sz="20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GB" b="1" dirty="0" smtClean="0"/>
              <a:t>3’UTR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Most common variant of interest in 3’ UTRs are those impacting micro RNA (</a:t>
            </a:r>
            <a:r>
              <a:rPr lang="en-GB" dirty="0" err="1" smtClean="0"/>
              <a:t>miRNA</a:t>
            </a:r>
            <a:r>
              <a:rPr lang="en-GB" dirty="0" smtClean="0"/>
              <a:t>) binding sites.</a:t>
            </a:r>
          </a:p>
          <a:p>
            <a:endParaRPr lang="en-GB" dirty="0" smtClean="0"/>
          </a:p>
          <a:p>
            <a:r>
              <a:rPr lang="en-GB" dirty="0" err="1" smtClean="0"/>
              <a:t>miRNAs</a:t>
            </a:r>
            <a:r>
              <a:rPr lang="en-GB" dirty="0" smtClean="0"/>
              <a:t> target transcript for degradation, lowering absolute expression levels.</a:t>
            </a:r>
          </a:p>
          <a:p>
            <a:endParaRPr lang="en-GB" dirty="0" smtClean="0"/>
          </a:p>
          <a:p>
            <a:r>
              <a:rPr lang="en-GB" dirty="0" smtClean="0"/>
              <a:t>Some annotation tools attempt to map to these binding sites, but most are only </a:t>
            </a:r>
            <a:r>
              <a:rPr lang="en-GB" i="1" dirty="0" smtClean="0"/>
              <a:t>predicted, </a:t>
            </a:r>
            <a:r>
              <a:rPr lang="en-GB" dirty="0" smtClean="0"/>
              <a:t>and the impact of a variant uncertain.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38168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GB" b="1" dirty="0" smtClean="0"/>
              <a:t>Non-coding RNAs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/>
          <a:lstStyle/>
          <a:p>
            <a:r>
              <a:rPr lang="en-GB" dirty="0" smtClean="0"/>
              <a:t>Many thousands discovered to date.</a:t>
            </a:r>
          </a:p>
          <a:p>
            <a:r>
              <a:rPr lang="en-GB" dirty="0" smtClean="0"/>
              <a:t>Often within </a:t>
            </a:r>
            <a:r>
              <a:rPr lang="en-GB" dirty="0" err="1" smtClean="0"/>
              <a:t>introns</a:t>
            </a:r>
            <a:r>
              <a:rPr lang="en-GB" dirty="0" smtClean="0"/>
              <a:t> of coding genes.</a:t>
            </a:r>
          </a:p>
          <a:p>
            <a:r>
              <a:rPr lang="en-GB" dirty="0" smtClean="0"/>
              <a:t>Very poorly understood.</a:t>
            </a:r>
          </a:p>
          <a:p>
            <a:r>
              <a:rPr lang="en-GB" dirty="0" smtClean="0"/>
              <a:t>Can be spliced.</a:t>
            </a:r>
          </a:p>
          <a:p>
            <a:r>
              <a:rPr lang="en-GB" dirty="0" smtClean="0"/>
              <a:t>Opposite strand to ‘host’ gene could have a regulatory function</a:t>
            </a:r>
          </a:p>
          <a:p>
            <a:r>
              <a:rPr lang="en-GB" dirty="0" smtClean="0"/>
              <a:t>Very few have had pathogenic variants identified within them.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163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435280" cy="4525963"/>
          </a:xfrm>
        </p:spPr>
        <p:txBody>
          <a:bodyPr>
            <a:noAutofit/>
          </a:bodyPr>
          <a:lstStyle/>
          <a:p>
            <a:pPr marL="285750" indent="-285750"/>
            <a:r>
              <a:rPr lang="en-GB" b="1" dirty="0" smtClean="0"/>
              <a:t>3 most popular tools:</a:t>
            </a:r>
            <a:endParaRPr lang="en-GB" b="1" dirty="0"/>
          </a:p>
          <a:p>
            <a:pPr marL="685800" lvl="1"/>
            <a:r>
              <a:rPr lang="en-GB" b="1" dirty="0" err="1" smtClean="0"/>
              <a:t>wANNOVAR</a:t>
            </a:r>
            <a:endParaRPr lang="en-GB" b="1" dirty="0" smtClean="0"/>
          </a:p>
          <a:p>
            <a:pPr marL="685800" lvl="1"/>
            <a:r>
              <a:rPr lang="en-GB" dirty="0" smtClean="0">
                <a:hlinkClick r:id="rId2"/>
              </a:rPr>
              <a:t>http://wannovar.usc.edu/</a:t>
            </a:r>
            <a:endParaRPr lang="en-GB" dirty="0" smtClean="0"/>
          </a:p>
          <a:p>
            <a:pPr marL="685800" lvl="1"/>
            <a:endParaRPr lang="en-GB" dirty="0" smtClean="0"/>
          </a:p>
          <a:p>
            <a:pPr marL="685800" lvl="1"/>
            <a:r>
              <a:rPr lang="en-GB" b="1" dirty="0" err="1" smtClean="0"/>
              <a:t>SNPeff</a:t>
            </a:r>
            <a:r>
              <a:rPr lang="en-GB" b="1" dirty="0" smtClean="0"/>
              <a:t> </a:t>
            </a:r>
            <a:endParaRPr lang="en-GB" b="1" dirty="0" smtClean="0"/>
          </a:p>
          <a:p>
            <a:pPr marL="685800" lvl="1"/>
            <a:r>
              <a:rPr lang="en-GB" dirty="0" smtClean="0">
                <a:hlinkClick r:id="rId3"/>
              </a:rPr>
              <a:t>http</a:t>
            </a:r>
            <a:r>
              <a:rPr lang="en-GB" dirty="0" smtClean="0">
                <a:hlinkClick r:id="rId3"/>
              </a:rPr>
              <a:t>://snpeff.sourceforge.net/</a:t>
            </a:r>
            <a:endParaRPr lang="en-GB" dirty="0" smtClean="0"/>
          </a:p>
          <a:p>
            <a:pPr marL="685800" lvl="1"/>
            <a:endParaRPr lang="en-GB" dirty="0" smtClean="0"/>
          </a:p>
          <a:p>
            <a:pPr marL="685800" lvl="1"/>
            <a:r>
              <a:rPr lang="en-GB" b="1" dirty="0" smtClean="0"/>
              <a:t>Variant Effect </a:t>
            </a:r>
            <a:r>
              <a:rPr lang="en-GB" b="1" dirty="0" smtClean="0"/>
              <a:t>Predictor</a:t>
            </a:r>
          </a:p>
          <a:p>
            <a:pPr marL="685800" lvl="1"/>
            <a:r>
              <a:rPr lang="en-GB" dirty="0" smtClean="0">
                <a:hlinkClick r:id="rId4"/>
              </a:rPr>
              <a:t>http</a:t>
            </a:r>
            <a:r>
              <a:rPr lang="en-GB" dirty="0" smtClean="0">
                <a:hlinkClick r:id="rId4"/>
              </a:rPr>
              <a:t>://www.ensembl.org/Tools/VEP</a:t>
            </a:r>
            <a:endParaRPr lang="en-GB" dirty="0" smtClean="0"/>
          </a:p>
          <a:p>
            <a:pPr marL="685800" lvl="1"/>
            <a:endParaRPr lang="en-GB" dirty="0" smtClean="0"/>
          </a:p>
          <a:p>
            <a:pPr marL="285750" indent="-285750"/>
            <a:endParaRPr lang="en-GB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b="1" dirty="0" smtClean="0"/>
              <a:t>Annotation Tools</a:t>
            </a:r>
            <a:endParaRPr lang="en-GB" b="1" dirty="0"/>
          </a:p>
        </p:txBody>
      </p:sp>
      <p:sp>
        <p:nvSpPr>
          <p:cNvPr id="2" name="AutoShape 2" descr="Image result for galaxy"/>
          <p:cNvSpPr>
            <a:spLocks noChangeAspect="1" noChangeArrowheads="1"/>
          </p:cNvSpPr>
          <p:nvPr/>
        </p:nvSpPr>
        <p:spPr bwMode="auto">
          <a:xfrm>
            <a:off x="155575" y="-411163"/>
            <a:ext cx="15049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954528"/>
            <a:ext cx="603249" cy="459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501008"/>
            <a:ext cx="603249" cy="459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 descr="Image result for we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097" y="1954528"/>
            <a:ext cx="502357" cy="46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Image result for we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941168"/>
            <a:ext cx="502357" cy="46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05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Also recommended...</a:t>
            </a:r>
            <a:br>
              <a:rPr lang="en-GB" b="1" dirty="0" smtClean="0"/>
            </a:br>
            <a:r>
              <a:rPr lang="en-GB" sz="2400" b="1" dirty="0" smtClean="0"/>
              <a:t>(command line only)</a:t>
            </a:r>
            <a:endParaRPr lang="en-GB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285750" indent="-285750"/>
            <a:r>
              <a:rPr lang="en-GB" b="1" dirty="0" smtClean="0"/>
              <a:t>VAT –</a:t>
            </a:r>
            <a:r>
              <a:rPr lang="en-GB" dirty="0" smtClean="0"/>
              <a:t> </a:t>
            </a:r>
            <a:r>
              <a:rPr lang="en-GB" sz="2800" b="1" dirty="0" smtClean="0"/>
              <a:t>Variant Annotation Tool</a:t>
            </a:r>
            <a:endParaRPr lang="en-GB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>
                <a:hlinkClick r:id="rId2"/>
              </a:rPr>
              <a:t>http://vat.gersteinlab.org/index.php</a:t>
            </a:r>
            <a:endParaRPr lang="en-GB" sz="24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b="1" dirty="0" smtClean="0"/>
              <a:t>VAAST -</a:t>
            </a:r>
            <a:r>
              <a:rPr lang="en-GB" dirty="0" smtClean="0"/>
              <a:t> </a:t>
            </a:r>
            <a:r>
              <a:rPr lang="en-GB" sz="2800" b="1" dirty="0" smtClean="0"/>
              <a:t>Variant Annotation, Analysis and Search Tool</a:t>
            </a:r>
            <a:endParaRPr lang="en-GB" b="1" dirty="0" smtClean="0"/>
          </a:p>
          <a:p>
            <a:pPr lvl="1"/>
            <a:r>
              <a:rPr lang="en-GB" sz="2400" dirty="0" smtClean="0">
                <a:hlinkClick r:id="rId3"/>
              </a:rPr>
              <a:t>http://</a:t>
            </a:r>
            <a:r>
              <a:rPr lang="en-GB" sz="2400" dirty="0" smtClean="0">
                <a:hlinkClick r:id="rId3"/>
              </a:rPr>
              <a:t>www.yandell-lab.org/software/vaast.html</a:t>
            </a:r>
            <a:endParaRPr lang="en-GB" sz="2400" dirty="0" smtClean="0"/>
          </a:p>
          <a:p>
            <a:pPr lvl="1"/>
            <a:endParaRPr lang="en-GB" dirty="0"/>
          </a:p>
          <a:p>
            <a:r>
              <a:rPr lang="en-GB" b="1" dirty="0" err="1" smtClean="0"/>
              <a:t>SNPAAMapper</a:t>
            </a:r>
            <a:r>
              <a:rPr lang="en-GB" b="1" dirty="0"/>
              <a:t> - </a:t>
            </a:r>
            <a:r>
              <a:rPr lang="en-GB" sz="2800" b="1" dirty="0"/>
              <a:t>A SNP Amino Acid Mapping tool</a:t>
            </a:r>
          </a:p>
          <a:p>
            <a:pPr lvl="1"/>
            <a:r>
              <a:rPr lang="en-GB" sz="2400" dirty="0"/>
              <a:t>http://www.ccmb.med.umich.edu/ccdu/SNPAAMapper</a:t>
            </a:r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95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5624"/>
            <a:ext cx="8229600" cy="1143000"/>
          </a:xfrm>
        </p:spPr>
        <p:txBody>
          <a:bodyPr/>
          <a:lstStyle/>
          <a:p>
            <a:r>
              <a:rPr lang="en-GB" b="1" dirty="0" smtClean="0"/>
              <a:t>Genome Version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 smtClean="0"/>
              <a:t>hg18 (NCBI36)		Mar 2006</a:t>
            </a:r>
          </a:p>
          <a:p>
            <a:pPr lvl="1"/>
            <a:r>
              <a:rPr lang="en-GB" dirty="0" smtClean="0"/>
              <a:t>Deprecated, but used in many older publications and resources</a:t>
            </a:r>
          </a:p>
          <a:p>
            <a:pPr lvl="1"/>
            <a:r>
              <a:rPr lang="en-GB" dirty="0" smtClean="0"/>
              <a:t>If you can’t find the variant they refer to, check the small print in the methods and the publication date!</a:t>
            </a:r>
            <a:endParaRPr lang="en-GB" dirty="0"/>
          </a:p>
          <a:p>
            <a:endParaRPr lang="en-GB" dirty="0" smtClean="0"/>
          </a:p>
          <a:p>
            <a:r>
              <a:rPr lang="en-GB" b="1" dirty="0" smtClean="0"/>
              <a:t>hg19  (GRCh37)	Feb 2009</a:t>
            </a:r>
          </a:p>
          <a:p>
            <a:pPr lvl="1"/>
            <a:r>
              <a:rPr lang="en-GB" dirty="0" smtClean="0"/>
              <a:t>Most commonly used (still)</a:t>
            </a:r>
            <a:endParaRPr lang="en-GB" dirty="0"/>
          </a:p>
          <a:p>
            <a:endParaRPr lang="en-GB" dirty="0" smtClean="0"/>
          </a:p>
          <a:p>
            <a:r>
              <a:rPr lang="en-GB" b="1" dirty="0" smtClean="0"/>
              <a:t>hg38 (GRCh38)	Dec 2013</a:t>
            </a:r>
          </a:p>
          <a:p>
            <a:pPr lvl="1"/>
            <a:r>
              <a:rPr lang="en-GB" dirty="0" smtClean="0"/>
              <a:t>Better for HLA and repeat-rich regions</a:t>
            </a:r>
          </a:p>
          <a:p>
            <a:pPr lvl="1"/>
            <a:r>
              <a:rPr lang="en-GB" dirty="0" smtClean="0"/>
              <a:t>Very little uptake by scientific community</a:t>
            </a:r>
          </a:p>
          <a:p>
            <a:pPr lvl="1"/>
            <a:r>
              <a:rPr lang="en-GB" dirty="0" smtClean="0"/>
              <a:t>Fewer annotations available mapped to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5711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b="1" dirty="0" smtClean="0"/>
              <a:t>Transcripts - </a:t>
            </a:r>
            <a:r>
              <a:rPr lang="en-GB" b="1" dirty="0" err="1" smtClean="0"/>
              <a:t>Refseq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Curated by the NCBI (ncbi.nlm.nih.gov/gene)</a:t>
            </a:r>
          </a:p>
          <a:p>
            <a:pPr lvl="1"/>
            <a:r>
              <a:rPr lang="en-GB" dirty="0" err="1" smtClean="0"/>
              <a:t>NM_nnnnn.n</a:t>
            </a:r>
            <a:r>
              <a:rPr lang="en-GB" dirty="0" smtClean="0"/>
              <a:t>   mRNA</a:t>
            </a:r>
          </a:p>
          <a:p>
            <a:pPr lvl="1"/>
            <a:r>
              <a:rPr lang="en-GB" dirty="0" err="1" smtClean="0"/>
              <a:t>NR_nnnnn.n</a:t>
            </a:r>
            <a:r>
              <a:rPr lang="en-GB" dirty="0" smtClean="0"/>
              <a:t> non-coding</a:t>
            </a:r>
          </a:p>
          <a:p>
            <a:pPr lvl="1"/>
            <a:r>
              <a:rPr lang="en-GB" dirty="0" err="1" smtClean="0"/>
              <a:t>NP_nnnnn.n</a:t>
            </a:r>
            <a:r>
              <a:rPr lang="en-GB" dirty="0" smtClean="0"/>
              <a:t>  protein</a:t>
            </a:r>
          </a:p>
          <a:p>
            <a:pPr lvl="1"/>
            <a:r>
              <a:rPr lang="en-GB" dirty="0" smtClean="0"/>
              <a:t>XM_/XR_/XP_ - predicted</a:t>
            </a:r>
          </a:p>
          <a:p>
            <a:endParaRPr lang="en-GB" dirty="0"/>
          </a:p>
          <a:p>
            <a:r>
              <a:rPr lang="en-GB" dirty="0" smtClean="0"/>
              <a:t>Manually curated, high quality, not comprehensive. Some issues in genome mapping have been reported (incorrect location of splice sites in 3% of transcripts)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4385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b="1" dirty="0" smtClean="0"/>
              <a:t>Transcripts - </a:t>
            </a:r>
            <a:r>
              <a:rPr lang="en-GB" b="1" dirty="0" err="1" smtClean="0"/>
              <a:t>Ensembl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Curated by the EBI (www.ensembl.org)</a:t>
            </a:r>
          </a:p>
          <a:p>
            <a:pPr lvl="1"/>
            <a:r>
              <a:rPr lang="en-GB" dirty="0" err="1" smtClean="0"/>
              <a:t>ENSTnnnnnnnnnnnn</a:t>
            </a:r>
            <a:r>
              <a:rPr lang="en-GB" dirty="0" smtClean="0"/>
              <a:t> – mRNA</a:t>
            </a:r>
          </a:p>
          <a:p>
            <a:pPr lvl="1"/>
            <a:r>
              <a:rPr lang="en-GB" dirty="0" err="1" smtClean="0"/>
              <a:t>ENSPnnnnnnnnnnnn</a:t>
            </a:r>
            <a:r>
              <a:rPr lang="en-GB" dirty="0" smtClean="0"/>
              <a:t> – protein</a:t>
            </a:r>
          </a:p>
          <a:p>
            <a:endParaRPr lang="en-GB" dirty="0"/>
          </a:p>
          <a:p>
            <a:r>
              <a:rPr lang="en-GB" dirty="0" smtClean="0"/>
              <a:t>Not manually curated. Usually one </a:t>
            </a:r>
            <a:r>
              <a:rPr lang="en-GB" dirty="0" err="1" smtClean="0"/>
              <a:t>Ensembl</a:t>
            </a:r>
            <a:r>
              <a:rPr lang="en-GB" dirty="0" smtClean="0"/>
              <a:t> transcript for every uniquely observed splicing pattern. Many are partial fragments of full length transcripts or pre-mRNA with </a:t>
            </a:r>
            <a:r>
              <a:rPr lang="en-GB" dirty="0" err="1" smtClean="0"/>
              <a:t>unspliced</a:t>
            </a:r>
            <a:r>
              <a:rPr lang="en-GB" dirty="0" smtClean="0"/>
              <a:t> introns (junk). </a:t>
            </a:r>
          </a:p>
          <a:p>
            <a:r>
              <a:rPr lang="en-GB" dirty="0" smtClean="0"/>
              <a:t>Can result in annotation-overload.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0535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b="1" dirty="0" smtClean="0"/>
              <a:t>LRG – Locus Reference Genomic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>
                <a:effectLst/>
              </a:rPr>
              <a:t>“LRG sequences provide a stable genomic DNA framework for reporting mutations with a permanent ID and core content that never changes.”</a:t>
            </a:r>
          </a:p>
          <a:p>
            <a:r>
              <a:rPr lang="en-GB" dirty="0" smtClean="0"/>
              <a:t>“Only transcripts with good biological understanding and essential for reporting variants will be included.”</a:t>
            </a:r>
            <a:endParaRPr lang="en-GB" dirty="0" smtClean="0">
              <a:effectLst/>
            </a:endParaRPr>
          </a:p>
          <a:p>
            <a:r>
              <a:rPr lang="en-GB" dirty="0" smtClean="0"/>
              <a:t>not in widespread use (yet). Not available for every gene (yet) - 1070 to date. </a:t>
            </a:r>
          </a:p>
          <a:p>
            <a:r>
              <a:rPr lang="en-GB" dirty="0" smtClean="0">
                <a:hlinkClick r:id="rId2"/>
              </a:rPr>
              <a:t>http://www.lrg-sequence.org/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47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5137</TotalTime>
  <Words>1849</Words>
  <Application>Microsoft Office PowerPoint</Application>
  <PresentationFormat>On-screen Show (4:3)</PresentationFormat>
  <Paragraphs>566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Variant Annotation M7 Bioinformatics  MSc Genomic Medicine Tues 16th Feb 2016 </vt:lpstr>
      <vt:lpstr>Overview</vt:lpstr>
      <vt:lpstr>Annotation Tools</vt:lpstr>
      <vt:lpstr>Annotation Tools</vt:lpstr>
      <vt:lpstr>Also recommended... (command line only)</vt:lpstr>
      <vt:lpstr>Genome Version</vt:lpstr>
      <vt:lpstr>Transcripts - Refseq</vt:lpstr>
      <vt:lpstr>Transcripts - Ensembl</vt:lpstr>
      <vt:lpstr>LRG – Locus Reference Genomic</vt:lpstr>
      <vt:lpstr>Canonical Transcripts</vt:lpstr>
      <vt:lpstr>PowerPoint Presentation</vt:lpstr>
      <vt:lpstr>HGVS Nomenclature</vt:lpstr>
      <vt:lpstr>HGVS cDNA variants</vt:lpstr>
      <vt:lpstr>HGVS Amino Acid Variants</vt:lpstr>
      <vt:lpstr>Left vs Right Alignment</vt:lpstr>
      <vt:lpstr>PowerPoint Presentation</vt:lpstr>
      <vt:lpstr>Multi-allelic Loci</vt:lpstr>
      <vt:lpstr>Detecting False Positives</vt:lpstr>
      <vt:lpstr>PowerPoint Presentation</vt:lpstr>
      <vt:lpstr>Overlapping Genes</vt:lpstr>
      <vt:lpstr>Population Databases</vt:lpstr>
      <vt:lpstr>Population Databases</vt:lpstr>
      <vt:lpstr>Pathogenicity Predictors</vt:lpstr>
      <vt:lpstr>PowerPoint Presentation</vt:lpstr>
      <vt:lpstr>Also need to consider…</vt:lpstr>
      <vt:lpstr>Splice Sites</vt:lpstr>
      <vt:lpstr>Splice Site variants</vt:lpstr>
      <vt:lpstr>Nonsense Mediated Decay</vt:lpstr>
      <vt:lpstr>Promoters</vt:lpstr>
      <vt:lpstr>3’UTR</vt:lpstr>
      <vt:lpstr>Non-coding RNAs</vt:lpstr>
    </vt:vector>
  </TitlesOfParts>
  <Company>IoP King's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Variant Annotation</dc:title>
  <dc:creator>Topp, Simon</dc:creator>
  <cp:lastModifiedBy>Topp, Simon</cp:lastModifiedBy>
  <cp:revision>55</cp:revision>
  <dcterms:created xsi:type="dcterms:W3CDTF">2016-02-04T16:32:12Z</dcterms:created>
  <dcterms:modified xsi:type="dcterms:W3CDTF">2016-02-09T14:14:10Z</dcterms:modified>
</cp:coreProperties>
</file>