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3" r:id="rId2"/>
    <p:sldId id="312" r:id="rId3"/>
    <p:sldId id="258" r:id="rId4"/>
    <p:sldId id="307" r:id="rId5"/>
    <p:sldId id="262" r:id="rId6"/>
    <p:sldId id="263" r:id="rId7"/>
    <p:sldId id="265" r:id="rId8"/>
    <p:sldId id="267" r:id="rId9"/>
    <p:sldId id="269" r:id="rId10"/>
    <p:sldId id="268" r:id="rId11"/>
    <p:sldId id="270" r:id="rId12"/>
    <p:sldId id="308" r:id="rId13"/>
    <p:sldId id="309" r:id="rId14"/>
    <p:sldId id="276" r:id="rId15"/>
    <p:sldId id="299" r:id="rId16"/>
    <p:sldId id="300" r:id="rId17"/>
    <p:sldId id="310" r:id="rId18"/>
    <p:sldId id="287" r:id="rId19"/>
    <p:sldId id="311" r:id="rId20"/>
    <p:sldId id="291" r:id="rId21"/>
    <p:sldId id="292" r:id="rId22"/>
    <p:sldId id="293" r:id="rId23"/>
    <p:sldId id="294" r:id="rId24"/>
    <p:sldId id="295" r:id="rId25"/>
    <p:sldId id="305" r:id="rId26"/>
    <p:sldId id="306" r:id="rId27"/>
    <p:sldId id="296" r:id="rId28"/>
    <p:sldId id="301" r:id="rId29"/>
    <p:sldId id="297" r:id="rId30"/>
    <p:sldId id="278" r:id="rId31"/>
    <p:sldId id="302" r:id="rId32"/>
    <p:sldId id="303" r:id="rId33"/>
    <p:sldId id="304" r:id="rId34"/>
    <p:sldId id="282" r:id="rId35"/>
    <p:sldId id="31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FE3B9-7849-47E1-8AAC-24E73F1158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056FB7-BDF4-4660-907C-EB453D823252}">
      <dgm:prSet phldrT="[Text]"/>
      <dgm:spPr/>
      <dgm:t>
        <a:bodyPr/>
        <a:lstStyle/>
        <a:p>
          <a:r>
            <a:rPr lang="en-GB" dirty="0" smtClean="0"/>
            <a:t>Contact proposer – get an existing model</a:t>
          </a:r>
          <a:endParaRPr lang="en-GB" dirty="0"/>
        </a:p>
      </dgm:t>
    </dgm:pt>
    <dgm:pt modelId="{A03A43B3-3607-4474-9C53-06582E265DE1}" type="parTrans" cxnId="{2BB79A02-3214-4595-9E60-71A81FAF3046}">
      <dgm:prSet/>
      <dgm:spPr/>
      <dgm:t>
        <a:bodyPr/>
        <a:lstStyle/>
        <a:p>
          <a:endParaRPr lang="en-GB"/>
        </a:p>
      </dgm:t>
    </dgm:pt>
    <dgm:pt modelId="{E1F5BD46-F1EA-403A-B4C6-1202C1B2F942}" type="sibTrans" cxnId="{2BB79A02-3214-4595-9E60-71A81FAF3046}">
      <dgm:prSet/>
      <dgm:spPr/>
      <dgm:t>
        <a:bodyPr/>
        <a:lstStyle/>
        <a:p>
          <a:endParaRPr lang="en-GB"/>
        </a:p>
      </dgm:t>
    </dgm:pt>
    <dgm:pt modelId="{A4668CE0-FE4D-4C5A-9C27-A8BA2A830EF6}">
      <dgm:prSet phldrT="[Text]"/>
      <dgm:spPr/>
      <dgm:t>
        <a:bodyPr/>
        <a:lstStyle/>
        <a:p>
          <a:r>
            <a:rPr lang="en-GB" dirty="0" smtClean="0"/>
            <a:t>Convert to HPO</a:t>
          </a:r>
          <a:endParaRPr lang="en-GB" dirty="0"/>
        </a:p>
      </dgm:t>
    </dgm:pt>
    <dgm:pt modelId="{7655E308-0CBD-4B66-BD02-D2F0E606CDF4}" type="parTrans" cxnId="{AA2F4A32-FD2E-40A1-A9D8-75D74762CC36}">
      <dgm:prSet/>
      <dgm:spPr/>
      <dgm:t>
        <a:bodyPr/>
        <a:lstStyle/>
        <a:p>
          <a:endParaRPr lang="en-GB"/>
        </a:p>
      </dgm:t>
    </dgm:pt>
    <dgm:pt modelId="{468F3A50-B8BF-4E80-AC30-DE8FDCF57847}" type="sibTrans" cxnId="{AA2F4A32-FD2E-40A1-A9D8-75D74762CC36}">
      <dgm:prSet/>
      <dgm:spPr/>
      <dgm:t>
        <a:bodyPr/>
        <a:lstStyle/>
        <a:p>
          <a:endParaRPr lang="en-GB"/>
        </a:p>
      </dgm:t>
    </dgm:pt>
    <dgm:pt modelId="{110A3EF3-FF9D-4DEA-A5D6-E491E079410B}">
      <dgm:prSet phldrT="[Text]"/>
      <dgm:spPr/>
      <dgm:t>
        <a:bodyPr/>
        <a:lstStyle/>
        <a:p>
          <a:r>
            <a:rPr lang="en-GB" dirty="0" smtClean="0"/>
            <a:t>Revision by proposer</a:t>
          </a:r>
          <a:endParaRPr lang="en-GB" dirty="0"/>
        </a:p>
      </dgm:t>
    </dgm:pt>
    <dgm:pt modelId="{5128CC26-66F6-4349-BCA7-9D428AC2CD20}" type="parTrans" cxnId="{6FDD7BC8-2E8E-4ADB-9CF2-8F5061D167FB}">
      <dgm:prSet/>
      <dgm:spPr/>
      <dgm:t>
        <a:bodyPr/>
        <a:lstStyle/>
        <a:p>
          <a:endParaRPr lang="en-GB"/>
        </a:p>
      </dgm:t>
    </dgm:pt>
    <dgm:pt modelId="{17FDBEFF-D8EB-4365-BEBC-4D321388F72E}" type="sibTrans" cxnId="{6FDD7BC8-2E8E-4ADB-9CF2-8F5061D167FB}">
      <dgm:prSet/>
      <dgm:spPr/>
      <dgm:t>
        <a:bodyPr/>
        <a:lstStyle/>
        <a:p>
          <a:endParaRPr lang="en-GB"/>
        </a:p>
      </dgm:t>
    </dgm:pt>
    <dgm:pt modelId="{29CD9EC3-B4C0-4AD7-80CC-8387B09CC40E}">
      <dgm:prSet phldrT="[Text]"/>
      <dgm:spPr/>
      <dgm:t>
        <a:bodyPr/>
        <a:lstStyle/>
        <a:p>
          <a:r>
            <a:rPr lang="en-GB" dirty="0" smtClean="0"/>
            <a:t>Review by GMC/</a:t>
          </a:r>
          <a:r>
            <a:rPr lang="en-GB" dirty="0" err="1" smtClean="0"/>
            <a:t>GeCIP</a:t>
          </a:r>
          <a:endParaRPr lang="en-GB" dirty="0"/>
        </a:p>
      </dgm:t>
    </dgm:pt>
    <dgm:pt modelId="{F60B4D45-E2FE-4C5B-B183-5B3C275DE7EA}" type="parTrans" cxnId="{A0502BCC-DB64-405D-A681-31BC04F4CF83}">
      <dgm:prSet/>
      <dgm:spPr/>
      <dgm:t>
        <a:bodyPr/>
        <a:lstStyle/>
        <a:p>
          <a:endParaRPr lang="en-GB"/>
        </a:p>
      </dgm:t>
    </dgm:pt>
    <dgm:pt modelId="{CDE15989-E8F5-40E3-B4E9-6F28A0F5E396}" type="sibTrans" cxnId="{A0502BCC-DB64-405D-A681-31BC04F4CF83}">
      <dgm:prSet/>
      <dgm:spPr/>
      <dgm:t>
        <a:bodyPr/>
        <a:lstStyle/>
        <a:p>
          <a:endParaRPr lang="en-GB"/>
        </a:p>
      </dgm:t>
    </dgm:pt>
    <dgm:pt modelId="{A56A8996-D4E1-4FB6-B3BA-EBCD2EA1D777}">
      <dgm:prSet phldrT="[Text]"/>
      <dgm:spPr/>
      <dgm:t>
        <a:bodyPr/>
        <a:lstStyle/>
        <a:p>
          <a:r>
            <a:rPr lang="en-GB" dirty="0" smtClean="0"/>
            <a:t>Implement in Data Model Catalogue</a:t>
          </a:r>
          <a:endParaRPr lang="en-GB" dirty="0"/>
        </a:p>
      </dgm:t>
    </dgm:pt>
    <dgm:pt modelId="{E7557811-807E-4AE6-B6FC-A3E79D39B493}" type="parTrans" cxnId="{F7A81929-A367-4503-89F0-4FB61BA0AF76}">
      <dgm:prSet/>
      <dgm:spPr/>
      <dgm:t>
        <a:bodyPr/>
        <a:lstStyle/>
        <a:p>
          <a:endParaRPr lang="en-GB"/>
        </a:p>
      </dgm:t>
    </dgm:pt>
    <dgm:pt modelId="{B0A421DF-84BC-4E0F-BDD6-D6C883CFE3B3}" type="sibTrans" cxnId="{F7A81929-A367-4503-89F0-4FB61BA0AF76}">
      <dgm:prSet/>
      <dgm:spPr/>
      <dgm:t>
        <a:bodyPr/>
        <a:lstStyle/>
        <a:p>
          <a:endParaRPr lang="en-GB"/>
        </a:p>
      </dgm:t>
    </dgm:pt>
    <dgm:pt modelId="{73F17764-20C1-4CE7-A301-6B4F1EA9607A}">
      <dgm:prSet phldrT="[Text]"/>
      <dgm:spPr/>
      <dgm:t>
        <a:bodyPr/>
        <a:lstStyle/>
        <a:p>
          <a:r>
            <a:rPr lang="en-GB" dirty="0" smtClean="0"/>
            <a:t>Review and revise</a:t>
          </a:r>
          <a:endParaRPr lang="en-GB" dirty="0"/>
        </a:p>
      </dgm:t>
    </dgm:pt>
    <dgm:pt modelId="{1F32912D-EBAF-49B1-AE51-5B4124FEAB65}" type="parTrans" cxnId="{5229C846-DA64-4B22-B339-33D9A314EB8C}">
      <dgm:prSet/>
      <dgm:spPr/>
      <dgm:t>
        <a:bodyPr/>
        <a:lstStyle/>
        <a:p>
          <a:endParaRPr lang="en-GB"/>
        </a:p>
      </dgm:t>
    </dgm:pt>
    <dgm:pt modelId="{45FF28EC-D958-4E8F-BCD5-069DB5858EE3}" type="sibTrans" cxnId="{5229C846-DA64-4B22-B339-33D9A314EB8C}">
      <dgm:prSet/>
      <dgm:spPr/>
      <dgm:t>
        <a:bodyPr/>
        <a:lstStyle/>
        <a:p>
          <a:endParaRPr lang="en-GB"/>
        </a:p>
      </dgm:t>
    </dgm:pt>
    <dgm:pt modelId="{7122B06A-03BB-4ADA-8472-FDED966064B1}" type="pres">
      <dgm:prSet presAssocID="{EC2FE3B9-7849-47E1-8AAC-24E73F115875}" presName="CompostProcess" presStyleCnt="0">
        <dgm:presLayoutVars>
          <dgm:dir/>
          <dgm:resizeHandles val="exact"/>
        </dgm:presLayoutVars>
      </dgm:prSet>
      <dgm:spPr/>
    </dgm:pt>
    <dgm:pt modelId="{D09AF8F8-553A-4F59-BB1B-BA277B7647AF}" type="pres">
      <dgm:prSet presAssocID="{EC2FE3B9-7849-47E1-8AAC-24E73F115875}" presName="arrow" presStyleLbl="bgShp" presStyleIdx="0" presStyleCnt="1"/>
      <dgm:spPr/>
    </dgm:pt>
    <dgm:pt modelId="{242F9B85-269C-4350-8D85-93C7035B10FE}" type="pres">
      <dgm:prSet presAssocID="{EC2FE3B9-7849-47E1-8AAC-24E73F115875}" presName="linearProcess" presStyleCnt="0"/>
      <dgm:spPr/>
    </dgm:pt>
    <dgm:pt modelId="{7B154E57-81C7-4C29-9DF4-B8C47F7DE2C3}" type="pres">
      <dgm:prSet presAssocID="{45056FB7-BDF4-4660-907C-EB453D823252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E0DC50-1ECF-4CFE-8055-D4E25315DF7B}" type="pres">
      <dgm:prSet presAssocID="{E1F5BD46-F1EA-403A-B4C6-1202C1B2F942}" presName="sibTrans" presStyleCnt="0"/>
      <dgm:spPr/>
    </dgm:pt>
    <dgm:pt modelId="{1E6496A1-022F-4C97-829B-CD47783D96CB}" type="pres">
      <dgm:prSet presAssocID="{A4668CE0-FE4D-4C5A-9C27-A8BA2A830EF6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3B2E04-6A04-446E-BA78-83E2DDDD03B4}" type="pres">
      <dgm:prSet presAssocID="{468F3A50-B8BF-4E80-AC30-DE8FDCF57847}" presName="sibTrans" presStyleCnt="0"/>
      <dgm:spPr/>
    </dgm:pt>
    <dgm:pt modelId="{C0C04753-29EE-486E-BFCB-9ADCD2A23A97}" type="pres">
      <dgm:prSet presAssocID="{110A3EF3-FF9D-4DEA-A5D6-E491E079410B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15D955-4112-42BC-A55B-0401C1E34A49}" type="pres">
      <dgm:prSet presAssocID="{17FDBEFF-D8EB-4365-BEBC-4D321388F72E}" presName="sibTrans" presStyleCnt="0"/>
      <dgm:spPr/>
    </dgm:pt>
    <dgm:pt modelId="{ED35F5E5-FBD3-4CE0-8B40-EB59B6284AED}" type="pres">
      <dgm:prSet presAssocID="{29CD9EC3-B4C0-4AD7-80CC-8387B09CC40E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506BE2-A0AE-4E05-B60A-C4FCEB2111DA}" type="pres">
      <dgm:prSet presAssocID="{CDE15989-E8F5-40E3-B4E9-6F28A0F5E396}" presName="sibTrans" presStyleCnt="0"/>
      <dgm:spPr/>
    </dgm:pt>
    <dgm:pt modelId="{7BD12004-4744-49F8-ADA2-BA977A0C3354}" type="pres">
      <dgm:prSet presAssocID="{A56A8996-D4E1-4FB6-B3BA-EBCD2EA1D777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AB972B-DDD1-4688-8921-176323FBAD8B}" type="pres">
      <dgm:prSet presAssocID="{B0A421DF-84BC-4E0F-BDD6-D6C883CFE3B3}" presName="sibTrans" presStyleCnt="0"/>
      <dgm:spPr/>
    </dgm:pt>
    <dgm:pt modelId="{F16DF05A-81AB-4365-B6A8-39855716F062}" type="pres">
      <dgm:prSet presAssocID="{73F17764-20C1-4CE7-A301-6B4F1EA9607A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71F6E44-C418-4491-B79A-82F8FB54A6D7}" type="presOf" srcId="{EC2FE3B9-7849-47E1-8AAC-24E73F115875}" destId="{7122B06A-03BB-4ADA-8472-FDED966064B1}" srcOrd="0" destOrd="0" presId="urn:microsoft.com/office/officeart/2005/8/layout/hProcess9"/>
    <dgm:cxn modelId="{A0A10967-8D02-43B7-A7D8-8D441B9B538E}" type="presOf" srcId="{73F17764-20C1-4CE7-A301-6B4F1EA9607A}" destId="{F16DF05A-81AB-4365-B6A8-39855716F062}" srcOrd="0" destOrd="0" presId="urn:microsoft.com/office/officeart/2005/8/layout/hProcess9"/>
    <dgm:cxn modelId="{CAACDBD7-D4FF-46FA-B7CB-4BB6164454F2}" type="presOf" srcId="{A56A8996-D4E1-4FB6-B3BA-EBCD2EA1D777}" destId="{7BD12004-4744-49F8-ADA2-BA977A0C3354}" srcOrd="0" destOrd="0" presId="urn:microsoft.com/office/officeart/2005/8/layout/hProcess9"/>
    <dgm:cxn modelId="{A0502BCC-DB64-405D-A681-31BC04F4CF83}" srcId="{EC2FE3B9-7849-47E1-8AAC-24E73F115875}" destId="{29CD9EC3-B4C0-4AD7-80CC-8387B09CC40E}" srcOrd="3" destOrd="0" parTransId="{F60B4D45-E2FE-4C5B-B183-5B3C275DE7EA}" sibTransId="{CDE15989-E8F5-40E3-B4E9-6F28A0F5E396}"/>
    <dgm:cxn modelId="{F7A81929-A367-4503-89F0-4FB61BA0AF76}" srcId="{EC2FE3B9-7849-47E1-8AAC-24E73F115875}" destId="{A56A8996-D4E1-4FB6-B3BA-EBCD2EA1D777}" srcOrd="4" destOrd="0" parTransId="{E7557811-807E-4AE6-B6FC-A3E79D39B493}" sibTransId="{B0A421DF-84BC-4E0F-BDD6-D6C883CFE3B3}"/>
    <dgm:cxn modelId="{AA2F4A32-FD2E-40A1-A9D8-75D74762CC36}" srcId="{EC2FE3B9-7849-47E1-8AAC-24E73F115875}" destId="{A4668CE0-FE4D-4C5A-9C27-A8BA2A830EF6}" srcOrd="1" destOrd="0" parTransId="{7655E308-0CBD-4B66-BD02-D2F0E606CDF4}" sibTransId="{468F3A50-B8BF-4E80-AC30-DE8FDCF57847}"/>
    <dgm:cxn modelId="{AF84EACC-A620-4000-ABB8-8228A4DBADBF}" type="presOf" srcId="{110A3EF3-FF9D-4DEA-A5D6-E491E079410B}" destId="{C0C04753-29EE-486E-BFCB-9ADCD2A23A97}" srcOrd="0" destOrd="0" presId="urn:microsoft.com/office/officeart/2005/8/layout/hProcess9"/>
    <dgm:cxn modelId="{21CDE50E-D3B2-447F-9200-4D00C776B96B}" type="presOf" srcId="{A4668CE0-FE4D-4C5A-9C27-A8BA2A830EF6}" destId="{1E6496A1-022F-4C97-829B-CD47783D96CB}" srcOrd="0" destOrd="0" presId="urn:microsoft.com/office/officeart/2005/8/layout/hProcess9"/>
    <dgm:cxn modelId="{12A7372D-6036-42EF-9301-961A0769E76D}" type="presOf" srcId="{29CD9EC3-B4C0-4AD7-80CC-8387B09CC40E}" destId="{ED35F5E5-FBD3-4CE0-8B40-EB59B6284AED}" srcOrd="0" destOrd="0" presId="urn:microsoft.com/office/officeart/2005/8/layout/hProcess9"/>
    <dgm:cxn modelId="{6FDD7BC8-2E8E-4ADB-9CF2-8F5061D167FB}" srcId="{EC2FE3B9-7849-47E1-8AAC-24E73F115875}" destId="{110A3EF3-FF9D-4DEA-A5D6-E491E079410B}" srcOrd="2" destOrd="0" parTransId="{5128CC26-66F6-4349-BCA7-9D428AC2CD20}" sibTransId="{17FDBEFF-D8EB-4365-BEBC-4D321388F72E}"/>
    <dgm:cxn modelId="{5229C846-DA64-4B22-B339-33D9A314EB8C}" srcId="{EC2FE3B9-7849-47E1-8AAC-24E73F115875}" destId="{73F17764-20C1-4CE7-A301-6B4F1EA9607A}" srcOrd="5" destOrd="0" parTransId="{1F32912D-EBAF-49B1-AE51-5B4124FEAB65}" sibTransId="{45FF28EC-D958-4E8F-BCD5-069DB5858EE3}"/>
    <dgm:cxn modelId="{2BB79A02-3214-4595-9E60-71A81FAF3046}" srcId="{EC2FE3B9-7849-47E1-8AAC-24E73F115875}" destId="{45056FB7-BDF4-4660-907C-EB453D823252}" srcOrd="0" destOrd="0" parTransId="{A03A43B3-3607-4474-9C53-06582E265DE1}" sibTransId="{E1F5BD46-F1EA-403A-B4C6-1202C1B2F942}"/>
    <dgm:cxn modelId="{B2554998-4E29-4679-8454-1D545D32C2FE}" type="presOf" srcId="{45056FB7-BDF4-4660-907C-EB453D823252}" destId="{7B154E57-81C7-4C29-9DF4-B8C47F7DE2C3}" srcOrd="0" destOrd="0" presId="urn:microsoft.com/office/officeart/2005/8/layout/hProcess9"/>
    <dgm:cxn modelId="{C1E68223-5A22-435D-B7B4-0EF4B3636341}" type="presParOf" srcId="{7122B06A-03BB-4ADA-8472-FDED966064B1}" destId="{D09AF8F8-553A-4F59-BB1B-BA277B7647AF}" srcOrd="0" destOrd="0" presId="urn:microsoft.com/office/officeart/2005/8/layout/hProcess9"/>
    <dgm:cxn modelId="{5FBDE57E-BEC5-4D0E-9960-1E64655970EE}" type="presParOf" srcId="{7122B06A-03BB-4ADA-8472-FDED966064B1}" destId="{242F9B85-269C-4350-8D85-93C7035B10FE}" srcOrd="1" destOrd="0" presId="urn:microsoft.com/office/officeart/2005/8/layout/hProcess9"/>
    <dgm:cxn modelId="{0A9FDD6B-57D7-44F9-B4A9-D5D80890D0A8}" type="presParOf" srcId="{242F9B85-269C-4350-8D85-93C7035B10FE}" destId="{7B154E57-81C7-4C29-9DF4-B8C47F7DE2C3}" srcOrd="0" destOrd="0" presId="urn:microsoft.com/office/officeart/2005/8/layout/hProcess9"/>
    <dgm:cxn modelId="{6A0AD48E-19B6-4640-B00A-D4E772F402E3}" type="presParOf" srcId="{242F9B85-269C-4350-8D85-93C7035B10FE}" destId="{FBE0DC50-1ECF-4CFE-8055-D4E25315DF7B}" srcOrd="1" destOrd="0" presId="urn:microsoft.com/office/officeart/2005/8/layout/hProcess9"/>
    <dgm:cxn modelId="{9F5F0D84-656C-466F-8F77-B0DB1287610E}" type="presParOf" srcId="{242F9B85-269C-4350-8D85-93C7035B10FE}" destId="{1E6496A1-022F-4C97-829B-CD47783D96CB}" srcOrd="2" destOrd="0" presId="urn:microsoft.com/office/officeart/2005/8/layout/hProcess9"/>
    <dgm:cxn modelId="{6A13AD17-900E-4FCB-A4B7-F92189368B14}" type="presParOf" srcId="{242F9B85-269C-4350-8D85-93C7035B10FE}" destId="{883B2E04-6A04-446E-BA78-83E2DDDD03B4}" srcOrd="3" destOrd="0" presId="urn:microsoft.com/office/officeart/2005/8/layout/hProcess9"/>
    <dgm:cxn modelId="{EE7D589F-48C5-4020-AC08-D1D9844B9776}" type="presParOf" srcId="{242F9B85-269C-4350-8D85-93C7035B10FE}" destId="{C0C04753-29EE-486E-BFCB-9ADCD2A23A97}" srcOrd="4" destOrd="0" presId="urn:microsoft.com/office/officeart/2005/8/layout/hProcess9"/>
    <dgm:cxn modelId="{0312E728-C74B-4127-9E01-66907FC39471}" type="presParOf" srcId="{242F9B85-269C-4350-8D85-93C7035B10FE}" destId="{9015D955-4112-42BC-A55B-0401C1E34A49}" srcOrd="5" destOrd="0" presId="urn:microsoft.com/office/officeart/2005/8/layout/hProcess9"/>
    <dgm:cxn modelId="{BF416157-5575-4B84-A614-142797975DFE}" type="presParOf" srcId="{242F9B85-269C-4350-8D85-93C7035B10FE}" destId="{ED35F5E5-FBD3-4CE0-8B40-EB59B6284AED}" srcOrd="6" destOrd="0" presId="urn:microsoft.com/office/officeart/2005/8/layout/hProcess9"/>
    <dgm:cxn modelId="{05D96405-820C-46FC-B5A6-4317F491F169}" type="presParOf" srcId="{242F9B85-269C-4350-8D85-93C7035B10FE}" destId="{5A506BE2-A0AE-4E05-B60A-C4FCEB2111DA}" srcOrd="7" destOrd="0" presId="urn:microsoft.com/office/officeart/2005/8/layout/hProcess9"/>
    <dgm:cxn modelId="{BC423A81-2FC4-400B-A25D-F2C45151170F}" type="presParOf" srcId="{242F9B85-269C-4350-8D85-93C7035B10FE}" destId="{7BD12004-4744-49F8-ADA2-BA977A0C3354}" srcOrd="8" destOrd="0" presId="urn:microsoft.com/office/officeart/2005/8/layout/hProcess9"/>
    <dgm:cxn modelId="{05ED35D0-41EF-4ADF-BEFD-6CB5BA39424A}" type="presParOf" srcId="{242F9B85-269C-4350-8D85-93C7035B10FE}" destId="{05AB972B-DDD1-4688-8921-176323FBAD8B}" srcOrd="9" destOrd="0" presId="urn:microsoft.com/office/officeart/2005/8/layout/hProcess9"/>
    <dgm:cxn modelId="{B5496F1E-E2E8-4285-B11C-A1D85FE20369}" type="presParOf" srcId="{242F9B85-269C-4350-8D85-93C7035B10FE}" destId="{F16DF05A-81AB-4365-B6A8-39855716F062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EEFB3-40BE-4079-8E6E-17380C11B7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937485F-831A-464B-AB79-ABE5E9F3F932}">
      <dgm:prSet phldrT="[Text]"/>
      <dgm:spPr/>
      <dgm:t>
        <a:bodyPr/>
        <a:lstStyle/>
        <a:p>
          <a:r>
            <a:rPr lang="en-GB" dirty="0" smtClean="0"/>
            <a:t>Parent term</a:t>
          </a:r>
          <a:endParaRPr lang="en-GB" dirty="0"/>
        </a:p>
      </dgm:t>
    </dgm:pt>
    <dgm:pt modelId="{1CC36059-F39B-4DCA-AFAA-D0B1BC9009A8}" type="parTrans" cxnId="{9BED65C5-C4B0-4252-AB38-A7BC8C99F9DC}">
      <dgm:prSet/>
      <dgm:spPr/>
      <dgm:t>
        <a:bodyPr/>
        <a:lstStyle/>
        <a:p>
          <a:endParaRPr lang="en-GB"/>
        </a:p>
      </dgm:t>
    </dgm:pt>
    <dgm:pt modelId="{C14ECFF4-4E44-440D-8E37-6F0AB6EF4CF0}" type="sibTrans" cxnId="{9BED65C5-C4B0-4252-AB38-A7BC8C99F9DC}">
      <dgm:prSet/>
      <dgm:spPr/>
      <dgm:t>
        <a:bodyPr/>
        <a:lstStyle/>
        <a:p>
          <a:endParaRPr lang="en-GB"/>
        </a:p>
      </dgm:t>
    </dgm:pt>
    <dgm:pt modelId="{A1C96B19-4ABD-4EAC-9DA6-C0508ADB8753}">
      <dgm:prSet phldrT="[Text]"/>
      <dgm:spPr/>
      <dgm:t>
        <a:bodyPr/>
        <a:lstStyle/>
        <a:p>
          <a:r>
            <a:rPr lang="en-GB" dirty="0" smtClean="0"/>
            <a:t>Child term A</a:t>
          </a:r>
          <a:endParaRPr lang="en-GB" dirty="0"/>
        </a:p>
      </dgm:t>
    </dgm:pt>
    <dgm:pt modelId="{EA202E51-30C5-4A42-80BC-5039E106FBB2}" type="parTrans" cxnId="{5FF689ED-8EE9-43FF-B24A-0695868B8F46}">
      <dgm:prSet/>
      <dgm:spPr/>
      <dgm:t>
        <a:bodyPr/>
        <a:lstStyle/>
        <a:p>
          <a:endParaRPr lang="en-GB"/>
        </a:p>
      </dgm:t>
    </dgm:pt>
    <dgm:pt modelId="{F4B26DFC-F5AC-4B09-B2B9-765F6F387149}" type="sibTrans" cxnId="{5FF689ED-8EE9-43FF-B24A-0695868B8F46}">
      <dgm:prSet/>
      <dgm:spPr/>
      <dgm:t>
        <a:bodyPr/>
        <a:lstStyle/>
        <a:p>
          <a:endParaRPr lang="en-GB"/>
        </a:p>
      </dgm:t>
    </dgm:pt>
    <dgm:pt modelId="{34CF2FDC-EC1D-4108-B126-80E72988E361}">
      <dgm:prSet phldrT="[Text]"/>
      <dgm:spPr/>
      <dgm:t>
        <a:bodyPr/>
        <a:lstStyle/>
        <a:p>
          <a:r>
            <a:rPr lang="en-GB" dirty="0" smtClean="0"/>
            <a:t>Child term B</a:t>
          </a:r>
          <a:endParaRPr lang="en-GB" dirty="0"/>
        </a:p>
      </dgm:t>
    </dgm:pt>
    <dgm:pt modelId="{BE12BDBD-81E2-4EE8-BD9E-7096D3795AB5}" type="parTrans" cxnId="{949D8429-EFB3-4138-A0FB-A312A1445EDB}">
      <dgm:prSet/>
      <dgm:spPr/>
      <dgm:t>
        <a:bodyPr/>
        <a:lstStyle/>
        <a:p>
          <a:endParaRPr lang="en-GB"/>
        </a:p>
      </dgm:t>
    </dgm:pt>
    <dgm:pt modelId="{B27A09F2-5160-4ADE-9665-57F8E3AEFFB0}" type="sibTrans" cxnId="{949D8429-EFB3-4138-A0FB-A312A1445EDB}">
      <dgm:prSet/>
      <dgm:spPr/>
      <dgm:t>
        <a:bodyPr/>
        <a:lstStyle/>
        <a:p>
          <a:endParaRPr lang="en-GB"/>
        </a:p>
      </dgm:t>
    </dgm:pt>
    <dgm:pt modelId="{0CF9B80F-7AF4-42EB-89C7-5415D4333BBC}">
      <dgm:prSet phldrT="[Text]"/>
      <dgm:spPr/>
      <dgm:t>
        <a:bodyPr/>
        <a:lstStyle/>
        <a:p>
          <a:r>
            <a:rPr lang="en-GB" dirty="0" smtClean="0"/>
            <a:t>Child term C</a:t>
          </a:r>
          <a:endParaRPr lang="en-GB" dirty="0"/>
        </a:p>
      </dgm:t>
    </dgm:pt>
    <dgm:pt modelId="{ABAE8FCD-50D0-4FC3-9983-7B70F15181DA}" type="parTrans" cxnId="{D9DF896F-1C71-4105-BBB3-BD4D98D7F71D}">
      <dgm:prSet/>
      <dgm:spPr/>
      <dgm:t>
        <a:bodyPr/>
        <a:lstStyle/>
        <a:p>
          <a:endParaRPr lang="en-GB"/>
        </a:p>
      </dgm:t>
    </dgm:pt>
    <dgm:pt modelId="{7E056279-AA52-4040-A438-F4A13307C85C}" type="sibTrans" cxnId="{D9DF896F-1C71-4105-BBB3-BD4D98D7F71D}">
      <dgm:prSet/>
      <dgm:spPr/>
      <dgm:t>
        <a:bodyPr/>
        <a:lstStyle/>
        <a:p>
          <a:endParaRPr lang="en-GB"/>
        </a:p>
      </dgm:t>
    </dgm:pt>
    <dgm:pt modelId="{804F4FB5-2298-433B-A3E7-7C95E18898E3}" type="pres">
      <dgm:prSet presAssocID="{767EEFB3-40BE-4079-8E6E-17380C11B7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C0C03BF-DA04-4720-8156-86DBC77E78EE}" type="pres">
      <dgm:prSet presAssocID="{E937485F-831A-464B-AB79-ABE5E9F3F932}" presName="hierRoot1" presStyleCnt="0">
        <dgm:presLayoutVars>
          <dgm:hierBranch val="init"/>
        </dgm:presLayoutVars>
      </dgm:prSet>
      <dgm:spPr/>
    </dgm:pt>
    <dgm:pt modelId="{3673CEFD-18BF-4597-85F3-23F1F2CBB840}" type="pres">
      <dgm:prSet presAssocID="{E937485F-831A-464B-AB79-ABE5E9F3F932}" presName="rootComposite1" presStyleCnt="0"/>
      <dgm:spPr/>
    </dgm:pt>
    <dgm:pt modelId="{B4D922E2-3B99-42FA-AC60-5AB33D326070}" type="pres">
      <dgm:prSet presAssocID="{E937485F-831A-464B-AB79-ABE5E9F3F93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63DBACC-E3A7-4892-96D4-314804A39D3D}" type="pres">
      <dgm:prSet presAssocID="{E937485F-831A-464B-AB79-ABE5E9F3F93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019E099F-EE23-46FB-823A-596279E44688}" type="pres">
      <dgm:prSet presAssocID="{E937485F-831A-464B-AB79-ABE5E9F3F932}" presName="hierChild2" presStyleCnt="0"/>
      <dgm:spPr/>
    </dgm:pt>
    <dgm:pt modelId="{BC42D7FF-553C-4413-B10B-FB3BB192887E}" type="pres">
      <dgm:prSet presAssocID="{EA202E51-30C5-4A42-80BC-5039E106FBB2}" presName="Name37" presStyleLbl="parChTrans1D2" presStyleIdx="0" presStyleCnt="3"/>
      <dgm:spPr/>
      <dgm:t>
        <a:bodyPr/>
        <a:lstStyle/>
        <a:p>
          <a:endParaRPr lang="en-GB"/>
        </a:p>
      </dgm:t>
    </dgm:pt>
    <dgm:pt modelId="{9CEE9724-1A92-41B4-A066-E42A245BCA14}" type="pres">
      <dgm:prSet presAssocID="{A1C96B19-4ABD-4EAC-9DA6-C0508ADB8753}" presName="hierRoot2" presStyleCnt="0">
        <dgm:presLayoutVars>
          <dgm:hierBranch val="init"/>
        </dgm:presLayoutVars>
      </dgm:prSet>
      <dgm:spPr/>
    </dgm:pt>
    <dgm:pt modelId="{F9396951-7273-43F9-82EF-10708E98203A}" type="pres">
      <dgm:prSet presAssocID="{A1C96B19-4ABD-4EAC-9DA6-C0508ADB8753}" presName="rootComposite" presStyleCnt="0"/>
      <dgm:spPr/>
    </dgm:pt>
    <dgm:pt modelId="{F38D5B9C-ED32-48D6-BA58-3C2D82037BAE}" type="pres">
      <dgm:prSet presAssocID="{A1C96B19-4ABD-4EAC-9DA6-C0508ADB875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134A4E-553E-47FD-AA09-C3875EAFC696}" type="pres">
      <dgm:prSet presAssocID="{A1C96B19-4ABD-4EAC-9DA6-C0508ADB8753}" presName="rootConnector" presStyleLbl="node2" presStyleIdx="0" presStyleCnt="3"/>
      <dgm:spPr/>
      <dgm:t>
        <a:bodyPr/>
        <a:lstStyle/>
        <a:p>
          <a:endParaRPr lang="en-GB"/>
        </a:p>
      </dgm:t>
    </dgm:pt>
    <dgm:pt modelId="{64A8B8AB-297E-4365-80DF-A1493D6EF075}" type="pres">
      <dgm:prSet presAssocID="{A1C96B19-4ABD-4EAC-9DA6-C0508ADB8753}" presName="hierChild4" presStyleCnt="0"/>
      <dgm:spPr/>
    </dgm:pt>
    <dgm:pt modelId="{57A97FAE-2933-43FF-B0E5-D4F15527013B}" type="pres">
      <dgm:prSet presAssocID="{A1C96B19-4ABD-4EAC-9DA6-C0508ADB8753}" presName="hierChild5" presStyleCnt="0"/>
      <dgm:spPr/>
    </dgm:pt>
    <dgm:pt modelId="{7220D251-E3E3-47BE-B705-D8416D0B060F}" type="pres">
      <dgm:prSet presAssocID="{BE12BDBD-81E2-4EE8-BD9E-7096D3795AB5}" presName="Name37" presStyleLbl="parChTrans1D2" presStyleIdx="1" presStyleCnt="3"/>
      <dgm:spPr/>
      <dgm:t>
        <a:bodyPr/>
        <a:lstStyle/>
        <a:p>
          <a:endParaRPr lang="en-GB"/>
        </a:p>
      </dgm:t>
    </dgm:pt>
    <dgm:pt modelId="{B15959E5-F2DB-4115-B340-3A0CD0017D2F}" type="pres">
      <dgm:prSet presAssocID="{34CF2FDC-EC1D-4108-B126-80E72988E361}" presName="hierRoot2" presStyleCnt="0">
        <dgm:presLayoutVars>
          <dgm:hierBranch val="init"/>
        </dgm:presLayoutVars>
      </dgm:prSet>
      <dgm:spPr/>
    </dgm:pt>
    <dgm:pt modelId="{B9DD7464-B6E5-4A5C-B586-68BE33C495DD}" type="pres">
      <dgm:prSet presAssocID="{34CF2FDC-EC1D-4108-B126-80E72988E361}" presName="rootComposite" presStyleCnt="0"/>
      <dgm:spPr/>
    </dgm:pt>
    <dgm:pt modelId="{70BF7AFE-1F0B-4E5C-8C63-34CC5E42082A}" type="pres">
      <dgm:prSet presAssocID="{34CF2FDC-EC1D-4108-B126-80E72988E36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5A0BB76-B8F7-4DC3-B0D8-4FE3B90D867E}" type="pres">
      <dgm:prSet presAssocID="{34CF2FDC-EC1D-4108-B126-80E72988E361}" presName="rootConnector" presStyleLbl="node2" presStyleIdx="1" presStyleCnt="3"/>
      <dgm:spPr/>
      <dgm:t>
        <a:bodyPr/>
        <a:lstStyle/>
        <a:p>
          <a:endParaRPr lang="en-GB"/>
        </a:p>
      </dgm:t>
    </dgm:pt>
    <dgm:pt modelId="{336C39A7-4A4D-43D0-9E4F-6DD35D32F3E0}" type="pres">
      <dgm:prSet presAssocID="{34CF2FDC-EC1D-4108-B126-80E72988E361}" presName="hierChild4" presStyleCnt="0"/>
      <dgm:spPr/>
    </dgm:pt>
    <dgm:pt modelId="{6B9F7BB9-8294-4AF0-BB9D-FF648414D7C7}" type="pres">
      <dgm:prSet presAssocID="{34CF2FDC-EC1D-4108-B126-80E72988E361}" presName="hierChild5" presStyleCnt="0"/>
      <dgm:spPr/>
    </dgm:pt>
    <dgm:pt modelId="{E9E57A97-0299-4E0C-AB57-37F6E214D297}" type="pres">
      <dgm:prSet presAssocID="{ABAE8FCD-50D0-4FC3-9983-7B70F15181DA}" presName="Name37" presStyleLbl="parChTrans1D2" presStyleIdx="2" presStyleCnt="3"/>
      <dgm:spPr/>
      <dgm:t>
        <a:bodyPr/>
        <a:lstStyle/>
        <a:p>
          <a:endParaRPr lang="en-GB"/>
        </a:p>
      </dgm:t>
    </dgm:pt>
    <dgm:pt modelId="{FFDC33AD-1FC2-45EE-ADF9-FA05EA2D676A}" type="pres">
      <dgm:prSet presAssocID="{0CF9B80F-7AF4-42EB-89C7-5415D4333BBC}" presName="hierRoot2" presStyleCnt="0">
        <dgm:presLayoutVars>
          <dgm:hierBranch val="init"/>
        </dgm:presLayoutVars>
      </dgm:prSet>
      <dgm:spPr/>
    </dgm:pt>
    <dgm:pt modelId="{4579F968-E810-4293-9899-A9130082F1AA}" type="pres">
      <dgm:prSet presAssocID="{0CF9B80F-7AF4-42EB-89C7-5415D4333BBC}" presName="rootComposite" presStyleCnt="0"/>
      <dgm:spPr/>
    </dgm:pt>
    <dgm:pt modelId="{B31359FB-123C-497D-A927-888A666A21DF}" type="pres">
      <dgm:prSet presAssocID="{0CF9B80F-7AF4-42EB-89C7-5415D4333BB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9C73287-4D2E-44A8-B1DE-B9E8E451F395}" type="pres">
      <dgm:prSet presAssocID="{0CF9B80F-7AF4-42EB-89C7-5415D4333BBC}" presName="rootConnector" presStyleLbl="node2" presStyleIdx="2" presStyleCnt="3"/>
      <dgm:spPr/>
      <dgm:t>
        <a:bodyPr/>
        <a:lstStyle/>
        <a:p>
          <a:endParaRPr lang="en-GB"/>
        </a:p>
      </dgm:t>
    </dgm:pt>
    <dgm:pt modelId="{46898EBF-64E6-40AD-BF57-470E69231C94}" type="pres">
      <dgm:prSet presAssocID="{0CF9B80F-7AF4-42EB-89C7-5415D4333BBC}" presName="hierChild4" presStyleCnt="0"/>
      <dgm:spPr/>
    </dgm:pt>
    <dgm:pt modelId="{DE17CD85-9176-4B3A-A73A-94C8F1DD5BE2}" type="pres">
      <dgm:prSet presAssocID="{0CF9B80F-7AF4-42EB-89C7-5415D4333BBC}" presName="hierChild5" presStyleCnt="0"/>
      <dgm:spPr/>
    </dgm:pt>
    <dgm:pt modelId="{5A5CE29C-7A02-421C-9242-F0E8C5134F62}" type="pres">
      <dgm:prSet presAssocID="{E937485F-831A-464B-AB79-ABE5E9F3F932}" presName="hierChild3" presStyleCnt="0"/>
      <dgm:spPr/>
    </dgm:pt>
  </dgm:ptLst>
  <dgm:cxnLst>
    <dgm:cxn modelId="{48C304FB-99A0-45E4-BFAE-B5FF6E499499}" type="presOf" srcId="{E937485F-831A-464B-AB79-ABE5E9F3F932}" destId="{663DBACC-E3A7-4892-96D4-314804A39D3D}" srcOrd="1" destOrd="0" presId="urn:microsoft.com/office/officeart/2005/8/layout/orgChart1"/>
    <dgm:cxn modelId="{949D8429-EFB3-4138-A0FB-A312A1445EDB}" srcId="{E937485F-831A-464B-AB79-ABE5E9F3F932}" destId="{34CF2FDC-EC1D-4108-B126-80E72988E361}" srcOrd="1" destOrd="0" parTransId="{BE12BDBD-81E2-4EE8-BD9E-7096D3795AB5}" sibTransId="{B27A09F2-5160-4ADE-9665-57F8E3AEFFB0}"/>
    <dgm:cxn modelId="{22427D3E-395E-43CF-95BE-6E62284B44C0}" type="presOf" srcId="{BE12BDBD-81E2-4EE8-BD9E-7096D3795AB5}" destId="{7220D251-E3E3-47BE-B705-D8416D0B060F}" srcOrd="0" destOrd="0" presId="urn:microsoft.com/office/officeart/2005/8/layout/orgChart1"/>
    <dgm:cxn modelId="{D9DF896F-1C71-4105-BBB3-BD4D98D7F71D}" srcId="{E937485F-831A-464B-AB79-ABE5E9F3F932}" destId="{0CF9B80F-7AF4-42EB-89C7-5415D4333BBC}" srcOrd="2" destOrd="0" parTransId="{ABAE8FCD-50D0-4FC3-9983-7B70F15181DA}" sibTransId="{7E056279-AA52-4040-A438-F4A13307C85C}"/>
    <dgm:cxn modelId="{77EF532F-3C93-4ACF-A9D4-57564F87EDB4}" type="presOf" srcId="{767EEFB3-40BE-4079-8E6E-17380C11B7D3}" destId="{804F4FB5-2298-433B-A3E7-7C95E18898E3}" srcOrd="0" destOrd="0" presId="urn:microsoft.com/office/officeart/2005/8/layout/orgChart1"/>
    <dgm:cxn modelId="{795A710D-25AA-4D9A-B2E7-369A7EB7E97B}" type="presOf" srcId="{0CF9B80F-7AF4-42EB-89C7-5415D4333BBC}" destId="{B31359FB-123C-497D-A927-888A666A21DF}" srcOrd="0" destOrd="0" presId="urn:microsoft.com/office/officeart/2005/8/layout/orgChart1"/>
    <dgm:cxn modelId="{5FF689ED-8EE9-43FF-B24A-0695868B8F46}" srcId="{E937485F-831A-464B-AB79-ABE5E9F3F932}" destId="{A1C96B19-4ABD-4EAC-9DA6-C0508ADB8753}" srcOrd="0" destOrd="0" parTransId="{EA202E51-30C5-4A42-80BC-5039E106FBB2}" sibTransId="{F4B26DFC-F5AC-4B09-B2B9-765F6F387149}"/>
    <dgm:cxn modelId="{C9AB3580-D13D-472A-AC12-04AFE35A0774}" type="presOf" srcId="{A1C96B19-4ABD-4EAC-9DA6-C0508ADB8753}" destId="{F38D5B9C-ED32-48D6-BA58-3C2D82037BAE}" srcOrd="0" destOrd="0" presId="urn:microsoft.com/office/officeart/2005/8/layout/orgChart1"/>
    <dgm:cxn modelId="{80C26C13-884D-4F78-8A6F-86BEBB592368}" type="presOf" srcId="{ABAE8FCD-50D0-4FC3-9983-7B70F15181DA}" destId="{E9E57A97-0299-4E0C-AB57-37F6E214D297}" srcOrd="0" destOrd="0" presId="urn:microsoft.com/office/officeart/2005/8/layout/orgChart1"/>
    <dgm:cxn modelId="{E5B320AD-319F-4D76-871F-C3BEA4BD0F1A}" type="presOf" srcId="{EA202E51-30C5-4A42-80BC-5039E106FBB2}" destId="{BC42D7FF-553C-4413-B10B-FB3BB192887E}" srcOrd="0" destOrd="0" presId="urn:microsoft.com/office/officeart/2005/8/layout/orgChart1"/>
    <dgm:cxn modelId="{DCC86557-88F7-4F9F-BCD7-3286D50E0816}" type="presOf" srcId="{34CF2FDC-EC1D-4108-B126-80E72988E361}" destId="{75A0BB76-B8F7-4DC3-B0D8-4FE3B90D867E}" srcOrd="1" destOrd="0" presId="urn:microsoft.com/office/officeart/2005/8/layout/orgChart1"/>
    <dgm:cxn modelId="{9BED65C5-C4B0-4252-AB38-A7BC8C99F9DC}" srcId="{767EEFB3-40BE-4079-8E6E-17380C11B7D3}" destId="{E937485F-831A-464B-AB79-ABE5E9F3F932}" srcOrd="0" destOrd="0" parTransId="{1CC36059-F39B-4DCA-AFAA-D0B1BC9009A8}" sibTransId="{C14ECFF4-4E44-440D-8E37-6F0AB6EF4CF0}"/>
    <dgm:cxn modelId="{D6949016-BE1C-40CD-97B4-92754342762D}" type="presOf" srcId="{34CF2FDC-EC1D-4108-B126-80E72988E361}" destId="{70BF7AFE-1F0B-4E5C-8C63-34CC5E42082A}" srcOrd="0" destOrd="0" presId="urn:microsoft.com/office/officeart/2005/8/layout/orgChart1"/>
    <dgm:cxn modelId="{1CD2855F-9F5F-48BB-A8D3-7DAC43ACBBEC}" type="presOf" srcId="{A1C96B19-4ABD-4EAC-9DA6-C0508ADB8753}" destId="{38134A4E-553E-47FD-AA09-C3875EAFC696}" srcOrd="1" destOrd="0" presId="urn:microsoft.com/office/officeart/2005/8/layout/orgChart1"/>
    <dgm:cxn modelId="{F7D8AEF8-95B0-4459-A0AB-A1D562FAF1AE}" type="presOf" srcId="{0CF9B80F-7AF4-42EB-89C7-5415D4333BBC}" destId="{F9C73287-4D2E-44A8-B1DE-B9E8E451F395}" srcOrd="1" destOrd="0" presId="urn:microsoft.com/office/officeart/2005/8/layout/orgChart1"/>
    <dgm:cxn modelId="{AC42E165-D706-4228-A2C1-747858FB6AF1}" type="presOf" srcId="{E937485F-831A-464B-AB79-ABE5E9F3F932}" destId="{B4D922E2-3B99-42FA-AC60-5AB33D326070}" srcOrd="0" destOrd="0" presId="urn:microsoft.com/office/officeart/2005/8/layout/orgChart1"/>
    <dgm:cxn modelId="{AF058E6A-A70D-406E-9B0B-333F36C7D2EC}" type="presParOf" srcId="{804F4FB5-2298-433B-A3E7-7C95E18898E3}" destId="{6C0C03BF-DA04-4720-8156-86DBC77E78EE}" srcOrd="0" destOrd="0" presId="urn:microsoft.com/office/officeart/2005/8/layout/orgChart1"/>
    <dgm:cxn modelId="{ECACFA0A-DCEA-48F9-82F3-031DE5B974D2}" type="presParOf" srcId="{6C0C03BF-DA04-4720-8156-86DBC77E78EE}" destId="{3673CEFD-18BF-4597-85F3-23F1F2CBB840}" srcOrd="0" destOrd="0" presId="urn:microsoft.com/office/officeart/2005/8/layout/orgChart1"/>
    <dgm:cxn modelId="{F6C761D5-1E4E-4A6C-BAE0-66F3BBB7F15B}" type="presParOf" srcId="{3673CEFD-18BF-4597-85F3-23F1F2CBB840}" destId="{B4D922E2-3B99-42FA-AC60-5AB33D326070}" srcOrd="0" destOrd="0" presId="urn:microsoft.com/office/officeart/2005/8/layout/orgChart1"/>
    <dgm:cxn modelId="{04C257D3-B585-4196-9A84-9D8BCD4E8B4B}" type="presParOf" srcId="{3673CEFD-18BF-4597-85F3-23F1F2CBB840}" destId="{663DBACC-E3A7-4892-96D4-314804A39D3D}" srcOrd="1" destOrd="0" presId="urn:microsoft.com/office/officeart/2005/8/layout/orgChart1"/>
    <dgm:cxn modelId="{56C98BB0-B159-4D8F-9CB4-762F48837040}" type="presParOf" srcId="{6C0C03BF-DA04-4720-8156-86DBC77E78EE}" destId="{019E099F-EE23-46FB-823A-596279E44688}" srcOrd="1" destOrd="0" presId="urn:microsoft.com/office/officeart/2005/8/layout/orgChart1"/>
    <dgm:cxn modelId="{1F46AA04-4299-4C9A-BA51-CB712ED3C2E2}" type="presParOf" srcId="{019E099F-EE23-46FB-823A-596279E44688}" destId="{BC42D7FF-553C-4413-B10B-FB3BB192887E}" srcOrd="0" destOrd="0" presId="urn:microsoft.com/office/officeart/2005/8/layout/orgChart1"/>
    <dgm:cxn modelId="{5B2B7B73-F6DB-43FD-A6AB-7464AA7256E8}" type="presParOf" srcId="{019E099F-EE23-46FB-823A-596279E44688}" destId="{9CEE9724-1A92-41B4-A066-E42A245BCA14}" srcOrd="1" destOrd="0" presId="urn:microsoft.com/office/officeart/2005/8/layout/orgChart1"/>
    <dgm:cxn modelId="{794B37A4-F5CA-4B8D-B048-A57671293F54}" type="presParOf" srcId="{9CEE9724-1A92-41B4-A066-E42A245BCA14}" destId="{F9396951-7273-43F9-82EF-10708E98203A}" srcOrd="0" destOrd="0" presId="urn:microsoft.com/office/officeart/2005/8/layout/orgChart1"/>
    <dgm:cxn modelId="{7B0D7A7C-C9F2-45A0-B886-06E1A6474781}" type="presParOf" srcId="{F9396951-7273-43F9-82EF-10708E98203A}" destId="{F38D5B9C-ED32-48D6-BA58-3C2D82037BAE}" srcOrd="0" destOrd="0" presId="urn:microsoft.com/office/officeart/2005/8/layout/orgChart1"/>
    <dgm:cxn modelId="{D1711954-5A09-4329-A745-FFFC25178120}" type="presParOf" srcId="{F9396951-7273-43F9-82EF-10708E98203A}" destId="{38134A4E-553E-47FD-AA09-C3875EAFC696}" srcOrd="1" destOrd="0" presId="urn:microsoft.com/office/officeart/2005/8/layout/orgChart1"/>
    <dgm:cxn modelId="{2C09987E-6333-4241-88FA-E6FE61AB53E3}" type="presParOf" srcId="{9CEE9724-1A92-41B4-A066-E42A245BCA14}" destId="{64A8B8AB-297E-4365-80DF-A1493D6EF075}" srcOrd="1" destOrd="0" presId="urn:microsoft.com/office/officeart/2005/8/layout/orgChart1"/>
    <dgm:cxn modelId="{9F05C822-5664-4368-84AA-B6160E2044D2}" type="presParOf" srcId="{9CEE9724-1A92-41B4-A066-E42A245BCA14}" destId="{57A97FAE-2933-43FF-B0E5-D4F15527013B}" srcOrd="2" destOrd="0" presId="urn:microsoft.com/office/officeart/2005/8/layout/orgChart1"/>
    <dgm:cxn modelId="{961BDF1E-BD5D-4B10-9D1C-7F61233FFC6B}" type="presParOf" srcId="{019E099F-EE23-46FB-823A-596279E44688}" destId="{7220D251-E3E3-47BE-B705-D8416D0B060F}" srcOrd="2" destOrd="0" presId="urn:microsoft.com/office/officeart/2005/8/layout/orgChart1"/>
    <dgm:cxn modelId="{104F83AE-2CDF-4302-B18C-1196994B6813}" type="presParOf" srcId="{019E099F-EE23-46FB-823A-596279E44688}" destId="{B15959E5-F2DB-4115-B340-3A0CD0017D2F}" srcOrd="3" destOrd="0" presId="urn:microsoft.com/office/officeart/2005/8/layout/orgChart1"/>
    <dgm:cxn modelId="{E0A803DD-8207-4878-A4AD-10CC361212E2}" type="presParOf" srcId="{B15959E5-F2DB-4115-B340-3A0CD0017D2F}" destId="{B9DD7464-B6E5-4A5C-B586-68BE33C495DD}" srcOrd="0" destOrd="0" presId="urn:microsoft.com/office/officeart/2005/8/layout/orgChart1"/>
    <dgm:cxn modelId="{E3AC224D-873E-4D98-841E-0DB17C96218E}" type="presParOf" srcId="{B9DD7464-B6E5-4A5C-B586-68BE33C495DD}" destId="{70BF7AFE-1F0B-4E5C-8C63-34CC5E42082A}" srcOrd="0" destOrd="0" presId="urn:microsoft.com/office/officeart/2005/8/layout/orgChart1"/>
    <dgm:cxn modelId="{2B1562D8-C6D4-4E98-849B-763949AB0320}" type="presParOf" srcId="{B9DD7464-B6E5-4A5C-B586-68BE33C495DD}" destId="{75A0BB76-B8F7-4DC3-B0D8-4FE3B90D867E}" srcOrd="1" destOrd="0" presId="urn:microsoft.com/office/officeart/2005/8/layout/orgChart1"/>
    <dgm:cxn modelId="{749288CB-338E-4070-A2B5-38359E76A98A}" type="presParOf" srcId="{B15959E5-F2DB-4115-B340-3A0CD0017D2F}" destId="{336C39A7-4A4D-43D0-9E4F-6DD35D32F3E0}" srcOrd="1" destOrd="0" presId="urn:microsoft.com/office/officeart/2005/8/layout/orgChart1"/>
    <dgm:cxn modelId="{F27074D6-9492-43DF-BF44-6AFCDE2062BE}" type="presParOf" srcId="{B15959E5-F2DB-4115-B340-3A0CD0017D2F}" destId="{6B9F7BB9-8294-4AF0-BB9D-FF648414D7C7}" srcOrd="2" destOrd="0" presId="urn:microsoft.com/office/officeart/2005/8/layout/orgChart1"/>
    <dgm:cxn modelId="{09A54FBD-808C-4FA5-9F19-E50A9550D78F}" type="presParOf" srcId="{019E099F-EE23-46FB-823A-596279E44688}" destId="{E9E57A97-0299-4E0C-AB57-37F6E214D297}" srcOrd="4" destOrd="0" presId="urn:microsoft.com/office/officeart/2005/8/layout/orgChart1"/>
    <dgm:cxn modelId="{D756ED65-4017-451D-A301-C3E34361BAF9}" type="presParOf" srcId="{019E099F-EE23-46FB-823A-596279E44688}" destId="{FFDC33AD-1FC2-45EE-ADF9-FA05EA2D676A}" srcOrd="5" destOrd="0" presId="urn:microsoft.com/office/officeart/2005/8/layout/orgChart1"/>
    <dgm:cxn modelId="{B4CF0471-60F5-4F0F-9B16-2A8409BAC2E1}" type="presParOf" srcId="{FFDC33AD-1FC2-45EE-ADF9-FA05EA2D676A}" destId="{4579F968-E810-4293-9899-A9130082F1AA}" srcOrd="0" destOrd="0" presId="urn:microsoft.com/office/officeart/2005/8/layout/orgChart1"/>
    <dgm:cxn modelId="{17AA76F6-4256-43A4-ADA9-FC58563D8F70}" type="presParOf" srcId="{4579F968-E810-4293-9899-A9130082F1AA}" destId="{B31359FB-123C-497D-A927-888A666A21DF}" srcOrd="0" destOrd="0" presId="urn:microsoft.com/office/officeart/2005/8/layout/orgChart1"/>
    <dgm:cxn modelId="{F59770E0-A7C1-447A-9C42-56788B9644EA}" type="presParOf" srcId="{4579F968-E810-4293-9899-A9130082F1AA}" destId="{F9C73287-4D2E-44A8-B1DE-B9E8E451F395}" srcOrd="1" destOrd="0" presId="urn:microsoft.com/office/officeart/2005/8/layout/orgChart1"/>
    <dgm:cxn modelId="{0379879A-FFDA-4DD6-A56C-725D1B9602CE}" type="presParOf" srcId="{FFDC33AD-1FC2-45EE-ADF9-FA05EA2D676A}" destId="{46898EBF-64E6-40AD-BF57-470E69231C94}" srcOrd="1" destOrd="0" presId="urn:microsoft.com/office/officeart/2005/8/layout/orgChart1"/>
    <dgm:cxn modelId="{4AEC73AF-2667-47F7-9BB1-952EB12BE2E7}" type="presParOf" srcId="{FFDC33AD-1FC2-45EE-ADF9-FA05EA2D676A}" destId="{DE17CD85-9176-4B3A-A73A-94C8F1DD5BE2}" srcOrd="2" destOrd="0" presId="urn:microsoft.com/office/officeart/2005/8/layout/orgChart1"/>
    <dgm:cxn modelId="{7EE2AE3F-600C-4C3C-84E7-8BBE14057640}" type="presParOf" srcId="{6C0C03BF-DA04-4720-8156-86DBC77E78EE}" destId="{5A5CE29C-7A02-421C-9242-F0E8C5134F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35F928-9E5C-4DBC-98E3-8DE18C2BE48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C81A5F-1D9C-4018-A21E-2B787E2F236A}">
      <dgm:prSet phldrT="[Text]"/>
      <dgm:spPr/>
      <dgm:t>
        <a:bodyPr/>
        <a:lstStyle/>
        <a:p>
          <a:r>
            <a:rPr lang="en-GB" dirty="0" smtClean="0"/>
            <a:t>Term</a:t>
          </a:r>
          <a:endParaRPr lang="en-GB" dirty="0"/>
        </a:p>
      </dgm:t>
    </dgm:pt>
    <dgm:pt modelId="{882BC60C-7FBD-4A65-99DF-26310E7169FD}" type="parTrans" cxnId="{2DE4EAE4-8ACF-4982-A708-D5FA2C9792C1}">
      <dgm:prSet/>
      <dgm:spPr/>
      <dgm:t>
        <a:bodyPr/>
        <a:lstStyle/>
        <a:p>
          <a:endParaRPr lang="en-GB"/>
        </a:p>
      </dgm:t>
    </dgm:pt>
    <dgm:pt modelId="{342768BE-51FC-4B30-B073-D65C2FFDC783}" type="sibTrans" cxnId="{2DE4EAE4-8ACF-4982-A708-D5FA2C9792C1}">
      <dgm:prSet/>
      <dgm:spPr/>
      <dgm:t>
        <a:bodyPr/>
        <a:lstStyle/>
        <a:p>
          <a:endParaRPr lang="en-GB"/>
        </a:p>
      </dgm:t>
    </dgm:pt>
    <dgm:pt modelId="{0F45922F-E07B-4295-92D4-4BD9526A9E8C}">
      <dgm:prSet phldrT="[Text]"/>
      <dgm:spPr/>
      <dgm:t>
        <a:bodyPr/>
        <a:lstStyle/>
        <a:p>
          <a:r>
            <a:rPr lang="en-GB" dirty="0" smtClean="0"/>
            <a:t>Sub-sub-term</a:t>
          </a:r>
          <a:endParaRPr lang="en-GB" dirty="0"/>
        </a:p>
      </dgm:t>
    </dgm:pt>
    <dgm:pt modelId="{0B73AB91-C37B-4C97-AC81-35C649091209}" type="parTrans" cxnId="{426B4F07-8D36-4F7C-9D35-4D3EEC88F6FC}">
      <dgm:prSet/>
      <dgm:spPr/>
      <dgm:t>
        <a:bodyPr/>
        <a:lstStyle/>
        <a:p>
          <a:endParaRPr lang="en-GB"/>
        </a:p>
      </dgm:t>
    </dgm:pt>
    <dgm:pt modelId="{CD5C72B0-3F2F-4FA2-89C4-C7BF62E492EC}" type="sibTrans" cxnId="{426B4F07-8D36-4F7C-9D35-4D3EEC88F6FC}">
      <dgm:prSet/>
      <dgm:spPr/>
      <dgm:t>
        <a:bodyPr/>
        <a:lstStyle/>
        <a:p>
          <a:endParaRPr lang="en-GB"/>
        </a:p>
      </dgm:t>
    </dgm:pt>
    <dgm:pt modelId="{28C353F8-368D-4B24-819F-5A2B7C1134EB}">
      <dgm:prSet/>
      <dgm:spPr/>
      <dgm:t>
        <a:bodyPr/>
        <a:lstStyle/>
        <a:p>
          <a:r>
            <a:rPr lang="en-GB" dirty="0" smtClean="0"/>
            <a:t>Sub-term</a:t>
          </a:r>
          <a:endParaRPr lang="en-GB" dirty="0"/>
        </a:p>
      </dgm:t>
    </dgm:pt>
    <dgm:pt modelId="{DCAF4FF5-F12B-4A61-A661-A97261A1C105}" type="parTrans" cxnId="{05A66FAF-EBD5-4179-9396-84B93BFF975D}">
      <dgm:prSet/>
      <dgm:spPr/>
      <dgm:t>
        <a:bodyPr/>
        <a:lstStyle/>
        <a:p>
          <a:endParaRPr lang="en-GB"/>
        </a:p>
      </dgm:t>
    </dgm:pt>
    <dgm:pt modelId="{05E3BD8D-3F0E-4C00-9AB5-AB0C75D878A8}" type="sibTrans" cxnId="{05A66FAF-EBD5-4179-9396-84B93BFF975D}">
      <dgm:prSet/>
      <dgm:spPr/>
      <dgm:t>
        <a:bodyPr/>
        <a:lstStyle/>
        <a:p>
          <a:endParaRPr lang="en-GB"/>
        </a:p>
      </dgm:t>
    </dgm:pt>
    <dgm:pt modelId="{F8F995A3-952C-4FC2-A7E3-844237A6918A}" type="pres">
      <dgm:prSet presAssocID="{2635F928-9E5C-4DBC-98E3-8DE18C2BE4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C327FFAB-F621-43DC-8E03-C8AEE5741B13}" type="pres">
      <dgm:prSet presAssocID="{45C81A5F-1D9C-4018-A21E-2B787E2F236A}" presName="hierRoot1" presStyleCnt="0">
        <dgm:presLayoutVars>
          <dgm:hierBranch val="init"/>
        </dgm:presLayoutVars>
      </dgm:prSet>
      <dgm:spPr/>
    </dgm:pt>
    <dgm:pt modelId="{0FCB449A-9935-4FD9-A60F-3E90DD3D86E9}" type="pres">
      <dgm:prSet presAssocID="{45C81A5F-1D9C-4018-A21E-2B787E2F236A}" presName="rootComposite1" presStyleCnt="0"/>
      <dgm:spPr/>
    </dgm:pt>
    <dgm:pt modelId="{1F70E884-2AD5-4B9D-ADEC-C1D60D22A5A1}" type="pres">
      <dgm:prSet presAssocID="{45C81A5F-1D9C-4018-A21E-2B787E2F236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0DDE951-6A99-4AAD-A821-EA34B49C35D8}" type="pres">
      <dgm:prSet presAssocID="{45C81A5F-1D9C-4018-A21E-2B787E2F236A}" presName="rootConnector1" presStyleLbl="node1" presStyleIdx="0" presStyleCnt="0"/>
      <dgm:spPr/>
      <dgm:t>
        <a:bodyPr/>
        <a:lstStyle/>
        <a:p>
          <a:endParaRPr lang="en-GB"/>
        </a:p>
      </dgm:t>
    </dgm:pt>
    <dgm:pt modelId="{2B97740F-3C22-4F3F-8C3A-5B0FFEAC04B5}" type="pres">
      <dgm:prSet presAssocID="{45C81A5F-1D9C-4018-A21E-2B787E2F236A}" presName="hierChild2" presStyleCnt="0"/>
      <dgm:spPr/>
    </dgm:pt>
    <dgm:pt modelId="{1CB45CA4-305E-4380-B48C-D871A3653346}" type="pres">
      <dgm:prSet presAssocID="{DCAF4FF5-F12B-4A61-A661-A97261A1C105}" presName="Name37" presStyleLbl="parChTrans1D2" presStyleIdx="0" presStyleCnt="1"/>
      <dgm:spPr/>
      <dgm:t>
        <a:bodyPr/>
        <a:lstStyle/>
        <a:p>
          <a:endParaRPr lang="en-GB"/>
        </a:p>
      </dgm:t>
    </dgm:pt>
    <dgm:pt modelId="{C52BAE00-08E5-4CD4-ACB4-907F6E71A81E}" type="pres">
      <dgm:prSet presAssocID="{28C353F8-368D-4B24-819F-5A2B7C1134EB}" presName="hierRoot2" presStyleCnt="0">
        <dgm:presLayoutVars>
          <dgm:hierBranch/>
        </dgm:presLayoutVars>
      </dgm:prSet>
      <dgm:spPr/>
    </dgm:pt>
    <dgm:pt modelId="{6E843711-2231-4C49-9D61-5B0524D623EF}" type="pres">
      <dgm:prSet presAssocID="{28C353F8-368D-4B24-819F-5A2B7C1134EB}" presName="rootComposite" presStyleCnt="0"/>
      <dgm:spPr/>
    </dgm:pt>
    <dgm:pt modelId="{C36C978F-042D-424F-81D6-DC1C3342AE12}" type="pres">
      <dgm:prSet presAssocID="{28C353F8-368D-4B24-819F-5A2B7C1134EB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1855A88-7F4A-41B2-924C-599AF90BFEA7}" type="pres">
      <dgm:prSet presAssocID="{28C353F8-368D-4B24-819F-5A2B7C1134EB}" presName="rootConnector" presStyleLbl="node2" presStyleIdx="0" presStyleCnt="1"/>
      <dgm:spPr/>
      <dgm:t>
        <a:bodyPr/>
        <a:lstStyle/>
        <a:p>
          <a:endParaRPr lang="en-GB"/>
        </a:p>
      </dgm:t>
    </dgm:pt>
    <dgm:pt modelId="{AB7AE0EA-32EF-4509-BEB5-3A24BC724BCD}" type="pres">
      <dgm:prSet presAssocID="{28C353F8-368D-4B24-819F-5A2B7C1134EB}" presName="hierChild4" presStyleCnt="0"/>
      <dgm:spPr/>
    </dgm:pt>
    <dgm:pt modelId="{34C079BD-A0F5-48F4-A1D5-8AF32FF1912F}" type="pres">
      <dgm:prSet presAssocID="{0B73AB91-C37B-4C97-AC81-35C649091209}" presName="Name35" presStyleLbl="parChTrans1D3" presStyleIdx="0" presStyleCnt="1"/>
      <dgm:spPr/>
      <dgm:t>
        <a:bodyPr/>
        <a:lstStyle/>
        <a:p>
          <a:endParaRPr lang="en-GB"/>
        </a:p>
      </dgm:t>
    </dgm:pt>
    <dgm:pt modelId="{E5006C82-2177-40B1-9F71-50A65AC51D25}" type="pres">
      <dgm:prSet presAssocID="{0F45922F-E07B-4295-92D4-4BD9526A9E8C}" presName="hierRoot2" presStyleCnt="0">
        <dgm:presLayoutVars>
          <dgm:hierBranch val="init"/>
        </dgm:presLayoutVars>
      </dgm:prSet>
      <dgm:spPr/>
    </dgm:pt>
    <dgm:pt modelId="{37330AA4-7964-4940-86E3-4FEF9354E45B}" type="pres">
      <dgm:prSet presAssocID="{0F45922F-E07B-4295-92D4-4BD9526A9E8C}" presName="rootComposite" presStyleCnt="0"/>
      <dgm:spPr/>
    </dgm:pt>
    <dgm:pt modelId="{4B9D3ED6-37DE-41CA-AB86-0A51BC6C0484}" type="pres">
      <dgm:prSet presAssocID="{0F45922F-E07B-4295-92D4-4BD9526A9E8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172066-2B13-4B64-BD22-C127DF0578E3}" type="pres">
      <dgm:prSet presAssocID="{0F45922F-E07B-4295-92D4-4BD9526A9E8C}" presName="rootConnector" presStyleLbl="node3" presStyleIdx="0" presStyleCnt="1"/>
      <dgm:spPr/>
      <dgm:t>
        <a:bodyPr/>
        <a:lstStyle/>
        <a:p>
          <a:endParaRPr lang="en-GB"/>
        </a:p>
      </dgm:t>
    </dgm:pt>
    <dgm:pt modelId="{7149905A-C649-48AF-86BC-1E7CC10ED852}" type="pres">
      <dgm:prSet presAssocID="{0F45922F-E07B-4295-92D4-4BD9526A9E8C}" presName="hierChild4" presStyleCnt="0"/>
      <dgm:spPr/>
    </dgm:pt>
    <dgm:pt modelId="{C13CCBBA-2B62-43FD-877A-C3F3D500CA27}" type="pres">
      <dgm:prSet presAssocID="{0F45922F-E07B-4295-92D4-4BD9526A9E8C}" presName="hierChild5" presStyleCnt="0"/>
      <dgm:spPr/>
    </dgm:pt>
    <dgm:pt modelId="{3746CA78-694F-496A-8EB6-B302A6D7A5FC}" type="pres">
      <dgm:prSet presAssocID="{28C353F8-368D-4B24-819F-5A2B7C1134EB}" presName="hierChild5" presStyleCnt="0"/>
      <dgm:spPr/>
    </dgm:pt>
    <dgm:pt modelId="{170A3D8F-5562-46A3-B10E-88435450848A}" type="pres">
      <dgm:prSet presAssocID="{45C81A5F-1D9C-4018-A21E-2B787E2F236A}" presName="hierChild3" presStyleCnt="0"/>
      <dgm:spPr/>
    </dgm:pt>
  </dgm:ptLst>
  <dgm:cxnLst>
    <dgm:cxn modelId="{468CD758-FEB6-44C9-9309-0A29C4C095B3}" type="presOf" srcId="{0B73AB91-C37B-4C97-AC81-35C649091209}" destId="{34C079BD-A0F5-48F4-A1D5-8AF32FF1912F}" srcOrd="0" destOrd="0" presId="urn:microsoft.com/office/officeart/2005/8/layout/orgChart1"/>
    <dgm:cxn modelId="{491B9734-28BA-4132-9D57-3700366F8388}" type="presOf" srcId="{DCAF4FF5-F12B-4A61-A661-A97261A1C105}" destId="{1CB45CA4-305E-4380-B48C-D871A3653346}" srcOrd="0" destOrd="0" presId="urn:microsoft.com/office/officeart/2005/8/layout/orgChart1"/>
    <dgm:cxn modelId="{426B4F07-8D36-4F7C-9D35-4D3EEC88F6FC}" srcId="{28C353F8-368D-4B24-819F-5A2B7C1134EB}" destId="{0F45922F-E07B-4295-92D4-4BD9526A9E8C}" srcOrd="0" destOrd="0" parTransId="{0B73AB91-C37B-4C97-AC81-35C649091209}" sibTransId="{CD5C72B0-3F2F-4FA2-89C4-C7BF62E492EC}"/>
    <dgm:cxn modelId="{7EF4F187-A11D-4991-BDFA-F2F23CA677DE}" type="presOf" srcId="{28C353F8-368D-4B24-819F-5A2B7C1134EB}" destId="{C36C978F-042D-424F-81D6-DC1C3342AE12}" srcOrd="0" destOrd="0" presId="urn:microsoft.com/office/officeart/2005/8/layout/orgChart1"/>
    <dgm:cxn modelId="{2DE4EAE4-8ACF-4982-A708-D5FA2C9792C1}" srcId="{2635F928-9E5C-4DBC-98E3-8DE18C2BE485}" destId="{45C81A5F-1D9C-4018-A21E-2B787E2F236A}" srcOrd="0" destOrd="0" parTransId="{882BC60C-7FBD-4A65-99DF-26310E7169FD}" sibTransId="{342768BE-51FC-4B30-B073-D65C2FFDC783}"/>
    <dgm:cxn modelId="{8AA68C81-F14B-414D-8A67-2C27F633E730}" type="presOf" srcId="{45C81A5F-1D9C-4018-A21E-2B787E2F236A}" destId="{1F70E884-2AD5-4B9D-ADEC-C1D60D22A5A1}" srcOrd="0" destOrd="0" presId="urn:microsoft.com/office/officeart/2005/8/layout/orgChart1"/>
    <dgm:cxn modelId="{05A66FAF-EBD5-4179-9396-84B93BFF975D}" srcId="{45C81A5F-1D9C-4018-A21E-2B787E2F236A}" destId="{28C353F8-368D-4B24-819F-5A2B7C1134EB}" srcOrd="0" destOrd="0" parTransId="{DCAF4FF5-F12B-4A61-A661-A97261A1C105}" sibTransId="{05E3BD8D-3F0E-4C00-9AB5-AB0C75D878A8}"/>
    <dgm:cxn modelId="{DD8CC144-C6FA-407E-A3D8-3FBF3284217F}" type="presOf" srcId="{0F45922F-E07B-4295-92D4-4BD9526A9E8C}" destId="{2A172066-2B13-4B64-BD22-C127DF0578E3}" srcOrd="1" destOrd="0" presId="urn:microsoft.com/office/officeart/2005/8/layout/orgChart1"/>
    <dgm:cxn modelId="{40ACAD99-2A13-44D9-8038-6EE1AADC81AB}" type="presOf" srcId="{2635F928-9E5C-4DBC-98E3-8DE18C2BE485}" destId="{F8F995A3-952C-4FC2-A7E3-844237A6918A}" srcOrd="0" destOrd="0" presId="urn:microsoft.com/office/officeart/2005/8/layout/orgChart1"/>
    <dgm:cxn modelId="{94DD8C06-8EAE-4815-BACF-844DFDABA9AD}" type="presOf" srcId="{45C81A5F-1D9C-4018-A21E-2B787E2F236A}" destId="{10DDE951-6A99-4AAD-A821-EA34B49C35D8}" srcOrd="1" destOrd="0" presId="urn:microsoft.com/office/officeart/2005/8/layout/orgChart1"/>
    <dgm:cxn modelId="{B14F1A1C-8F66-4037-80BF-422ADD5916A5}" type="presOf" srcId="{0F45922F-E07B-4295-92D4-4BD9526A9E8C}" destId="{4B9D3ED6-37DE-41CA-AB86-0A51BC6C0484}" srcOrd="0" destOrd="0" presId="urn:microsoft.com/office/officeart/2005/8/layout/orgChart1"/>
    <dgm:cxn modelId="{00BACB5B-26AB-40CA-B4BF-C0892A2554E4}" type="presOf" srcId="{28C353F8-368D-4B24-819F-5A2B7C1134EB}" destId="{E1855A88-7F4A-41B2-924C-599AF90BFEA7}" srcOrd="1" destOrd="0" presId="urn:microsoft.com/office/officeart/2005/8/layout/orgChart1"/>
    <dgm:cxn modelId="{D802ADAD-7D9B-4AED-807D-3EE9C83DD7A4}" type="presParOf" srcId="{F8F995A3-952C-4FC2-A7E3-844237A6918A}" destId="{C327FFAB-F621-43DC-8E03-C8AEE5741B13}" srcOrd="0" destOrd="0" presId="urn:microsoft.com/office/officeart/2005/8/layout/orgChart1"/>
    <dgm:cxn modelId="{3CE41A01-BC5D-4B41-B114-02DA1F2DCA0E}" type="presParOf" srcId="{C327FFAB-F621-43DC-8E03-C8AEE5741B13}" destId="{0FCB449A-9935-4FD9-A60F-3E90DD3D86E9}" srcOrd="0" destOrd="0" presId="urn:microsoft.com/office/officeart/2005/8/layout/orgChart1"/>
    <dgm:cxn modelId="{460D42E4-3B3E-48C5-AAD3-D1CB0166A784}" type="presParOf" srcId="{0FCB449A-9935-4FD9-A60F-3E90DD3D86E9}" destId="{1F70E884-2AD5-4B9D-ADEC-C1D60D22A5A1}" srcOrd="0" destOrd="0" presId="urn:microsoft.com/office/officeart/2005/8/layout/orgChart1"/>
    <dgm:cxn modelId="{AB411A3B-1A30-4AFE-A884-3BBD77D141A1}" type="presParOf" srcId="{0FCB449A-9935-4FD9-A60F-3E90DD3D86E9}" destId="{10DDE951-6A99-4AAD-A821-EA34B49C35D8}" srcOrd="1" destOrd="0" presId="urn:microsoft.com/office/officeart/2005/8/layout/orgChart1"/>
    <dgm:cxn modelId="{B72B8F5B-EDD2-452B-A479-CAF90260D963}" type="presParOf" srcId="{C327FFAB-F621-43DC-8E03-C8AEE5741B13}" destId="{2B97740F-3C22-4F3F-8C3A-5B0FFEAC04B5}" srcOrd="1" destOrd="0" presId="urn:microsoft.com/office/officeart/2005/8/layout/orgChart1"/>
    <dgm:cxn modelId="{8D438A52-DD7E-492E-BD74-1303859991E9}" type="presParOf" srcId="{2B97740F-3C22-4F3F-8C3A-5B0FFEAC04B5}" destId="{1CB45CA4-305E-4380-B48C-D871A3653346}" srcOrd="0" destOrd="0" presId="urn:microsoft.com/office/officeart/2005/8/layout/orgChart1"/>
    <dgm:cxn modelId="{97AFDB1F-C105-4828-8B34-2D14A4D9D27D}" type="presParOf" srcId="{2B97740F-3C22-4F3F-8C3A-5B0FFEAC04B5}" destId="{C52BAE00-08E5-4CD4-ACB4-907F6E71A81E}" srcOrd="1" destOrd="0" presId="urn:microsoft.com/office/officeart/2005/8/layout/orgChart1"/>
    <dgm:cxn modelId="{72DF2C13-F172-4D77-91E8-98607E40BE49}" type="presParOf" srcId="{C52BAE00-08E5-4CD4-ACB4-907F6E71A81E}" destId="{6E843711-2231-4C49-9D61-5B0524D623EF}" srcOrd="0" destOrd="0" presId="urn:microsoft.com/office/officeart/2005/8/layout/orgChart1"/>
    <dgm:cxn modelId="{E7A19951-4E1F-4892-9C10-FF248144D586}" type="presParOf" srcId="{6E843711-2231-4C49-9D61-5B0524D623EF}" destId="{C36C978F-042D-424F-81D6-DC1C3342AE12}" srcOrd="0" destOrd="0" presId="urn:microsoft.com/office/officeart/2005/8/layout/orgChart1"/>
    <dgm:cxn modelId="{D3F06052-5614-4BF1-A461-34A5660D4781}" type="presParOf" srcId="{6E843711-2231-4C49-9D61-5B0524D623EF}" destId="{E1855A88-7F4A-41B2-924C-599AF90BFEA7}" srcOrd="1" destOrd="0" presId="urn:microsoft.com/office/officeart/2005/8/layout/orgChart1"/>
    <dgm:cxn modelId="{95FE4A30-C793-4255-8FD9-55127F71C0DA}" type="presParOf" srcId="{C52BAE00-08E5-4CD4-ACB4-907F6E71A81E}" destId="{AB7AE0EA-32EF-4509-BEB5-3A24BC724BCD}" srcOrd="1" destOrd="0" presId="urn:microsoft.com/office/officeart/2005/8/layout/orgChart1"/>
    <dgm:cxn modelId="{4FC399AB-2312-4175-AC40-CDB209E31E9D}" type="presParOf" srcId="{AB7AE0EA-32EF-4509-BEB5-3A24BC724BCD}" destId="{34C079BD-A0F5-48F4-A1D5-8AF32FF1912F}" srcOrd="0" destOrd="0" presId="urn:microsoft.com/office/officeart/2005/8/layout/orgChart1"/>
    <dgm:cxn modelId="{7CC2FE21-3F5B-42DE-B042-E1A91826C5E0}" type="presParOf" srcId="{AB7AE0EA-32EF-4509-BEB5-3A24BC724BCD}" destId="{E5006C82-2177-40B1-9F71-50A65AC51D25}" srcOrd="1" destOrd="0" presId="urn:microsoft.com/office/officeart/2005/8/layout/orgChart1"/>
    <dgm:cxn modelId="{563377C8-937B-4470-821A-53239071888E}" type="presParOf" srcId="{E5006C82-2177-40B1-9F71-50A65AC51D25}" destId="{37330AA4-7964-4940-86E3-4FEF9354E45B}" srcOrd="0" destOrd="0" presId="urn:microsoft.com/office/officeart/2005/8/layout/orgChart1"/>
    <dgm:cxn modelId="{82F3E51F-357D-47AA-BC64-728DDCA760C1}" type="presParOf" srcId="{37330AA4-7964-4940-86E3-4FEF9354E45B}" destId="{4B9D3ED6-37DE-41CA-AB86-0A51BC6C0484}" srcOrd="0" destOrd="0" presId="urn:microsoft.com/office/officeart/2005/8/layout/orgChart1"/>
    <dgm:cxn modelId="{EEF5E749-9CEC-46AD-89E7-BDB831E59037}" type="presParOf" srcId="{37330AA4-7964-4940-86E3-4FEF9354E45B}" destId="{2A172066-2B13-4B64-BD22-C127DF0578E3}" srcOrd="1" destOrd="0" presId="urn:microsoft.com/office/officeart/2005/8/layout/orgChart1"/>
    <dgm:cxn modelId="{E0B8E422-FC8F-4FFA-A965-DD75D69236AA}" type="presParOf" srcId="{E5006C82-2177-40B1-9F71-50A65AC51D25}" destId="{7149905A-C649-48AF-86BC-1E7CC10ED852}" srcOrd="1" destOrd="0" presId="urn:microsoft.com/office/officeart/2005/8/layout/orgChart1"/>
    <dgm:cxn modelId="{FA20EE9A-D6F4-4233-B8FE-4C61D30B11BE}" type="presParOf" srcId="{E5006C82-2177-40B1-9F71-50A65AC51D25}" destId="{C13CCBBA-2B62-43FD-877A-C3F3D500CA27}" srcOrd="2" destOrd="0" presId="urn:microsoft.com/office/officeart/2005/8/layout/orgChart1"/>
    <dgm:cxn modelId="{E1CD35C8-3597-4175-9BED-91B972297516}" type="presParOf" srcId="{C52BAE00-08E5-4CD4-ACB4-907F6E71A81E}" destId="{3746CA78-694F-496A-8EB6-B302A6D7A5FC}" srcOrd="2" destOrd="0" presId="urn:microsoft.com/office/officeart/2005/8/layout/orgChart1"/>
    <dgm:cxn modelId="{B4FCD21F-2DBD-43D6-80A3-D465AF8BC9A4}" type="presParOf" srcId="{C327FFAB-F621-43DC-8E03-C8AEE5741B13}" destId="{170A3D8F-5562-46A3-B10E-8843545084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F8F8-553A-4F59-BB1B-BA277B7647AF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54E57-81C7-4C29-9DF4-B8C47F7DE2C3}">
      <dsp:nvSpPr>
        <dsp:cNvPr id="0" name=""/>
        <dsp:cNvSpPr/>
      </dsp:nvSpPr>
      <dsp:spPr>
        <a:xfrm>
          <a:off x="2888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Contact proposer – get an existing model</a:t>
          </a:r>
          <a:endParaRPr lang="en-GB" sz="2000" kern="1200" dirty="0"/>
        </a:p>
      </dsp:txBody>
      <dsp:txXfrm>
        <a:off x="84976" y="1387489"/>
        <a:ext cx="1517395" cy="1576359"/>
      </dsp:txXfrm>
    </dsp:sp>
    <dsp:sp modelId="{1E6496A1-022F-4C97-829B-CD47783D96CB}">
      <dsp:nvSpPr>
        <dsp:cNvPr id="0" name=""/>
        <dsp:cNvSpPr/>
      </dsp:nvSpPr>
      <dsp:spPr>
        <a:xfrm>
          <a:off x="1768538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Convert to HPO</a:t>
          </a:r>
          <a:endParaRPr lang="en-GB" sz="2000" kern="1200" dirty="0"/>
        </a:p>
      </dsp:txBody>
      <dsp:txXfrm>
        <a:off x="1850626" y="1387489"/>
        <a:ext cx="1517395" cy="1576359"/>
      </dsp:txXfrm>
    </dsp:sp>
    <dsp:sp modelId="{C0C04753-29EE-486E-BFCB-9ADCD2A23A97}">
      <dsp:nvSpPr>
        <dsp:cNvPr id="0" name=""/>
        <dsp:cNvSpPr/>
      </dsp:nvSpPr>
      <dsp:spPr>
        <a:xfrm>
          <a:off x="3534188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Revision by proposer</a:t>
          </a:r>
          <a:endParaRPr lang="en-GB" sz="2000" kern="1200" dirty="0"/>
        </a:p>
      </dsp:txBody>
      <dsp:txXfrm>
        <a:off x="3616276" y="1387489"/>
        <a:ext cx="1517395" cy="1576359"/>
      </dsp:txXfrm>
    </dsp:sp>
    <dsp:sp modelId="{ED35F5E5-FBD3-4CE0-8B40-EB59B6284AED}">
      <dsp:nvSpPr>
        <dsp:cNvPr id="0" name=""/>
        <dsp:cNvSpPr/>
      </dsp:nvSpPr>
      <dsp:spPr>
        <a:xfrm>
          <a:off x="5299839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Review by GMC/</a:t>
          </a:r>
          <a:r>
            <a:rPr lang="en-GB" sz="2000" kern="1200" dirty="0" err="1" smtClean="0"/>
            <a:t>GeCIP</a:t>
          </a:r>
          <a:endParaRPr lang="en-GB" sz="2000" kern="1200" dirty="0"/>
        </a:p>
      </dsp:txBody>
      <dsp:txXfrm>
        <a:off x="5381927" y="1387489"/>
        <a:ext cx="1517395" cy="1576359"/>
      </dsp:txXfrm>
    </dsp:sp>
    <dsp:sp modelId="{7BD12004-4744-49F8-ADA2-BA977A0C3354}">
      <dsp:nvSpPr>
        <dsp:cNvPr id="0" name=""/>
        <dsp:cNvSpPr/>
      </dsp:nvSpPr>
      <dsp:spPr>
        <a:xfrm>
          <a:off x="7065489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Implement in Data Model Catalogue</a:t>
          </a:r>
          <a:endParaRPr lang="en-GB" sz="2000" kern="1200" dirty="0"/>
        </a:p>
      </dsp:txBody>
      <dsp:txXfrm>
        <a:off x="7147577" y="1387489"/>
        <a:ext cx="1517395" cy="1576359"/>
      </dsp:txXfrm>
    </dsp:sp>
    <dsp:sp modelId="{F16DF05A-81AB-4365-B6A8-39855716F062}">
      <dsp:nvSpPr>
        <dsp:cNvPr id="0" name=""/>
        <dsp:cNvSpPr/>
      </dsp:nvSpPr>
      <dsp:spPr>
        <a:xfrm>
          <a:off x="8831140" y="1305401"/>
          <a:ext cx="1681571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Review and revise</a:t>
          </a:r>
          <a:endParaRPr lang="en-GB" sz="2000" kern="1200" dirty="0"/>
        </a:p>
      </dsp:txBody>
      <dsp:txXfrm>
        <a:off x="8913228" y="1387489"/>
        <a:ext cx="1517395" cy="1576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57A97-0299-4E0C-AB57-37F6E214D297}">
      <dsp:nvSpPr>
        <dsp:cNvPr id="0" name=""/>
        <dsp:cNvSpPr/>
      </dsp:nvSpPr>
      <dsp:spPr>
        <a:xfrm>
          <a:off x="2115388" y="1119118"/>
          <a:ext cx="1496652" cy="25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74"/>
              </a:lnTo>
              <a:lnTo>
                <a:pt x="1496652" y="129874"/>
              </a:lnTo>
              <a:lnTo>
                <a:pt x="1496652" y="259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0D251-E3E3-47BE-B705-D8416D0B060F}">
      <dsp:nvSpPr>
        <dsp:cNvPr id="0" name=""/>
        <dsp:cNvSpPr/>
      </dsp:nvSpPr>
      <dsp:spPr>
        <a:xfrm>
          <a:off x="2069668" y="1119118"/>
          <a:ext cx="91440" cy="259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2D7FF-553C-4413-B10B-FB3BB192887E}">
      <dsp:nvSpPr>
        <dsp:cNvPr id="0" name=""/>
        <dsp:cNvSpPr/>
      </dsp:nvSpPr>
      <dsp:spPr>
        <a:xfrm>
          <a:off x="618735" y="1119118"/>
          <a:ext cx="1496652" cy="259749"/>
        </a:xfrm>
        <a:custGeom>
          <a:avLst/>
          <a:gdLst/>
          <a:ahLst/>
          <a:cxnLst/>
          <a:rect l="0" t="0" r="0" b="0"/>
          <a:pathLst>
            <a:path>
              <a:moveTo>
                <a:pt x="1496652" y="0"/>
              </a:moveTo>
              <a:lnTo>
                <a:pt x="1496652" y="129874"/>
              </a:lnTo>
              <a:lnTo>
                <a:pt x="0" y="129874"/>
              </a:lnTo>
              <a:lnTo>
                <a:pt x="0" y="259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922E2-3B99-42FA-AC60-5AB33D326070}">
      <dsp:nvSpPr>
        <dsp:cNvPr id="0" name=""/>
        <dsp:cNvSpPr/>
      </dsp:nvSpPr>
      <dsp:spPr>
        <a:xfrm>
          <a:off x="1496936" y="500666"/>
          <a:ext cx="1236903" cy="618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Parent term</a:t>
          </a:r>
          <a:endParaRPr lang="en-GB" sz="2100" kern="1200" dirty="0"/>
        </a:p>
      </dsp:txBody>
      <dsp:txXfrm>
        <a:off x="1496936" y="500666"/>
        <a:ext cx="1236903" cy="618451"/>
      </dsp:txXfrm>
    </dsp:sp>
    <dsp:sp modelId="{F38D5B9C-ED32-48D6-BA58-3C2D82037BAE}">
      <dsp:nvSpPr>
        <dsp:cNvPr id="0" name=""/>
        <dsp:cNvSpPr/>
      </dsp:nvSpPr>
      <dsp:spPr>
        <a:xfrm>
          <a:off x="284" y="1378867"/>
          <a:ext cx="1236903" cy="618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Child term A</a:t>
          </a:r>
          <a:endParaRPr lang="en-GB" sz="2100" kern="1200" dirty="0"/>
        </a:p>
      </dsp:txBody>
      <dsp:txXfrm>
        <a:off x="284" y="1378867"/>
        <a:ext cx="1236903" cy="618451"/>
      </dsp:txXfrm>
    </dsp:sp>
    <dsp:sp modelId="{70BF7AFE-1F0B-4E5C-8C63-34CC5E42082A}">
      <dsp:nvSpPr>
        <dsp:cNvPr id="0" name=""/>
        <dsp:cNvSpPr/>
      </dsp:nvSpPr>
      <dsp:spPr>
        <a:xfrm>
          <a:off x="1496936" y="1378867"/>
          <a:ext cx="1236903" cy="618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Child term B</a:t>
          </a:r>
          <a:endParaRPr lang="en-GB" sz="2100" kern="1200" dirty="0"/>
        </a:p>
      </dsp:txBody>
      <dsp:txXfrm>
        <a:off x="1496936" y="1378867"/>
        <a:ext cx="1236903" cy="618451"/>
      </dsp:txXfrm>
    </dsp:sp>
    <dsp:sp modelId="{B31359FB-123C-497D-A927-888A666A21DF}">
      <dsp:nvSpPr>
        <dsp:cNvPr id="0" name=""/>
        <dsp:cNvSpPr/>
      </dsp:nvSpPr>
      <dsp:spPr>
        <a:xfrm>
          <a:off x="2993589" y="1378867"/>
          <a:ext cx="1236903" cy="618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Child term C</a:t>
          </a:r>
          <a:endParaRPr lang="en-GB" sz="2100" kern="1200" dirty="0"/>
        </a:p>
      </dsp:txBody>
      <dsp:txXfrm>
        <a:off x="2993589" y="1378867"/>
        <a:ext cx="1236903" cy="618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079BD-A0F5-48F4-A1D5-8AF32FF1912F}">
      <dsp:nvSpPr>
        <dsp:cNvPr id="0" name=""/>
        <dsp:cNvSpPr/>
      </dsp:nvSpPr>
      <dsp:spPr>
        <a:xfrm>
          <a:off x="905102" y="1497245"/>
          <a:ext cx="91440" cy="2598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8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45CA4-305E-4380-B48C-D871A3653346}">
      <dsp:nvSpPr>
        <dsp:cNvPr id="0" name=""/>
        <dsp:cNvSpPr/>
      </dsp:nvSpPr>
      <dsp:spPr>
        <a:xfrm>
          <a:off x="905102" y="618780"/>
          <a:ext cx="91440" cy="2598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0E884-2AD5-4B9D-ADEC-C1D60D22A5A1}">
      <dsp:nvSpPr>
        <dsp:cNvPr id="0" name=""/>
        <dsp:cNvSpPr/>
      </dsp:nvSpPr>
      <dsp:spPr>
        <a:xfrm>
          <a:off x="332184" y="142"/>
          <a:ext cx="1237275" cy="61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Term</a:t>
          </a:r>
          <a:endParaRPr lang="en-GB" sz="2100" kern="1200" dirty="0"/>
        </a:p>
      </dsp:txBody>
      <dsp:txXfrm>
        <a:off x="332184" y="142"/>
        <a:ext cx="1237275" cy="618637"/>
      </dsp:txXfrm>
    </dsp:sp>
    <dsp:sp modelId="{C36C978F-042D-424F-81D6-DC1C3342AE12}">
      <dsp:nvSpPr>
        <dsp:cNvPr id="0" name=""/>
        <dsp:cNvSpPr/>
      </dsp:nvSpPr>
      <dsp:spPr>
        <a:xfrm>
          <a:off x="332184" y="878608"/>
          <a:ext cx="1237275" cy="61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Sub-term</a:t>
          </a:r>
          <a:endParaRPr lang="en-GB" sz="2100" kern="1200" dirty="0"/>
        </a:p>
      </dsp:txBody>
      <dsp:txXfrm>
        <a:off x="332184" y="878608"/>
        <a:ext cx="1237275" cy="618637"/>
      </dsp:txXfrm>
    </dsp:sp>
    <dsp:sp modelId="{4B9D3ED6-37DE-41CA-AB86-0A51BC6C0484}">
      <dsp:nvSpPr>
        <dsp:cNvPr id="0" name=""/>
        <dsp:cNvSpPr/>
      </dsp:nvSpPr>
      <dsp:spPr>
        <a:xfrm>
          <a:off x="332184" y="1757073"/>
          <a:ext cx="1237275" cy="61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Sub-sub-term</a:t>
          </a:r>
          <a:endParaRPr lang="en-GB" sz="2100" kern="1200" dirty="0"/>
        </a:p>
      </dsp:txBody>
      <dsp:txXfrm>
        <a:off x="332184" y="1757073"/>
        <a:ext cx="1237275" cy="618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4916D-262E-4B6D-93D2-CAC45150368A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FD2F1-ACA8-4A62-AE1B-45AF67C21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6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985DB-ABB5-4EFD-AFAB-9E2A60D657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5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MODIFIERS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C4F0-0FE0-486D-ABE3-40DBC9BD55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74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MODIFIERS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C4F0-0FE0-486D-ABE3-40DBC9BD55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6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MODIFIERS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C4F0-0FE0-486D-ABE3-40DBC9BD55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MODIFIERS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C4F0-0FE0-486D-ABE3-40DBC9BD55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7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8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9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9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34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3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8DE6-7E8B-4B0F-B8B7-78A409727D75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1D3E-C4F3-4429-8AA7-20792CCEA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uk/url?sa=i&amp;rct=j&amp;q=&amp;esrc=s&amp;source=images&amp;cd=&amp;cad=rja&amp;uact=8&amp;ved=0CAcQjRw&amp;url=https://www.mathworks.com/examples/matlab/3419-annotated-heat-maps&amp;ei=YKFGVd_sCO6O7Ab-0YHQBg&amp;bvm=bv.92291466,d.d2s&amp;psig=AFQjCNF0ho5PzhKYPO-ljrC9nRUBI7bZoA&amp;ust=143077853529401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monarchinitiative.org/page/servic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5456089"/>
            <a:ext cx="9144000" cy="841648"/>
          </a:xfrm>
          <a:prstGeom prst="rect">
            <a:avLst/>
          </a:prstGeom>
          <a:solidFill>
            <a:srgbClr val="2FB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3967" y="5312073"/>
            <a:ext cx="4959399" cy="1129680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www.genomicsengland.co.uk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11" y="88136"/>
            <a:ext cx="2623763" cy="1324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4703" y="1756881"/>
            <a:ext cx="65372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58585A"/>
                </a:solidFill>
              </a:rPr>
              <a:t>An introduction to rare disease data models</a:t>
            </a:r>
            <a:endParaRPr lang="en-GB" sz="2400" dirty="0">
              <a:solidFill>
                <a:srgbClr val="2FB8C7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913731" y="3954317"/>
            <a:ext cx="8359219" cy="19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GB" altLang="en-US" sz="2400" b="1" dirty="0" smtClean="0">
                <a:solidFill>
                  <a:srgbClr val="000000"/>
                </a:solidFill>
              </a:rPr>
              <a:t>Andrew Devereau, Dr </a:t>
            </a:r>
            <a:r>
              <a:rPr lang="en-GB" altLang="en-US" sz="2400" b="1" dirty="0">
                <a:solidFill>
                  <a:srgbClr val="000000"/>
                </a:solidFill>
              </a:rPr>
              <a:t>Mina </a:t>
            </a:r>
            <a:r>
              <a:rPr lang="en-GB" altLang="en-US" sz="2400" b="1" dirty="0" smtClean="0">
                <a:solidFill>
                  <a:srgbClr val="000000"/>
                </a:solidFill>
              </a:rPr>
              <a:t>Ryten</a:t>
            </a:r>
            <a:endParaRPr lang="en-GB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593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866" y="473226"/>
            <a:ext cx="78867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Guiding principles in RD model development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30657" y="2121973"/>
            <a:ext cx="5404948" cy="102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Clinical detail must be preserved if models are going to be useful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899113" y="3275431"/>
            <a:ext cx="5268036" cy="237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Clinical terms need to be described in more detail, for example </a:t>
            </a:r>
            <a:r>
              <a:rPr lang="en-GB" dirty="0"/>
              <a:t>age of onset, </a:t>
            </a:r>
            <a:r>
              <a:rPr lang="en-GB" dirty="0" smtClean="0"/>
              <a:t>severity, rate </a:t>
            </a:r>
            <a:r>
              <a:rPr lang="en-GB" dirty="0"/>
              <a:t>and pattern of </a:t>
            </a:r>
            <a:r>
              <a:rPr lang="en-GB" dirty="0" smtClean="0"/>
              <a:t>progression, laterality and spatial pattern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www.mathworks.com/matlabcentral/fileexchange/15877-heat-maps-with-text/content/html/heatmapdemo_01.pn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0" t="9920" r="10420" b="13517"/>
          <a:stretch/>
        </p:blipFill>
        <p:spPr bwMode="auto">
          <a:xfrm>
            <a:off x="2172795" y="2121974"/>
            <a:ext cx="2481612" cy="14590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866" y="473226"/>
            <a:ext cx="78867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Guiding principles in RD model development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30657" y="2240288"/>
            <a:ext cx="5404948" cy="1153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The capture of negative information is as important as positive information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66" y="2240288"/>
            <a:ext cx="2481612" cy="14443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35976" y="3684630"/>
            <a:ext cx="52189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Disease-specific models used in order to limiting the “phenotypic space” and make the acquisition of negative information meaningful.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t="5564" r="11011" b="50607"/>
          <a:stretch/>
        </p:blipFill>
        <p:spPr>
          <a:xfrm>
            <a:off x="347730" y="3940934"/>
            <a:ext cx="6467714" cy="26594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4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Provenance must be recorded</a:t>
            </a:r>
            <a:endParaRPr lang="en-GB" dirty="0"/>
          </a:p>
        </p:txBody>
      </p:sp>
      <p:pic>
        <p:nvPicPr>
          <p:cNvPr id="4" name="Content Placeholder 3" descr="crf1.4.pdf - Adobe Read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9" y="1400622"/>
            <a:ext cx="2960073" cy="3338803"/>
          </a:xfrm>
        </p:spPr>
      </p:pic>
      <p:pic>
        <p:nvPicPr>
          <p:cNvPr id="5" name="Picture 4" descr="CongenitalAnaemias.xlsx - Exce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3" y="2897745"/>
            <a:ext cx="2673467" cy="2822453"/>
          </a:xfrm>
          <a:prstGeom prst="rect">
            <a:avLst/>
          </a:prstGeom>
        </p:spPr>
      </p:pic>
      <p:pic>
        <p:nvPicPr>
          <p:cNvPr id="6" name="Picture 5" descr="Ontology for 100K Project HPO mappings.docx [Compatibility Mode] - Wor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43" y="4043966"/>
            <a:ext cx="4042495" cy="281403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61" y="1400622"/>
            <a:ext cx="5630239" cy="22878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1098121">
            <a:off x="3513957" y="2283897"/>
            <a:ext cx="2219368" cy="312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20007239">
            <a:off x="3894381" y="3210315"/>
            <a:ext cx="2111967" cy="331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18442599">
            <a:off x="4661351" y="3989040"/>
            <a:ext cx="1953260" cy="331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083380" y="4043966"/>
            <a:ext cx="3322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Origin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Transcription who/when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Revision who/when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Changes/corrections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27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aspects of the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Qualitative phenotypes </a:t>
            </a:r>
            <a:r>
              <a:rPr lang="en-GB" dirty="0" smtClean="0"/>
              <a:t>– descriptions of observed abnormalities. We have used HPO to represent this</a:t>
            </a:r>
          </a:p>
          <a:p>
            <a:r>
              <a:rPr lang="en-GB" b="1" dirty="0" smtClean="0"/>
              <a:t>Quantitative data </a:t>
            </a:r>
            <a:r>
              <a:rPr lang="en-GB" dirty="0" smtClean="0"/>
              <a:t>– clinical tests and observations which lead to a quantified results. These are not in HPO and we did not find a comprehensive standard data set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For both we collected clinical requirements first, then identified HPO terms and aggregated clinical tests into our own catalogue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3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HPO Phenotype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18"/>
            <a:ext cx="8039711" cy="4383945"/>
          </a:xfrm>
        </p:spPr>
        <p:txBody>
          <a:bodyPr>
            <a:normAutofit/>
          </a:bodyPr>
          <a:lstStyle/>
          <a:p>
            <a:r>
              <a:rPr lang="en-GB" dirty="0" smtClean="0"/>
              <a:t>Aim to capture detailed phenotype</a:t>
            </a:r>
            <a:r>
              <a:rPr lang="en-GB" baseline="0" dirty="0" smtClean="0"/>
              <a:t> </a:t>
            </a:r>
            <a:r>
              <a:rPr lang="en-GB" baseline="0" dirty="0" smtClean="0"/>
              <a:t>data, also to </a:t>
            </a:r>
            <a:r>
              <a:rPr lang="en-GB" baseline="0" dirty="0" smtClean="0"/>
              <a:t>be practical</a:t>
            </a:r>
          </a:p>
          <a:p>
            <a:r>
              <a:rPr lang="en-GB" baseline="0" dirty="0" smtClean="0"/>
              <a:t>The </a:t>
            </a:r>
            <a:r>
              <a:rPr lang="en-GB" baseline="0" dirty="0" smtClean="0"/>
              <a:t>models </a:t>
            </a:r>
            <a:r>
              <a:rPr lang="en-GB" baseline="0" dirty="0" smtClean="0"/>
              <a:t>will allow </a:t>
            </a:r>
            <a:r>
              <a:rPr lang="en-GB" baseline="0" dirty="0" err="1" smtClean="0"/>
              <a:t>OpenClinica</a:t>
            </a:r>
            <a:r>
              <a:rPr lang="en-GB" baseline="0" dirty="0" smtClean="0"/>
              <a:t> to produce </a:t>
            </a:r>
            <a:r>
              <a:rPr lang="en-GB" dirty="0" smtClean="0"/>
              <a:t>specific data</a:t>
            </a:r>
            <a:r>
              <a:rPr lang="en-GB" baseline="0" dirty="0" smtClean="0"/>
              <a:t> </a:t>
            </a:r>
            <a:r>
              <a:rPr lang="en-GB" baseline="0" dirty="0" smtClean="0"/>
              <a:t>capture screens</a:t>
            </a:r>
          </a:p>
          <a:p>
            <a:r>
              <a:rPr lang="en-GB" dirty="0" smtClean="0"/>
              <a:t>Our approach allows:</a:t>
            </a:r>
          </a:p>
          <a:p>
            <a:pPr lvl="1"/>
            <a:r>
              <a:rPr lang="en-GB" dirty="0" smtClean="0"/>
              <a:t>A fixed set of HPO terms to be presented for each disease</a:t>
            </a:r>
          </a:p>
          <a:p>
            <a:pPr lvl="1"/>
            <a:r>
              <a:rPr lang="en-GB" dirty="0" smtClean="0"/>
              <a:t>Yes/no/unknown to be indicated for each phenotype</a:t>
            </a:r>
          </a:p>
          <a:p>
            <a:pPr lvl="1"/>
            <a:r>
              <a:rPr lang="en-GB" dirty="0" smtClean="0"/>
              <a:t>Modifiers to be added to each term</a:t>
            </a:r>
          </a:p>
          <a:p>
            <a:pPr lvl="1"/>
            <a:r>
              <a:rPr lang="en-GB" dirty="0" smtClean="0"/>
              <a:t>Drill down to lower HPO terms</a:t>
            </a:r>
          </a:p>
          <a:p>
            <a:pPr lvl="1"/>
            <a:r>
              <a:rPr lang="en-GB" dirty="0" smtClean="0"/>
              <a:t>Any other HPO term to be added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11" y="262795"/>
            <a:ext cx="278168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HPO?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Human Phenotype </a:t>
            </a:r>
            <a:r>
              <a:rPr lang="en-GB" dirty="0" smtClean="0"/>
              <a:t>Ontology – adopted by many projects worldwide</a:t>
            </a:r>
          </a:p>
          <a:p>
            <a:r>
              <a:rPr lang="en-GB" dirty="0" smtClean="0"/>
              <a:t>Specifically designed for clinical abnormalities in humans</a:t>
            </a:r>
            <a:endParaRPr lang="en-GB" dirty="0" smtClean="0"/>
          </a:p>
          <a:p>
            <a:r>
              <a:rPr lang="en-GB" dirty="0" smtClean="0"/>
              <a:t>Contains over 10,000 terms in directed acyclic graph</a:t>
            </a:r>
          </a:p>
          <a:p>
            <a:r>
              <a:rPr lang="en-GB" dirty="0" smtClean="0"/>
              <a:t>Main content is phenotypic abnormalities, arranged under 23 high level categories</a:t>
            </a:r>
          </a:p>
          <a:p>
            <a:r>
              <a:rPr lang="en-GB" dirty="0" smtClean="0"/>
              <a:t>There are also modifiers which can be appended to each term – e.g. onset, pace of progression, severity – and modes or inheritance</a:t>
            </a:r>
          </a:p>
          <a:p>
            <a:r>
              <a:rPr lang="en-GB" dirty="0" smtClean="0"/>
              <a:t>Can only represent qualitative data</a:t>
            </a:r>
          </a:p>
          <a:p>
            <a:r>
              <a:rPr lang="en-GB" dirty="0" smtClean="0"/>
              <a:t>Can be negated to indicate that a phenotype is NOT present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7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3" y="221112"/>
            <a:ext cx="4498342" cy="626595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46" y="1000665"/>
            <a:ext cx="7154100" cy="484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33374" y="221112"/>
            <a:ext cx="400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HPO example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674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test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 types were indicated by clinicians</a:t>
            </a:r>
          </a:p>
          <a:p>
            <a:r>
              <a:rPr lang="en-GB" dirty="0" smtClean="0"/>
              <a:t>Some tests have established representation in NHS data sets such as COSD, e.g. weights, heights, blood pressure</a:t>
            </a:r>
          </a:p>
          <a:p>
            <a:r>
              <a:rPr lang="en-GB" dirty="0"/>
              <a:t>W</a:t>
            </a:r>
            <a:r>
              <a:rPr lang="en-GB" dirty="0" smtClean="0"/>
              <a:t>e assumed that panels of tests are collected, rather than specific items. E.g. whole blood counts</a:t>
            </a:r>
          </a:p>
          <a:p>
            <a:r>
              <a:rPr lang="en-GB" dirty="0" smtClean="0"/>
              <a:t>Where possible we replaced test results with HPO terms, or we limited results to normal/abnormal with an attached report</a:t>
            </a:r>
          </a:p>
          <a:p>
            <a:r>
              <a:rPr lang="en-GB" dirty="0" smtClean="0"/>
              <a:t>This allowed a generalised catalogue of tests to be developed, with ‘general’ items and more specialised items where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4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09"/>
            <a:ext cx="10515600" cy="1325563"/>
          </a:xfrm>
        </p:spPr>
        <p:txBody>
          <a:bodyPr/>
          <a:lstStyle/>
          <a:p>
            <a:r>
              <a:rPr lang="en-GB" dirty="0" smtClean="0"/>
              <a:t>Clinical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17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&gt;1500 tests requested including:</a:t>
            </a:r>
          </a:p>
          <a:p>
            <a:pPr lvl="1"/>
            <a:r>
              <a:rPr lang="en-GB" dirty="0" smtClean="0"/>
              <a:t>Laboratory tests (standard &amp; specialised)</a:t>
            </a:r>
          </a:p>
          <a:p>
            <a:pPr lvl="1"/>
            <a:r>
              <a:rPr lang="en-GB" dirty="0" smtClean="0"/>
              <a:t>Imaging diagnostics</a:t>
            </a:r>
          </a:p>
          <a:p>
            <a:pPr lvl="1"/>
            <a:r>
              <a:rPr lang="en-GB" dirty="0" smtClean="0"/>
              <a:t>Non-imaging diagnostics</a:t>
            </a:r>
          </a:p>
          <a:p>
            <a:pPr lvl="1"/>
            <a:r>
              <a:rPr lang="en-GB" dirty="0" smtClean="0"/>
              <a:t>Vital signs &amp; other body measurements</a:t>
            </a:r>
          </a:p>
          <a:p>
            <a:pPr lvl="1"/>
            <a:r>
              <a:rPr lang="en-GB" dirty="0" smtClean="0"/>
              <a:t>Performance measures</a:t>
            </a:r>
            <a:endParaRPr lang="en-GB" dirty="0"/>
          </a:p>
          <a:p>
            <a:r>
              <a:rPr lang="en-GB" dirty="0" smtClean="0"/>
              <a:t>Metadata requirements to meaningfully interpret the information can be very large</a:t>
            </a:r>
          </a:p>
          <a:p>
            <a:r>
              <a:rPr lang="en-GB" dirty="0" smtClean="0"/>
              <a:t>C</a:t>
            </a:r>
            <a:r>
              <a:rPr lang="en-GB" baseline="0" dirty="0" smtClean="0"/>
              <a:t>ross-referencing to NHIC/other disease-specific</a:t>
            </a:r>
            <a:r>
              <a:rPr lang="en-GB" dirty="0" smtClean="0"/>
              <a:t> </a:t>
            </a:r>
            <a:r>
              <a:rPr lang="en-GB" baseline="0" dirty="0" smtClean="0"/>
              <a:t>initiatives as far as possible</a:t>
            </a:r>
          </a:p>
          <a:p>
            <a:r>
              <a:rPr lang="en-GB" dirty="0" smtClean="0"/>
              <a:t>Develop HPO terms to represent abnormal findings or directly capture the findings?</a:t>
            </a:r>
          </a:p>
        </p:txBody>
      </p:sp>
    </p:spTree>
    <p:extLst>
      <p:ext uri="{BB962C8B-B14F-4D97-AF65-F5344CB8AC3E}">
        <p14:creationId xmlns:p14="http://schemas.microsoft.com/office/powerpoint/2010/main" val="33882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test example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1" y="1690688"/>
            <a:ext cx="1155543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Genomics England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320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The </a:t>
            </a:r>
            <a:r>
              <a:rPr lang="en-GB" dirty="0"/>
              <a:t>project will sequence 100,000 genomes from around 70,000 </a:t>
            </a:r>
            <a:r>
              <a:rPr lang="en-GB" dirty="0" smtClean="0"/>
              <a:t>people with </a:t>
            </a:r>
            <a:r>
              <a:rPr lang="en-GB" dirty="0"/>
              <a:t>a rare </a:t>
            </a:r>
            <a:r>
              <a:rPr lang="en-GB" dirty="0" smtClean="0"/>
              <a:t>disease or cancer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The aim is to </a:t>
            </a:r>
            <a:r>
              <a:rPr lang="en-GB" dirty="0" smtClean="0"/>
              <a:t>offer a </a:t>
            </a:r>
            <a:r>
              <a:rPr lang="en-GB" dirty="0"/>
              <a:t>diagnosis </a:t>
            </a:r>
            <a:r>
              <a:rPr lang="en-GB" dirty="0" smtClean="0"/>
              <a:t>and in time </a:t>
            </a:r>
            <a:r>
              <a:rPr lang="en-GB" dirty="0"/>
              <a:t>there is the potential of new and more effective treatments.</a:t>
            </a:r>
          </a:p>
          <a:p>
            <a:pPr fontAlgn="base"/>
            <a:r>
              <a:rPr lang="en-GB" dirty="0"/>
              <a:t>The project will also enable new medical research. Combining genomic sequence data with medical records is a ground-breaking </a:t>
            </a:r>
            <a:r>
              <a:rPr lang="en-GB" dirty="0" smtClean="0"/>
              <a:t>resource for researchers and the developing genomics industry.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100,000 Genomes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752" y="251579"/>
            <a:ext cx="3064143" cy="15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of models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6906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6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an existing model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2" y="1362884"/>
            <a:ext cx="6488810" cy="450307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39154" y="2363637"/>
            <a:ext cx="4314645" cy="381332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Could also be: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project case report form</a:t>
            </a:r>
          </a:p>
          <a:p>
            <a:pPr lvl="1"/>
            <a:r>
              <a:rPr lang="en-GB" dirty="0" smtClean="0"/>
              <a:t>Database schema</a:t>
            </a:r>
          </a:p>
          <a:p>
            <a:pPr lvl="1"/>
            <a:r>
              <a:rPr lang="en-GB" dirty="0" smtClean="0"/>
              <a:t>A published disease description</a:t>
            </a:r>
          </a:p>
          <a:p>
            <a:pPr lvl="1"/>
            <a:r>
              <a:rPr lang="en-GB" dirty="0" smtClean="0"/>
              <a:t>An OMIM model</a:t>
            </a:r>
          </a:p>
          <a:p>
            <a:pPr lvl="1"/>
            <a:r>
              <a:rPr lang="en-GB" dirty="0" smtClean="0"/>
              <a:t>A list developed by the clinical expert, possibly using </a:t>
            </a:r>
            <a:r>
              <a:rPr lang="en-GB" dirty="0" err="1" smtClean="0"/>
              <a:t>Phenomizer</a:t>
            </a:r>
            <a:r>
              <a:rPr lang="en-GB" dirty="0" smtClean="0"/>
              <a:t> or </a:t>
            </a:r>
            <a:r>
              <a:rPr lang="en-GB" dirty="0" err="1" smtClean="0"/>
              <a:t>Phenotips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6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OMIM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4906992" cy="4351338"/>
          </a:xfrm>
        </p:spPr>
        <p:txBody>
          <a:bodyPr/>
          <a:lstStyle/>
          <a:p>
            <a:r>
              <a:rPr lang="en-GB" dirty="0" smtClean="0"/>
              <a:t>Use OMIM mappings given in HPO</a:t>
            </a:r>
          </a:p>
          <a:p>
            <a:r>
              <a:rPr lang="en-GB" dirty="0" smtClean="0"/>
              <a:t>There may be a large Phenotypic series in OMIM – this needs scripting</a:t>
            </a:r>
          </a:p>
          <a:p>
            <a:r>
              <a:rPr lang="en-GB" dirty="0" smtClean="0"/>
              <a:t>Our experience was that such models are too large, with too many irrelevant terms</a:t>
            </a:r>
          </a:p>
          <a:p>
            <a:r>
              <a:rPr lang="en-GB" dirty="0" smtClean="0"/>
              <a:t>Can be a good starting point if nothing else exists</a:t>
            </a:r>
            <a:endParaRPr lang="en-GB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75" y="1690688"/>
            <a:ext cx="595395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 existing model to HPO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3" y="1247628"/>
            <a:ext cx="5477639" cy="233395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32" y="3138519"/>
            <a:ext cx="5887272" cy="341042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323657">
            <a:off x="5835755" y="1916231"/>
            <a:ext cx="2398144" cy="741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815532" y="1279516"/>
            <a:ext cx="3305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Transcribe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Find nearest HPO codes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255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to HPO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330411"/>
            <a:ext cx="10791825" cy="4316383"/>
          </a:xfrm>
        </p:spPr>
        <p:txBody>
          <a:bodyPr/>
          <a:lstStyle/>
          <a:p>
            <a:r>
              <a:rPr lang="en-GB" dirty="0" smtClean="0"/>
              <a:t>Smaller models can be mapped manually using </a:t>
            </a:r>
            <a:r>
              <a:rPr lang="en-GB" dirty="0" err="1" smtClean="0"/>
              <a:t>Phenomizer</a:t>
            </a:r>
            <a:r>
              <a:rPr lang="en-GB" dirty="0" smtClean="0"/>
              <a:t>, HPO Browser or </a:t>
            </a:r>
            <a:r>
              <a:rPr lang="en-GB" dirty="0" err="1" smtClean="0"/>
              <a:t>Phenotips</a:t>
            </a:r>
            <a:endParaRPr lang="en-GB" dirty="0" smtClean="0"/>
          </a:p>
          <a:p>
            <a:r>
              <a:rPr lang="en-GB" dirty="0" smtClean="0"/>
              <a:t>Bio-</a:t>
            </a:r>
            <a:r>
              <a:rPr lang="en-GB" dirty="0" err="1" smtClean="0"/>
              <a:t>LarK</a:t>
            </a:r>
            <a:r>
              <a:rPr lang="en-GB" dirty="0" smtClean="0"/>
              <a:t> provides a Concept recogniser tool as a REST API</a:t>
            </a:r>
          </a:p>
          <a:p>
            <a:r>
              <a:rPr lang="en-GB" dirty="0" smtClean="0"/>
              <a:t>Some manual revision is always necessary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26" y="3204046"/>
            <a:ext cx="7376620" cy="35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8" y="4890382"/>
            <a:ext cx="3915321" cy="1562318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1" y="365125"/>
            <a:ext cx="8643937" cy="355988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857875" y="4057650"/>
            <a:ext cx="342900" cy="700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35" y="4880855"/>
            <a:ext cx="3610479" cy="132416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20" y="4890382"/>
            <a:ext cx="360095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more realistic </a:t>
            </a:r>
            <a:r>
              <a:rPr lang="en-GB" dirty="0" err="1" smtClean="0"/>
              <a:t>BioLarK</a:t>
            </a:r>
            <a:r>
              <a:rPr lang="en-GB" dirty="0" smtClean="0"/>
              <a:t> example</a:t>
            </a:r>
            <a:endParaRPr lang="en-GB" dirty="0"/>
          </a:p>
        </p:txBody>
      </p:sp>
      <p:pic>
        <p:nvPicPr>
          <p:cNvPr id="6" name="Content Placeholder 5" descr="cockayne.txt - Notepa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1" y="1299391"/>
            <a:ext cx="4124901" cy="3962953"/>
          </a:xfrm>
        </p:spPr>
      </p:pic>
      <p:pic>
        <p:nvPicPr>
          <p:cNvPr id="10" name="Picture 9" descr="BioLark.txt - Notepa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16" y="1284152"/>
            <a:ext cx="7411484" cy="553479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111730">
            <a:off x="3757899" y="2811532"/>
            <a:ext cx="1114425" cy="30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8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942"/>
            <a:ext cx="10515600" cy="4351338"/>
          </a:xfrm>
        </p:spPr>
        <p:txBody>
          <a:bodyPr/>
          <a:lstStyle/>
          <a:p>
            <a:r>
              <a:rPr lang="en-GB" dirty="0" smtClean="0"/>
              <a:t>Clinical revision is vital</a:t>
            </a:r>
          </a:p>
          <a:p>
            <a:r>
              <a:rPr lang="en-GB" dirty="0" smtClean="0"/>
              <a:t>We are aiming to keep models below around 40 terms</a:t>
            </a:r>
          </a:p>
          <a:p>
            <a:r>
              <a:rPr lang="en-GB" dirty="0" smtClean="0"/>
              <a:t>We </a:t>
            </a:r>
            <a:r>
              <a:rPr lang="en-GB" dirty="0" smtClean="0"/>
              <a:t>wish </a:t>
            </a:r>
            <a:r>
              <a:rPr lang="en-GB" dirty="0" smtClean="0"/>
              <a:t>to present terms in a clinically logical </a:t>
            </a:r>
            <a:r>
              <a:rPr lang="en-GB" dirty="0" smtClean="0"/>
              <a:t>order, reduce redundancy, too general or rare, and irrelevant</a:t>
            </a:r>
            <a:endParaRPr lang="en-GB" dirty="0" smtClean="0"/>
          </a:p>
          <a:p>
            <a:r>
              <a:rPr lang="en-GB" dirty="0" smtClean="0"/>
              <a:t>One method of keeping models shorter is replace terms in a sibling relationship with a common parent, or reduce terms in parent/child relationships to one term</a:t>
            </a:r>
            <a:endParaRPr lang="en-GB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29155729"/>
              </p:ext>
            </p:extLst>
          </p:nvPr>
        </p:nvGraphicFramePr>
        <p:xfrm>
          <a:off x="1209615" y="4278702"/>
          <a:ext cx="4230777" cy="249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49738702"/>
              </p:ext>
            </p:extLst>
          </p:nvPr>
        </p:nvGraphicFramePr>
        <p:xfrm>
          <a:off x="7446274" y="4278702"/>
          <a:ext cx="1901644" cy="237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459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test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Collected as HPO terms, but against our own catalogue, adding new terms if necessary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0" y="3007028"/>
            <a:ext cx="5506218" cy="130510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77" y="4001294"/>
            <a:ext cx="4820323" cy="25244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597970">
            <a:off x="4961295" y="4565737"/>
            <a:ext cx="1610264" cy="33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 in the Data Model Catalogue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a semantically enabled on-line catalogue which allows hierarchical models to be </a:t>
            </a:r>
            <a:r>
              <a:rPr lang="en-GB" dirty="0" smtClean="0"/>
              <a:t>built, cross-linked </a:t>
            </a:r>
            <a:r>
              <a:rPr lang="en-GB" dirty="0" smtClean="0"/>
              <a:t>and maintained</a:t>
            </a:r>
          </a:p>
          <a:p>
            <a:r>
              <a:rPr lang="en-GB" dirty="0" smtClean="0"/>
              <a:t>This ensures that classes and value domains remain independent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0305" y="3183303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Disease tree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49675" y="3183303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HPO tree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2" y="3594420"/>
            <a:ext cx="3581400" cy="2190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8" y="5504373"/>
            <a:ext cx="3181350" cy="714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675" y="3652519"/>
            <a:ext cx="3429000" cy="2247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692574" y="5412078"/>
            <a:ext cx="2156487" cy="92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70915" y="3183303"/>
            <a:ext cx="169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Clinical test tree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858" y="3594420"/>
            <a:ext cx="3314700" cy="223837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139785" y="5759071"/>
            <a:ext cx="5631130" cy="181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434" y="160407"/>
            <a:ext cx="8734567" cy="1325563"/>
          </a:xfrm>
        </p:spPr>
        <p:txBody>
          <a:bodyPr>
            <a:normAutofit/>
          </a:bodyPr>
          <a:lstStyle/>
          <a:p>
            <a:r>
              <a:rPr lang="en-GB" sz="4000" dirty="0"/>
              <a:t>Phenotypic data is required for the  interpretation of  genetic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5964" y="6152850"/>
            <a:ext cx="527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Adapted from </a:t>
            </a:r>
            <a:r>
              <a:rPr lang="da-DK" sz="1400" dirty="0"/>
              <a:t>Tomasz Zemojtel et al., Sci Transl Med 2014;6:252ra123</a:t>
            </a:r>
          </a:p>
          <a:p>
            <a:r>
              <a:rPr lang="en-GB" sz="1400" dirty="0"/>
              <a:t>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6" t="28292" r="3292" b="49231"/>
          <a:stretch/>
        </p:blipFill>
        <p:spPr bwMode="auto">
          <a:xfrm>
            <a:off x="6628262" y="1626998"/>
            <a:ext cx="3425588" cy="219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t="28302" r="50479" b="49678"/>
          <a:stretch/>
        </p:blipFill>
        <p:spPr bwMode="auto">
          <a:xfrm>
            <a:off x="2085964" y="1597633"/>
            <a:ext cx="3655195" cy="219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3745725" y="3819115"/>
            <a:ext cx="335671" cy="564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513657" y="4457447"/>
            <a:ext cx="279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Ranking by pathogenicity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63860" y="4463747"/>
            <a:ext cx="3154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Ranking by clinical relevance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964" y="5451846"/>
            <a:ext cx="7967887" cy="461665"/>
          </a:xfrm>
          <a:prstGeom prst="rect">
            <a:avLst/>
          </a:prstGeom>
          <a:solidFill>
            <a:srgbClr val="CDE8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Prioritise variants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8173221" y="3808110"/>
            <a:ext cx="335671" cy="541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>
            <a:off x="3745723" y="4843435"/>
            <a:ext cx="335671" cy="564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173221" y="4843434"/>
            <a:ext cx="335671" cy="564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1" y="1395064"/>
            <a:ext cx="8617559" cy="470048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Implementation in </a:t>
            </a:r>
            <a:r>
              <a:rPr lang="en-GB" dirty="0" err="1" smtClean="0">
                <a:solidFill>
                  <a:schemeClr val="accent1"/>
                </a:solidFill>
              </a:rPr>
              <a:t>OpenClinica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Much of development to date has aimed to capture clinical knowledge</a:t>
            </a:r>
          </a:p>
          <a:p>
            <a:r>
              <a:rPr lang="en-GB" dirty="0" smtClean="0"/>
              <a:t>However feedback has required us to start looking at optimising the models</a:t>
            </a:r>
          </a:p>
          <a:p>
            <a:r>
              <a:rPr lang="en-GB" dirty="0" smtClean="0"/>
              <a:t>We also need to assess the quality of submitted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Simple </a:t>
            </a:r>
            <a:r>
              <a:rPr lang="en-GB" dirty="0" smtClean="0"/>
              <a:t>metrics:</a:t>
            </a:r>
          </a:p>
          <a:p>
            <a:pPr lvl="1"/>
            <a:r>
              <a:rPr lang="en-GB" dirty="0" smtClean="0"/>
              <a:t>number </a:t>
            </a:r>
            <a:r>
              <a:rPr lang="en-GB" dirty="0" smtClean="0"/>
              <a:t>of HPO </a:t>
            </a:r>
            <a:r>
              <a:rPr lang="en-GB" dirty="0" smtClean="0"/>
              <a:t>terms</a:t>
            </a:r>
          </a:p>
          <a:p>
            <a:pPr lvl="1"/>
            <a:r>
              <a:rPr lang="en-GB" dirty="0" smtClean="0"/>
              <a:t>redundancy </a:t>
            </a:r>
          </a:p>
          <a:p>
            <a:pPr lvl="1"/>
            <a:r>
              <a:rPr lang="en-GB" dirty="0" smtClean="0"/>
              <a:t>too general/too rare</a:t>
            </a:r>
            <a:endParaRPr lang="en-GB" dirty="0" smtClean="0"/>
          </a:p>
          <a:p>
            <a:r>
              <a:rPr lang="en-GB" dirty="0" smtClean="0"/>
              <a:t>For submitted participants’ records we can </a:t>
            </a:r>
            <a:r>
              <a:rPr lang="en-GB" dirty="0" smtClean="0"/>
              <a:t>assess:</a:t>
            </a:r>
          </a:p>
          <a:p>
            <a:pPr lvl="1"/>
            <a:r>
              <a:rPr lang="en-GB" dirty="0" smtClean="0"/>
              <a:t>number </a:t>
            </a:r>
            <a:r>
              <a:rPr lang="en-GB" dirty="0" smtClean="0"/>
              <a:t>of entered items within the data </a:t>
            </a:r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number of terms outside the </a:t>
            </a:r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Extent </a:t>
            </a:r>
            <a:r>
              <a:rPr lang="en-GB" dirty="0" smtClean="0"/>
              <a:t>of modifiers </a:t>
            </a:r>
            <a:endParaRPr lang="en-GB" dirty="0" smtClean="0"/>
          </a:p>
          <a:p>
            <a:pPr lvl="1"/>
            <a:r>
              <a:rPr lang="en-GB" dirty="0" smtClean="0"/>
              <a:t>contradictions </a:t>
            </a:r>
            <a:r>
              <a:rPr lang="en-GB" dirty="0" smtClean="0"/>
              <a:t>in entered data, e.g. Pterygium is present but there are no abnormalities of the skeletal system (they are both skin and skeletal abnormalities)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0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Sufficiency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Washington </a:t>
            </a:r>
            <a:r>
              <a:rPr lang="en-GB" i="1" dirty="0" smtClean="0"/>
              <a:t>et al. </a:t>
            </a:r>
            <a:r>
              <a:rPr lang="en-GB" dirty="0" smtClean="0"/>
              <a:t>() describe a quality metric in their paper – a scaled score – which aims </a:t>
            </a:r>
            <a:r>
              <a:rPr lang="en-GB" dirty="0"/>
              <a:t>to “</a:t>
            </a:r>
            <a:r>
              <a:rPr lang="en-GB" i="1" dirty="0"/>
              <a:t>assess the sufficiency of a phenotype profile, by investigating the necessary and sufficient information characteristics required to identify disease similarity based on phenotypes </a:t>
            </a:r>
            <a:r>
              <a:rPr lang="en-GB" i="1" dirty="0" smtClean="0"/>
              <a:t>alone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This is calculated using the Information Content of the phenotype terms chosen – this measures how informative a term is</a:t>
            </a:r>
          </a:p>
          <a:p>
            <a:r>
              <a:rPr lang="en-GB" dirty="0" smtClean="0"/>
              <a:t>This metric is built into </a:t>
            </a:r>
            <a:r>
              <a:rPr lang="en-GB" dirty="0" err="1" smtClean="0"/>
              <a:t>Phenotips</a:t>
            </a:r>
            <a:r>
              <a:rPr lang="en-GB" dirty="0" smtClean="0"/>
              <a:t> to guide a clinician in phenotyping a patient</a:t>
            </a:r>
          </a:p>
          <a:p>
            <a:r>
              <a:rPr lang="en-GB" dirty="0" smtClean="0"/>
              <a:t>Also available from the </a:t>
            </a:r>
            <a:r>
              <a:rPr lang="en-GB" dirty="0"/>
              <a:t>Monarch services website: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monarchinitiative.org/page/services</a:t>
            </a:r>
            <a:endParaRPr lang="en-GB" dirty="0" smtClean="0"/>
          </a:p>
          <a:p>
            <a:r>
              <a:rPr lang="en-GB" dirty="0" smtClean="0"/>
              <a:t>We can use this is refine the data models and to assess the data collected for each participant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8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 from</a:t>
            </a:r>
            <a:r>
              <a:rPr lang="en-GB" baseline="0" dirty="0" smtClean="0"/>
              <a:t> model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</a:t>
            </a:r>
            <a:r>
              <a:rPr lang="en-GB" baseline="0" dirty="0" smtClean="0"/>
              <a:t>evision has been extensive…the models are evolving</a:t>
            </a:r>
          </a:p>
          <a:p>
            <a:r>
              <a:rPr lang="en-GB" dirty="0" smtClean="0"/>
              <a:t>HPO has proved comprehensive but some revision is needed</a:t>
            </a:r>
          </a:p>
          <a:p>
            <a:r>
              <a:rPr lang="en-GB" dirty="0" smtClean="0"/>
              <a:t>There is a need to choose between qualitative and quantitative representation of data – this seems to be a case-by-case decision</a:t>
            </a:r>
          </a:p>
          <a:p>
            <a:r>
              <a:rPr lang="en-GB" dirty="0" smtClean="0"/>
              <a:t>Some models cover more than one disease or set of features, and common observations can be separated out, but many diseases have required their own specific model</a:t>
            </a:r>
          </a:p>
          <a:p>
            <a:r>
              <a:rPr lang="en-GB" dirty="0" smtClean="0"/>
              <a:t>Clinical test data is often used by more than one model, and can be cross mapped to existing standards in some cases</a:t>
            </a:r>
          </a:p>
          <a:p>
            <a:r>
              <a:rPr lang="en-GB" dirty="0" smtClean="0"/>
              <a:t>Measurement of quality can now be introduced to data models and to collected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Genomics England:</a:t>
            </a:r>
          </a:p>
          <a:p>
            <a:pPr lvl="1"/>
            <a:r>
              <a:rPr lang="en-GB" dirty="0" smtClean="0"/>
              <a:t>Mina Ryten</a:t>
            </a:r>
          </a:p>
          <a:p>
            <a:pPr lvl="1"/>
            <a:r>
              <a:rPr lang="en-GB" dirty="0" smtClean="0"/>
              <a:t>Richard Scott</a:t>
            </a:r>
          </a:p>
          <a:p>
            <a:pPr lvl="1"/>
            <a:r>
              <a:rPr lang="en-GB" dirty="0" smtClean="0"/>
              <a:t>Damian Smedley</a:t>
            </a:r>
          </a:p>
          <a:p>
            <a:pPr lvl="1"/>
            <a:r>
              <a:rPr lang="en-GB" dirty="0" smtClean="0"/>
              <a:t>Tim Hubbard</a:t>
            </a:r>
          </a:p>
          <a:p>
            <a:pPr lvl="1"/>
            <a:r>
              <a:rPr lang="en-GB" dirty="0" smtClean="0"/>
              <a:t>Ellen Thomas</a:t>
            </a:r>
          </a:p>
          <a:p>
            <a:pPr lvl="1"/>
            <a:r>
              <a:rPr lang="en-GB" dirty="0" smtClean="0"/>
              <a:t>Adam Milward</a:t>
            </a:r>
          </a:p>
          <a:p>
            <a:pPr lvl="1"/>
            <a:r>
              <a:rPr lang="en-GB" dirty="0" smtClean="0"/>
              <a:t>Ellen McDonagh</a:t>
            </a:r>
          </a:p>
          <a:p>
            <a:pPr lvl="1"/>
            <a:r>
              <a:rPr lang="en-GB" dirty="0" smtClean="0"/>
              <a:t>Katherine Smith</a:t>
            </a:r>
          </a:p>
          <a:p>
            <a:pPr lvl="1"/>
            <a:r>
              <a:rPr lang="en-GB" dirty="0" smtClean="0"/>
              <a:t>Tom Fowler</a:t>
            </a:r>
          </a:p>
          <a:p>
            <a:r>
              <a:rPr lang="en-GB" dirty="0" smtClean="0"/>
              <a:t>GMCs and </a:t>
            </a:r>
            <a:r>
              <a:rPr lang="en-GB" dirty="0" err="1" smtClean="0"/>
              <a:t>GeCIP</a:t>
            </a:r>
            <a:r>
              <a:rPr lang="en-GB" dirty="0" smtClean="0"/>
              <a:t> partners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NHSE, HSCIC</a:t>
            </a:r>
          </a:p>
          <a:p>
            <a:r>
              <a:rPr lang="en-GB" dirty="0" smtClean="0"/>
              <a:t>HPO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2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13361" cy="2017467"/>
          </a:xfrm>
        </p:spPr>
        <p:txBody>
          <a:bodyPr/>
          <a:lstStyle/>
          <a:p>
            <a:r>
              <a:rPr lang="en-GB" dirty="0" smtClean="0"/>
              <a:t>Precision medicine is on the agenda</a:t>
            </a:r>
            <a:endParaRPr lang="en-GB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4" y="4250029"/>
            <a:ext cx="10555991" cy="2369712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625" y="170981"/>
            <a:ext cx="3665820" cy="47745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17" y="4507605"/>
            <a:ext cx="11855628" cy="10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343" y="500473"/>
            <a:ext cx="8601076" cy="994172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Capturing, analysing and sharing phenotypic information is hard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8343" y="1790624"/>
            <a:ext cx="8311754" cy="355758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Multiple data types required</a:t>
            </a:r>
          </a:p>
          <a:p>
            <a:pPr lvl="1"/>
            <a:r>
              <a:rPr lang="en-GB" dirty="0" smtClean="0"/>
              <a:t>Family structures</a:t>
            </a:r>
            <a:endParaRPr lang="en-GB" dirty="0"/>
          </a:p>
          <a:p>
            <a:pPr lvl="1"/>
            <a:r>
              <a:rPr lang="en-GB" dirty="0"/>
              <a:t>Phenotypic </a:t>
            </a:r>
            <a:r>
              <a:rPr lang="en-GB" dirty="0" smtClean="0"/>
              <a:t>data</a:t>
            </a:r>
            <a:r>
              <a:rPr lang="en-GB" dirty="0"/>
              <a:t>: evaluations, investigations, </a:t>
            </a:r>
            <a:r>
              <a:rPr lang="en-GB" dirty="0" smtClean="0"/>
              <a:t>treatments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 smtClean="0"/>
              <a:t>No “routine” clinical data collection models 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collection model is almost unique to each rare </a:t>
            </a:r>
            <a:r>
              <a:rPr lang="en-GB" dirty="0" smtClean="0"/>
              <a:t>disease</a:t>
            </a:r>
          </a:p>
          <a:p>
            <a:pPr lvl="1"/>
            <a:r>
              <a:rPr lang="en-GB" dirty="0" smtClean="0"/>
              <a:t>Often multisystem disorder -&gt; many terms required</a:t>
            </a:r>
          </a:p>
          <a:p>
            <a:pPr lvl="1"/>
            <a:r>
              <a:rPr lang="en-GB" dirty="0" smtClean="0"/>
              <a:t>Many clinicians involved in patient care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Implementation </a:t>
            </a:r>
            <a:r>
              <a:rPr lang="en-GB" b="1" dirty="0"/>
              <a:t>within routine health care setting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IT </a:t>
            </a:r>
            <a:r>
              <a:rPr lang="en-GB" dirty="0" smtClean="0"/>
              <a:t>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0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39003"/>
            <a:ext cx="8283338" cy="1325563"/>
          </a:xfrm>
        </p:spPr>
        <p:txBody>
          <a:bodyPr/>
          <a:lstStyle/>
          <a:p>
            <a:r>
              <a:rPr lang="en-GB" dirty="0" smtClean="0"/>
              <a:t>What is a rare disease data model?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024" y="1825625"/>
            <a:ext cx="8447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The set of clinical features &amp; test results required to interpret WGS data given recruitment to a specific disorder.</a:t>
            </a:r>
          </a:p>
          <a:p>
            <a:r>
              <a:rPr lang="en-GB" dirty="0" smtClean="0"/>
              <a:t>Define </a:t>
            </a:r>
            <a:r>
              <a:rPr lang="en-GB" dirty="0"/>
              <a:t>what </a:t>
            </a:r>
            <a:r>
              <a:rPr lang="en-GB" dirty="0" smtClean="0"/>
              <a:t>data we </a:t>
            </a:r>
            <a:r>
              <a:rPr lang="en-GB" dirty="0"/>
              <a:t>want to collect</a:t>
            </a:r>
          </a:p>
          <a:p>
            <a:r>
              <a:rPr lang="en-GB" dirty="0" smtClean="0"/>
              <a:t>By </a:t>
            </a:r>
            <a:r>
              <a:rPr lang="en-GB" dirty="0"/>
              <a:t>“interpret” we mean more than sufficient for a diagnosis</a:t>
            </a:r>
          </a:p>
          <a:p>
            <a:r>
              <a:rPr lang="en-GB" dirty="0" smtClean="0"/>
              <a:t>Aim </a:t>
            </a:r>
            <a:r>
              <a:rPr lang="en-GB" dirty="0"/>
              <a:t>to ensure data is deep, relevant and consistent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657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 development requires clinical engagement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074" y="2021706"/>
            <a:ext cx="5041249" cy="3451815"/>
          </a:xfrm>
        </p:spPr>
        <p:txBody>
          <a:bodyPr>
            <a:normAutofit/>
          </a:bodyPr>
          <a:lstStyle/>
          <a:p>
            <a:pPr lvl="1"/>
            <a:r>
              <a:rPr lang="en-GB" sz="2800" dirty="0" smtClean="0"/>
              <a:t>1000s of emails – many out of hours</a:t>
            </a:r>
            <a:endParaRPr lang="en-GB" sz="2800" dirty="0"/>
          </a:p>
          <a:p>
            <a:pPr lvl="1"/>
            <a:r>
              <a:rPr lang="en-GB" sz="2800" dirty="0" smtClean="0"/>
              <a:t>100s of </a:t>
            </a:r>
            <a:r>
              <a:rPr lang="en-GB" sz="2800" dirty="0" smtClean="0"/>
              <a:t>clinicians, many senior </a:t>
            </a:r>
            <a:r>
              <a:rPr lang="en-GB" sz="2800" dirty="0"/>
              <a:t>consultants</a:t>
            </a:r>
          </a:p>
          <a:p>
            <a:pPr lvl="1"/>
            <a:r>
              <a:rPr lang="en-GB" sz="2800" dirty="0" smtClean="0"/>
              <a:t>Reviewed </a:t>
            </a:r>
            <a:r>
              <a:rPr lang="en-GB" sz="2800" dirty="0" smtClean="0"/>
              <a:t>by as </a:t>
            </a:r>
            <a:r>
              <a:rPr lang="en-GB" sz="2800" dirty="0"/>
              <a:t>wide a group as possible</a:t>
            </a:r>
          </a:p>
          <a:p>
            <a:pPr lvl="1"/>
            <a:r>
              <a:rPr lang="en-GB" sz="2800" dirty="0" smtClean="0"/>
              <a:t>More </a:t>
            </a:r>
            <a:r>
              <a:rPr lang="en-GB" sz="2800" dirty="0"/>
              <a:t>feedback when recruitment begins</a:t>
            </a:r>
          </a:p>
          <a:p>
            <a:pPr lvl="1"/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2021707"/>
            <a:ext cx="3314961" cy="33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866" y="473226"/>
            <a:ext cx="78867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Guiding principles in RD model development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30657" y="2121973"/>
            <a:ext cx="5404948" cy="1022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Clinical data collection should be performed with collaboration in mind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66" y="2121974"/>
            <a:ext cx="2481612" cy="14590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899113" y="3275431"/>
            <a:ext cx="5268036" cy="237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There are many projects and initiatives in the NHS, UK and worldwide that are using or developing standards for relevant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4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866" y="473226"/>
            <a:ext cx="78867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Guiding principles in RD model development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30656" y="2121973"/>
            <a:ext cx="5588351" cy="156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Data models should be aligned to </a:t>
            </a:r>
            <a:r>
              <a:rPr lang="en-GB" b="1" dirty="0" smtClean="0"/>
              <a:t>existing </a:t>
            </a:r>
            <a:r>
              <a:rPr lang="en-GB" b="1" dirty="0"/>
              <a:t>UK-based initiatives if possible (clinical &amp; research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90813" y="3571645"/>
            <a:ext cx="5268036" cy="237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</a:t>
            </a:r>
            <a:r>
              <a:rPr lang="en-GB" dirty="0" smtClean="0"/>
              <a:t>existing </a:t>
            </a:r>
            <a:r>
              <a:rPr lang="en-GB" dirty="0"/>
              <a:t>CRFs, database headings, </a:t>
            </a:r>
            <a:r>
              <a:rPr lang="en-GB" dirty="0" smtClean="0"/>
              <a:t>publications, </a:t>
            </a:r>
            <a:r>
              <a:rPr lang="en-GB" dirty="0" smtClean="0"/>
              <a:t>informatics/clinical </a:t>
            </a:r>
            <a:r>
              <a:rPr lang="en-GB" dirty="0" smtClean="0"/>
              <a:t>projects, etc.</a:t>
            </a:r>
          </a:p>
          <a:p>
            <a:r>
              <a:rPr lang="en-GB" dirty="0" smtClean="0"/>
              <a:t>This makes model development and data collection easier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66" y="2246903"/>
            <a:ext cx="2481612" cy="1439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5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1484</Words>
  <Application>Microsoft Office PowerPoint</Application>
  <PresentationFormat>Widescreen</PresentationFormat>
  <Paragraphs>194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Genomics England</vt:lpstr>
      <vt:lpstr>Phenotypic data is required for the  interpretation of  genetic data</vt:lpstr>
      <vt:lpstr>Precision medicine is on the agenda</vt:lpstr>
      <vt:lpstr>Capturing, analysing and sharing phenotypic information is hard</vt:lpstr>
      <vt:lpstr>What is a rare disease data model?</vt:lpstr>
      <vt:lpstr>Data model development requires clinical engagement</vt:lpstr>
      <vt:lpstr>Guiding principles in RD model development</vt:lpstr>
      <vt:lpstr>Guiding principles in RD model development</vt:lpstr>
      <vt:lpstr>Guiding principles in RD model development</vt:lpstr>
      <vt:lpstr>Guiding principles in RD model development</vt:lpstr>
      <vt:lpstr>Provenance must be recorded</vt:lpstr>
      <vt:lpstr>Two aspects of the models</vt:lpstr>
      <vt:lpstr>HPO Phenotype models</vt:lpstr>
      <vt:lpstr>Why HPO?</vt:lpstr>
      <vt:lpstr>PowerPoint Presentation</vt:lpstr>
      <vt:lpstr>Clinical test models</vt:lpstr>
      <vt:lpstr>Clinical tests</vt:lpstr>
      <vt:lpstr>Clinical test example</vt:lpstr>
      <vt:lpstr>Development of models</vt:lpstr>
      <vt:lpstr>Get an existing model</vt:lpstr>
      <vt:lpstr>Using OMIM</vt:lpstr>
      <vt:lpstr>Convert existing model to HPO</vt:lpstr>
      <vt:lpstr>Mapping to HPO</vt:lpstr>
      <vt:lpstr>PowerPoint Presentation</vt:lpstr>
      <vt:lpstr>A more realistic BioLarK example</vt:lpstr>
      <vt:lpstr>Revision</vt:lpstr>
      <vt:lpstr>Clinical test data</vt:lpstr>
      <vt:lpstr>Implement in the Data Model Catalogue</vt:lpstr>
      <vt:lpstr>Implementation in OpenClinica</vt:lpstr>
      <vt:lpstr>Measuring quality</vt:lpstr>
      <vt:lpstr>Quality metrics</vt:lpstr>
      <vt:lpstr>Sufficiency</vt:lpstr>
      <vt:lpstr>Conclusions from model development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Devereau</dc:creator>
  <cp:lastModifiedBy>Andrew Devereau</cp:lastModifiedBy>
  <cp:revision>56</cp:revision>
  <dcterms:created xsi:type="dcterms:W3CDTF">2015-05-05T16:13:28Z</dcterms:created>
  <dcterms:modified xsi:type="dcterms:W3CDTF">2016-02-09T08:53:11Z</dcterms:modified>
</cp:coreProperties>
</file>