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9" r:id="rId2"/>
    <p:sldId id="274" r:id="rId3"/>
    <p:sldId id="285" r:id="rId4"/>
    <p:sldId id="282" r:id="rId5"/>
    <p:sldId id="283" r:id="rId6"/>
    <p:sldId id="287" r:id="rId7"/>
    <p:sldId id="286" r:id="rId8"/>
    <p:sldId id="284" r:id="rId9"/>
    <p:sldId id="275" r:id="rId10"/>
    <p:sldId id="28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7389" autoAdjust="0"/>
  </p:normalViewPr>
  <p:slideViewPr>
    <p:cSldViewPr snapToGrid="0" snapToObjects="1">
      <p:cViewPr varScale="1">
        <p:scale>
          <a:sx n="76" d="100"/>
          <a:sy n="76" d="100"/>
        </p:scale>
        <p:origin x="21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81B85-3F01-7D47-B3F2-A67046BD1F64}" type="datetimeFigureOut">
              <a:rPr lang="en-US" smtClean="0"/>
              <a:t>11/16/17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F6F9E-104F-8D44-916B-293655508415}" type="slidenum">
              <a:rPr lang="en-US" smtClean="0"/>
              <a:t>‹#›</a:t>
            </a:fld>
            <a:endParaRPr lang="en-US"/>
          </a:p>
        </p:txBody>
      </p:sp>
    </p:spTree>
    <p:extLst>
      <p:ext uri="{BB962C8B-B14F-4D97-AF65-F5344CB8AC3E}">
        <p14:creationId xmlns:p14="http://schemas.microsoft.com/office/powerpoint/2010/main" val="24312169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a:t>
            </a:fld>
            <a:endParaRPr lang="en-US"/>
          </a:p>
        </p:txBody>
      </p:sp>
    </p:spTree>
    <p:extLst>
      <p:ext uri="{BB962C8B-B14F-4D97-AF65-F5344CB8AC3E}">
        <p14:creationId xmlns:p14="http://schemas.microsoft.com/office/powerpoint/2010/main" val="205404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MultiAssayExperiment addresses these challenges by relating a table of information about subjects, say clinical and pathological data, to a series of genomic data sets of arbitrary shape and even non-tabular data, via a map or a network relating these. This sounds complex and it can be, but from the analyst’s perspective, there is an API that will be familiar to users of R, and that abstracts this complexity from the user. Constructing, accessing, </a:t>
            </a:r>
            <a:r>
              <a:rPr lang="en-US" sz="1200" kern="1200" dirty="0" err="1" smtClean="0">
                <a:solidFill>
                  <a:schemeClr val="tx1"/>
                </a:solidFill>
                <a:effectLst/>
                <a:latin typeface="+mn-lt"/>
                <a:ea typeface="+mn-ea"/>
                <a:cs typeface="+mn-cs"/>
              </a:rPr>
              <a:t>subsetting</a:t>
            </a:r>
            <a:r>
              <a:rPr lang="en-US" sz="1200" kern="1200" dirty="0" smtClean="0">
                <a:solidFill>
                  <a:schemeClr val="tx1"/>
                </a:solidFill>
                <a:effectLst/>
                <a:latin typeface="+mn-lt"/>
                <a:ea typeface="+mn-ea"/>
                <a:cs typeface="+mn-cs"/>
              </a:rPr>
              <a:t>, data management or manipulation, and combining and reshaping into forms usable by standard tools become straightforward.</a:t>
            </a:r>
          </a:p>
          <a:p>
            <a:endParaRPr lang="en-US" sz="346"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B3BF71-CA02-4BF9-8A62-66B85B9CEA50}" type="slidenum">
              <a:rPr lang="en-US" smtClean="0"/>
              <a:t>2</a:t>
            </a:fld>
            <a:endParaRPr lang="en-US"/>
          </a:p>
        </p:txBody>
      </p:sp>
    </p:spTree>
    <p:extLst>
      <p:ext uri="{BB962C8B-B14F-4D97-AF65-F5344CB8AC3E}">
        <p14:creationId xmlns:p14="http://schemas.microsoft.com/office/powerpoint/2010/main" val="192639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9</a:t>
            </a:fld>
            <a:endParaRPr lang="en-US"/>
          </a:p>
        </p:txBody>
      </p:sp>
    </p:spTree>
    <p:extLst>
      <p:ext uri="{BB962C8B-B14F-4D97-AF65-F5344CB8AC3E}">
        <p14:creationId xmlns:p14="http://schemas.microsoft.com/office/powerpoint/2010/main" val="6863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6931066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11/16/17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146720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11/16/17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14086394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5836613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1768828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2655881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2679926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11/16/17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8521477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11/16/17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4663492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11/16/17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696787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11/16/17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232878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4762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F14C6-C6E7-9F41-BE3F-C5DEE757CDB8}" type="slidenum">
              <a:rPr lang="en-US" smtClean="0"/>
              <a:t>‹#›</a:t>
            </a:fld>
            <a:endParaRPr lang="en-US" dirty="0"/>
          </a:p>
        </p:txBody>
      </p:sp>
    </p:spTree>
    <p:extLst>
      <p:ext uri="{BB962C8B-B14F-4D97-AF65-F5344CB8AC3E}">
        <p14:creationId xmlns:p14="http://schemas.microsoft.com/office/powerpoint/2010/main" val="24063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s://youtu.be/XziAMLf_AYI" TargetMode="External"/><Relationship Id="rId7" Type="http://schemas.openxmlformats.org/officeDocument/2006/relationships/hyperlink" Target="http://www.github.com/waldronlab/MultiAssayExperimentWorkshop"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815" y="1142999"/>
            <a:ext cx="8672428" cy="2453106"/>
          </a:xfrm>
        </p:spPr>
        <p:txBody>
          <a:bodyPr>
            <a:normAutofit/>
          </a:bodyPr>
          <a:lstStyle/>
          <a:p>
            <a:r>
              <a:rPr lang="en-US" sz="3200" dirty="0" smtClean="0"/>
              <a:t>MultiAssayExperiment</a:t>
            </a:r>
            <a:br>
              <a:rPr lang="en-US" sz="3200" dirty="0" smtClean="0"/>
            </a:br>
            <a:r>
              <a:rPr lang="en-US" sz="2200" dirty="0" smtClean="0"/>
              <a:t/>
            </a:r>
            <a:br>
              <a:rPr lang="en-US" sz="2200" dirty="0" smtClean="0"/>
            </a:br>
            <a:r>
              <a:rPr lang="en-US" sz="2200" dirty="0" smtClean="0"/>
              <a:t>Software for the integration of multi-omics experiments in Bioconductor</a:t>
            </a:r>
            <a:endParaRPr lang="en-US" sz="2200" dirty="0"/>
          </a:p>
        </p:txBody>
      </p:sp>
      <p:sp>
        <p:nvSpPr>
          <p:cNvPr id="3" name="Subtitle 2"/>
          <p:cNvSpPr>
            <a:spLocks noGrp="1"/>
          </p:cNvSpPr>
          <p:nvPr>
            <p:ph type="subTitle" idx="1"/>
          </p:nvPr>
        </p:nvSpPr>
        <p:spPr>
          <a:xfrm>
            <a:off x="1219200" y="3725333"/>
            <a:ext cx="7086600" cy="1534877"/>
          </a:xfrm>
        </p:spPr>
        <p:txBody>
          <a:bodyPr>
            <a:normAutofit fontScale="92500" lnSpcReduction="20000"/>
          </a:bodyPr>
          <a:lstStyle/>
          <a:p>
            <a:r>
              <a:rPr lang="en-US" sz="2000" b="1" dirty="0" smtClean="0"/>
              <a:t>U24CA180996 (PI: Martin Morgan)</a:t>
            </a:r>
          </a:p>
          <a:p>
            <a:endParaRPr lang="en-US" sz="2000" dirty="0" smtClean="0"/>
          </a:p>
          <a:p>
            <a:r>
              <a:rPr lang="en-US" sz="2000" dirty="0" smtClean="0"/>
              <a:t>Co-investigators: </a:t>
            </a:r>
            <a:r>
              <a:rPr lang="en-US" sz="2000" u="sng" dirty="0" smtClean="0"/>
              <a:t>Levi Waldron</a:t>
            </a:r>
            <a:r>
              <a:rPr lang="en-US" sz="2000" dirty="0" smtClean="0"/>
              <a:t>, Vincent Carey, Kasper </a:t>
            </a:r>
            <a:r>
              <a:rPr lang="en-US" sz="2000" dirty="0" smtClean="0"/>
              <a:t>Hansen</a:t>
            </a:r>
          </a:p>
          <a:p>
            <a:endParaRPr lang="en-US" sz="2000" dirty="0"/>
          </a:p>
          <a:p>
            <a:r>
              <a:rPr lang="en-US" sz="2000" dirty="0" smtClean="0"/>
              <a:t>Developer: Marcel Ramos</a:t>
            </a:r>
            <a:endParaRPr lang="en-US" sz="20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20825"/>
            <a:ext cx="4681356" cy="746628"/>
          </a:xfrm>
          <a:prstGeom prst="rect">
            <a:avLst/>
          </a:prstGeom>
        </p:spPr>
      </p:pic>
      <p:pic>
        <p:nvPicPr>
          <p:cNvPr id="10" name="Picture 9"/>
          <p:cNvPicPr>
            <a:picLocks noChangeAspect="1"/>
          </p:cNvPicPr>
          <p:nvPr/>
        </p:nvPicPr>
        <p:blipFill>
          <a:blip r:embed="rId4"/>
          <a:stretch>
            <a:fillRect/>
          </a:stretch>
        </p:blipFill>
        <p:spPr>
          <a:xfrm>
            <a:off x="6958984" y="0"/>
            <a:ext cx="2185016" cy="629103"/>
          </a:xfrm>
          <a:prstGeom prst="rect">
            <a:avLst/>
          </a:prstGeom>
        </p:spPr>
      </p:pic>
      <p:pic>
        <p:nvPicPr>
          <p:cNvPr id="4" name="Picture 3"/>
          <p:cNvPicPr>
            <a:picLocks noChangeAspect="1"/>
          </p:cNvPicPr>
          <p:nvPr/>
        </p:nvPicPr>
        <p:blipFill>
          <a:blip r:embed="rId5"/>
          <a:stretch>
            <a:fillRect/>
          </a:stretch>
        </p:blipFill>
        <p:spPr>
          <a:xfrm>
            <a:off x="7876498" y="6120825"/>
            <a:ext cx="1267501" cy="737175"/>
          </a:xfrm>
          <a:prstGeom prst="rect">
            <a:avLst/>
          </a:prstGeom>
        </p:spPr>
      </p:pic>
      <p:sp>
        <p:nvSpPr>
          <p:cNvPr id="5" name="TextBox 4"/>
          <p:cNvSpPr txBox="1"/>
          <p:nvPr/>
        </p:nvSpPr>
        <p:spPr>
          <a:xfrm>
            <a:off x="859540" y="5388118"/>
            <a:ext cx="7916087" cy="923330"/>
          </a:xfrm>
          <a:prstGeom prst="rect">
            <a:avLst/>
          </a:prstGeom>
          <a:noFill/>
        </p:spPr>
        <p:txBody>
          <a:bodyPr wrap="none" rtlCol="0">
            <a:spAutoFit/>
          </a:bodyPr>
          <a:lstStyle/>
          <a:p>
            <a:pPr algn="ctr"/>
            <a:r>
              <a:rPr lang="en-US" dirty="0" smtClean="0"/>
              <a:t>Video demo: </a:t>
            </a:r>
            <a:r>
              <a:rPr lang="en-US" dirty="0" smtClean="0">
                <a:hlinkClick r:id="rId6"/>
              </a:rPr>
              <a:t>https</a:t>
            </a:r>
            <a:r>
              <a:rPr lang="en-US" dirty="0">
                <a:hlinkClick r:id="rId6"/>
              </a:rPr>
              <a:t>://youtu.be/</a:t>
            </a:r>
            <a:r>
              <a:rPr lang="en-US" dirty="0" smtClean="0">
                <a:hlinkClick r:id="rId6"/>
              </a:rPr>
              <a:t>XziAMLf_AYI</a:t>
            </a:r>
            <a:endParaRPr lang="en-US" dirty="0" smtClean="0"/>
          </a:p>
          <a:p>
            <a:pPr algn="ctr"/>
            <a:r>
              <a:rPr lang="en-US" dirty="0" smtClean="0"/>
              <a:t>Workshop: </a:t>
            </a:r>
            <a:r>
              <a:rPr lang="en-US" dirty="0" smtClean="0">
                <a:hlinkClick r:id="rId7"/>
              </a:rPr>
              <a:t>https://ww.github.com/waldronlab/MultiAssayExperimentWorkshop</a:t>
            </a:r>
            <a:endParaRPr lang="en-US" dirty="0"/>
          </a:p>
          <a:p>
            <a:endParaRPr lang="en-US" dirty="0"/>
          </a:p>
        </p:txBody>
      </p:sp>
    </p:spTree>
    <p:extLst>
      <p:ext uri="{BB962C8B-B14F-4D97-AF65-F5344CB8AC3E}">
        <p14:creationId xmlns:p14="http://schemas.microsoft.com/office/powerpoint/2010/main" val="14735295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workshop vignette</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0" indent="0">
              <a:buNone/>
            </a:pPr>
            <a:r>
              <a:rPr lang="en-US" sz="1800" dirty="0" smtClean="0">
                <a:latin typeface="Courier"/>
                <a:cs typeface="Courier"/>
              </a:rPr>
              <a:t>&gt; l</a:t>
            </a:r>
            <a:r>
              <a:rPr lang="en-US" sz="1800" dirty="0" smtClean="0">
                <a:latin typeface="Courier"/>
                <a:cs typeface="Courier"/>
              </a:rPr>
              <a:t>ibrary(</a:t>
            </a:r>
            <a:r>
              <a:rPr lang="en-US" sz="1800" dirty="0" err="1" smtClean="0">
                <a:latin typeface="Courier"/>
                <a:cs typeface="Courier"/>
              </a:rPr>
              <a:t>curatedTCGAData</a:t>
            </a:r>
            <a:r>
              <a:rPr lang="en-US" sz="1800" dirty="0" smtClean="0">
                <a:latin typeface="Courier"/>
                <a:cs typeface="Courier"/>
              </a:rPr>
              <a:t>) #full-sized </a:t>
            </a:r>
            <a:r>
              <a:rPr lang="en-US" sz="1800" dirty="0">
                <a:latin typeface="Courier"/>
                <a:cs typeface="Courier"/>
              </a:rPr>
              <a:t>TCGA MAE objects</a:t>
            </a:r>
          </a:p>
          <a:p>
            <a:pPr marL="0" indent="0">
              <a:buNone/>
            </a:pPr>
            <a:endParaRPr lang="en-US" dirty="0" smtClean="0"/>
          </a:p>
          <a:p>
            <a:pPr marL="0" indent="0">
              <a:buNone/>
            </a:pPr>
            <a:r>
              <a:rPr lang="en-US" dirty="0" smtClean="0"/>
              <a:t>To </a:t>
            </a:r>
            <a:r>
              <a:rPr lang="en-US" dirty="0"/>
              <a:t>install </a:t>
            </a:r>
            <a:r>
              <a:rPr lang="en-US" dirty="0" smtClean="0"/>
              <a:t>materials &amp; dependencies:</a:t>
            </a:r>
            <a:endParaRPr lang="en-US" dirty="0"/>
          </a:p>
          <a:p>
            <a:pPr marL="0" indent="0">
              <a:buNone/>
            </a:pPr>
            <a:r>
              <a:rPr lang="en-US" sz="1700" dirty="0" smtClean="0">
                <a:latin typeface="Courier"/>
                <a:cs typeface="Courier"/>
              </a:rPr>
              <a:t>&gt; </a:t>
            </a:r>
            <a:r>
              <a:rPr lang="en-US" sz="1700" dirty="0" err="1" smtClean="0">
                <a:latin typeface="Courier"/>
                <a:cs typeface="Courier"/>
              </a:rPr>
              <a:t>BiocInstaller</a:t>
            </a:r>
            <a:r>
              <a:rPr lang="en-US" sz="1700" dirty="0">
                <a:latin typeface="Courier"/>
                <a:cs typeface="Courier"/>
              </a:rPr>
              <a:t>::</a:t>
            </a:r>
            <a:r>
              <a:rPr lang="en-US" sz="1700" dirty="0" err="1">
                <a:latin typeface="Courier"/>
                <a:cs typeface="Courier"/>
              </a:rPr>
              <a:t>biocLite</a:t>
            </a:r>
            <a:r>
              <a:rPr lang="en-US" sz="1700" dirty="0">
                <a:latin typeface="Courier"/>
                <a:cs typeface="Courier"/>
              </a:rPr>
              <a:t>("</a:t>
            </a:r>
            <a:r>
              <a:rPr lang="en-US" sz="1700" dirty="0" err="1">
                <a:latin typeface="Courier"/>
                <a:cs typeface="Courier"/>
              </a:rPr>
              <a:t>waldronlab</a:t>
            </a:r>
            <a:r>
              <a:rPr lang="en-US" sz="1700" dirty="0" smtClean="0">
                <a:latin typeface="Courier"/>
                <a:cs typeface="Courier"/>
              </a:rPr>
              <a:t>/</a:t>
            </a:r>
            <a:r>
              <a:rPr lang="en-US" sz="1700" dirty="0" err="1" smtClean="0">
                <a:latin typeface="Courier"/>
                <a:cs typeface="Courier"/>
              </a:rPr>
              <a:t>MultiAssayExperimentWorkshop</a:t>
            </a:r>
            <a:r>
              <a:rPr lang="en-US" sz="1700" dirty="0">
                <a:latin typeface="Courier"/>
                <a:cs typeface="Courier"/>
              </a:rPr>
              <a:t>", </a:t>
            </a:r>
            <a:endParaRPr lang="en-US" sz="1700" dirty="0" smtClean="0">
              <a:latin typeface="Courier"/>
              <a:cs typeface="Courier"/>
            </a:endParaRPr>
          </a:p>
          <a:p>
            <a:pPr marL="0" indent="0">
              <a:buNone/>
            </a:pPr>
            <a:r>
              <a:rPr lang="en-US" sz="1700" dirty="0" smtClean="0">
                <a:latin typeface="Courier"/>
                <a:cs typeface="Courier"/>
              </a:rPr>
              <a:t>dependencies</a:t>
            </a:r>
            <a:r>
              <a:rPr lang="en-US" sz="1700" dirty="0">
                <a:latin typeface="Courier"/>
                <a:cs typeface="Courier"/>
              </a:rPr>
              <a:t>=</a:t>
            </a:r>
            <a:r>
              <a:rPr lang="en-US" sz="1700" dirty="0" smtClean="0">
                <a:latin typeface="Courier"/>
                <a:cs typeface="Courier"/>
              </a:rPr>
              <a:t>TRUE, </a:t>
            </a:r>
            <a:r>
              <a:rPr lang="en-US" sz="1700" dirty="0" err="1" smtClean="0">
                <a:latin typeface="Courier"/>
                <a:cs typeface="Courier"/>
              </a:rPr>
              <a:t>build_vignettes</a:t>
            </a:r>
            <a:r>
              <a:rPr lang="en-US" sz="1700" dirty="0" smtClean="0">
                <a:latin typeface="Courier"/>
                <a:cs typeface="Courier"/>
              </a:rPr>
              <a:t>=TRUE) </a:t>
            </a:r>
          </a:p>
          <a:p>
            <a:pPr marL="0" indent="0">
              <a:buNone/>
            </a:pPr>
            <a:endParaRPr lang="en-US" sz="1700" dirty="0" smtClean="0">
              <a:latin typeface="Courier"/>
              <a:cs typeface="Courier"/>
            </a:endParaRPr>
          </a:p>
          <a:p>
            <a:pPr marL="0" indent="0">
              <a:buNone/>
            </a:pPr>
            <a:r>
              <a:rPr lang="en-US" dirty="0"/>
              <a:t>Open the vignettes in your </a:t>
            </a:r>
            <a:r>
              <a:rPr lang="en-US" dirty="0" err="1"/>
              <a:t>RStudio</a:t>
            </a:r>
            <a:r>
              <a:rPr lang="en-US" dirty="0"/>
              <a:t> editor:</a:t>
            </a:r>
          </a:p>
          <a:p>
            <a:pPr marL="0" indent="0">
              <a:buNone/>
            </a:pPr>
            <a:r>
              <a:rPr lang="en-US" sz="1700" dirty="0">
                <a:latin typeface="Courier"/>
                <a:cs typeface="Courier"/>
              </a:rPr>
              <a:t>&gt; </a:t>
            </a:r>
            <a:r>
              <a:rPr lang="en-US" sz="1700" dirty="0" err="1">
                <a:latin typeface="Courier"/>
                <a:cs typeface="Courier"/>
              </a:rPr>
              <a:t>file.edit</a:t>
            </a:r>
            <a:r>
              <a:rPr lang="en-US" sz="1700" dirty="0">
                <a:latin typeface="Courier"/>
                <a:cs typeface="Courier"/>
              </a:rPr>
              <a:t>(</a:t>
            </a:r>
            <a:r>
              <a:rPr lang="en-US" sz="1700" dirty="0" err="1">
                <a:latin typeface="Courier"/>
                <a:cs typeface="Courier"/>
              </a:rPr>
              <a:t>system.file</a:t>
            </a:r>
            <a:r>
              <a:rPr lang="en-US" sz="1700" dirty="0">
                <a:latin typeface="Courier"/>
                <a:cs typeface="Courier"/>
              </a:rPr>
              <a:t>(package  = ”</a:t>
            </a:r>
            <a:r>
              <a:rPr lang="en-US" sz="1700" dirty="0" err="1">
                <a:latin typeface="Courier"/>
                <a:cs typeface="Courier"/>
              </a:rPr>
              <a:t>MultiAssayExperimentWorkshop</a:t>
            </a:r>
            <a:r>
              <a:rPr lang="en-US" sz="1700" dirty="0">
                <a:latin typeface="Courier"/>
                <a:cs typeface="Courier"/>
              </a:rPr>
              <a:t>", </a:t>
            </a:r>
          </a:p>
          <a:p>
            <a:pPr marL="0" indent="0">
              <a:buNone/>
            </a:pPr>
            <a:r>
              <a:rPr lang="en-US" sz="1700" dirty="0">
                <a:latin typeface="Courier"/>
                <a:cs typeface="Courier"/>
              </a:rPr>
              <a:t>"doc/</a:t>
            </a:r>
            <a:r>
              <a:rPr lang="en-US" sz="1700" dirty="0" err="1">
                <a:latin typeface="Courier"/>
                <a:cs typeface="Courier"/>
              </a:rPr>
              <a:t>MultiAssayExperiment-lab.Rmd</a:t>
            </a:r>
            <a:r>
              <a:rPr lang="en-US" sz="1700" dirty="0">
                <a:latin typeface="Courier"/>
                <a:cs typeface="Courier"/>
              </a:rPr>
              <a:t>"))</a:t>
            </a:r>
          </a:p>
          <a:p>
            <a:pPr marL="0" indent="0">
              <a:buNone/>
            </a:pPr>
            <a:endParaRPr lang="en-US" sz="1800" dirty="0"/>
          </a:p>
          <a:p>
            <a:pPr marL="0" indent="0">
              <a:buNone/>
            </a:pPr>
            <a:endParaRPr lang="en-US" sz="1700" dirty="0">
              <a:latin typeface="Courier"/>
              <a:cs typeface="Courier"/>
            </a:endParaRPr>
          </a:p>
        </p:txBody>
      </p:sp>
    </p:spTree>
    <p:extLst>
      <p:ext uri="{BB962C8B-B14F-4D97-AF65-F5344CB8AC3E}">
        <p14:creationId xmlns:p14="http://schemas.microsoft.com/office/powerpoint/2010/main" val="40225859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35" name="Picture 34"/>
          <p:cNvPicPr>
            <a:picLocks noChangeAspect="1"/>
          </p:cNvPicPr>
          <p:nvPr/>
        </p:nvPicPr>
        <p:blipFill>
          <a:blip r:embed="rId4"/>
          <a:stretch>
            <a:fillRect/>
          </a:stretch>
        </p:blipFill>
        <p:spPr>
          <a:xfrm>
            <a:off x="7748070" y="6452690"/>
            <a:ext cx="1395926" cy="40191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3313" y="1402482"/>
            <a:ext cx="5269938" cy="5269938"/>
          </a:xfrm>
          <a:prstGeom prst="rect">
            <a:avLst/>
          </a:prstGeom>
        </p:spPr>
      </p:pic>
      <p:sp>
        <p:nvSpPr>
          <p:cNvPr id="17" name="Title 16"/>
          <p:cNvSpPr>
            <a:spLocks noGrp="1"/>
          </p:cNvSpPr>
          <p:nvPr>
            <p:ph type="title"/>
          </p:nvPr>
        </p:nvSpPr>
        <p:spPr/>
        <p:txBody>
          <a:bodyPr/>
          <a:lstStyle/>
          <a:p>
            <a:r>
              <a:rPr lang="en-US" dirty="0" smtClean="0"/>
              <a:t>MultiAssayExperiment design</a:t>
            </a:r>
            <a:endParaRPr lang="en-US" dirty="0"/>
          </a:p>
        </p:txBody>
      </p:sp>
      <p:sp>
        <p:nvSpPr>
          <p:cNvPr id="50" name="Shape 56"/>
          <p:cNvSpPr txBox="1"/>
          <p:nvPr/>
        </p:nvSpPr>
        <p:spPr>
          <a:xfrm>
            <a:off x="6633251" y="4457628"/>
            <a:ext cx="2510749" cy="1069855"/>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a:t>
            </a:r>
          </a:p>
          <a:p>
            <a:pPr lvl="0"/>
            <a:r>
              <a:rPr lang="pl-PL" sz="2000" dirty="0" err="1"/>
              <a:t>biorxiv</a:t>
            </a:r>
            <a:r>
              <a:rPr lang="pl-PL" sz="2000" dirty="0"/>
              <a:t> </a:t>
            </a:r>
            <a:r>
              <a:rPr lang="pl-PL" sz="2000" dirty="0" smtClean="0"/>
              <a:t>144774</a:t>
            </a:r>
          </a:p>
          <a:p>
            <a:pPr lvl="0"/>
            <a:endParaRPr lang="en" sz="2000" dirty="0"/>
          </a:p>
        </p:txBody>
      </p:sp>
    </p:spTree>
    <p:extLst>
      <p:ext uri="{BB962C8B-B14F-4D97-AF65-F5344CB8AC3E}">
        <p14:creationId xmlns:p14="http://schemas.microsoft.com/office/powerpoint/2010/main" val="23806496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colData</a:t>
            </a:r>
            <a:endParaRPr lang="en-US" dirty="0"/>
          </a:p>
        </p:txBody>
      </p:sp>
      <p:sp>
        <p:nvSpPr>
          <p:cNvPr id="3" name="Content Placeholder 2"/>
          <p:cNvSpPr>
            <a:spLocks noGrp="1"/>
          </p:cNvSpPr>
          <p:nvPr>
            <p:ph idx="1"/>
          </p:nvPr>
        </p:nvSpPr>
        <p:spPr/>
        <p:txBody>
          <a:bodyPr/>
          <a:lstStyle/>
          <a:p>
            <a:r>
              <a:rPr lang="en-US" dirty="0" smtClean="0"/>
              <a:t>Comparable to </a:t>
            </a:r>
            <a:r>
              <a:rPr lang="en-US" dirty="0" err="1" smtClean="0"/>
              <a:t>SummarizedExperiment</a:t>
            </a:r>
            <a:endParaRPr lang="en-US" dirty="0" smtClean="0"/>
          </a:p>
          <a:p>
            <a:r>
              <a:rPr lang="en-US" dirty="0" smtClean="0"/>
              <a:t>Class </a:t>
            </a:r>
            <a:r>
              <a:rPr lang="en-US" dirty="0" err="1" smtClean="0"/>
              <a:t>DataFrame</a:t>
            </a:r>
            <a:endParaRPr lang="en-US" dirty="0" smtClean="0"/>
          </a:p>
          <a:p>
            <a:r>
              <a:rPr lang="en-US" dirty="0" smtClean="0">
                <a:latin typeface="Courier"/>
                <a:cs typeface="Courier"/>
              </a:rPr>
              <a:t>MAE$var1</a:t>
            </a:r>
            <a:r>
              <a:rPr lang="en-US" dirty="0" smtClean="0"/>
              <a:t> or </a:t>
            </a:r>
            <a:r>
              <a:rPr lang="en-US" dirty="0" err="1" smtClean="0">
                <a:latin typeface="Courier"/>
                <a:cs typeface="Courier"/>
              </a:rPr>
              <a:t>colData</a:t>
            </a:r>
            <a:r>
              <a:rPr lang="en-US" dirty="0" smtClean="0">
                <a:latin typeface="Courier"/>
                <a:cs typeface="Courier"/>
              </a:rPr>
              <a:t>(MAE)$var1</a:t>
            </a:r>
            <a:endParaRPr lang="en-US" dirty="0">
              <a:latin typeface="Courier"/>
              <a:cs typeface="Courier"/>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729" r="9264" b="64890"/>
          <a:stretch/>
        </p:blipFill>
        <p:spPr>
          <a:xfrm>
            <a:off x="6772208" y="5007701"/>
            <a:ext cx="2371792" cy="1850299"/>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42336930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ExperimentList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Observations stored as class </a:t>
            </a:r>
            <a:r>
              <a:rPr lang="en-US" i="1" dirty="0" err="1" smtClean="0"/>
              <a:t>ExperimentList</a:t>
            </a:r>
            <a:endParaRPr lang="en-US" dirty="0" smtClean="0"/>
          </a:p>
          <a:p>
            <a:r>
              <a:rPr lang="en-US" dirty="0" smtClean="0"/>
              <a:t>List of elements that meet a few requirements</a:t>
            </a:r>
          </a:p>
          <a:p>
            <a:pPr lvl="1"/>
            <a:r>
              <a:rPr lang="en-US" dirty="0" smtClean="0"/>
              <a:t>Square-bracket </a:t>
            </a:r>
            <a:r>
              <a:rPr lang="en-US" dirty="0" err="1" smtClean="0"/>
              <a:t>subsetting</a:t>
            </a:r>
            <a:r>
              <a:rPr lang="en-US" dirty="0" smtClean="0"/>
              <a:t>: [</a:t>
            </a:r>
            <a:r>
              <a:rPr lang="en-US" dirty="0" err="1" smtClean="0"/>
              <a:t>i</a:t>
            </a:r>
            <a:r>
              <a:rPr lang="en-US" dirty="0" smtClean="0"/>
              <a:t>, j]</a:t>
            </a:r>
          </a:p>
          <a:p>
            <a:pPr lvl="1"/>
            <a:r>
              <a:rPr lang="en-US" b="1" dirty="0" err="1"/>
              <a:t>dimnames</a:t>
            </a:r>
            <a:r>
              <a:rPr lang="en-US" b="1" dirty="0"/>
              <a:t>()</a:t>
            </a:r>
            <a:r>
              <a:rPr lang="en-US" dirty="0"/>
              <a:t> / [ </a:t>
            </a:r>
            <a:r>
              <a:rPr lang="en-US" dirty="0" err="1"/>
              <a:t>rownames</a:t>
            </a:r>
            <a:r>
              <a:rPr lang="en-US" dirty="0"/>
              <a:t>() / </a:t>
            </a:r>
            <a:r>
              <a:rPr lang="en-US" dirty="0" err="1"/>
              <a:t>colnames</a:t>
            </a:r>
            <a:r>
              <a:rPr lang="en-US" dirty="0"/>
              <a:t>() ]</a:t>
            </a:r>
          </a:p>
          <a:p>
            <a:pPr lvl="1"/>
            <a:r>
              <a:rPr lang="en-US" dirty="0" smtClean="0"/>
              <a:t>dim()</a:t>
            </a:r>
          </a:p>
          <a:p>
            <a:pPr lvl="1"/>
            <a:r>
              <a:rPr lang="en-US" dirty="0" smtClean="0"/>
              <a:t>Optional: </a:t>
            </a:r>
            <a:r>
              <a:rPr lang="en-US" b="1" dirty="0" smtClean="0"/>
              <a:t>assay()</a:t>
            </a:r>
          </a:p>
          <a:p>
            <a:r>
              <a:rPr lang="en-US" dirty="0" smtClean="0"/>
              <a:t>Open-ended set of supported classes, including:</a:t>
            </a:r>
          </a:p>
          <a:p>
            <a:pPr lvl="1"/>
            <a:r>
              <a:rPr lang="en-US" i="1" dirty="0" smtClean="0"/>
              <a:t>(Ranged)</a:t>
            </a:r>
            <a:r>
              <a:rPr lang="en-US" i="1" dirty="0" err="1" smtClean="0"/>
              <a:t>SummarizedExperiment</a:t>
            </a:r>
            <a:r>
              <a:rPr lang="en-US" dirty="0" smtClean="0"/>
              <a:t>, </a:t>
            </a:r>
            <a:r>
              <a:rPr lang="en-US" i="1" dirty="0" err="1" smtClean="0"/>
              <a:t>ExpressionSet</a:t>
            </a:r>
            <a:r>
              <a:rPr lang="en-US" i="1" dirty="0" smtClean="0"/>
              <a:t>, (Ranged)</a:t>
            </a:r>
            <a:r>
              <a:rPr lang="en-US" i="1" dirty="0" err="1" smtClean="0"/>
              <a:t>VcfStack</a:t>
            </a:r>
            <a:r>
              <a:rPr lang="en-US" i="1" dirty="0" smtClean="0"/>
              <a:t>, </a:t>
            </a:r>
            <a:r>
              <a:rPr lang="en-US" i="1" dirty="0"/>
              <a:t>matrix, </a:t>
            </a:r>
            <a:r>
              <a:rPr lang="en-US" i="1" dirty="0" err="1"/>
              <a:t>delayedMatrix</a:t>
            </a:r>
            <a:r>
              <a:rPr lang="en-US" i="1" dirty="0"/>
              <a:t>, </a:t>
            </a:r>
            <a:r>
              <a:rPr lang="en-US" i="1" dirty="0" err="1"/>
              <a:t>sparseMatrix</a:t>
            </a:r>
            <a:r>
              <a:rPr lang="en-US" i="1" dirty="0"/>
              <a:t>, </a:t>
            </a:r>
            <a:r>
              <a:rPr lang="en-US" i="1" dirty="0" err="1" smtClean="0"/>
              <a:t>RaggedExperiment</a:t>
            </a:r>
            <a:r>
              <a:rPr lang="en-US" i="1" dirty="0" smtClean="0"/>
              <a:t>, </a:t>
            </a:r>
            <a:r>
              <a:rPr lang="mr-IN" i="1" dirty="0" smtClean="0"/>
              <a:t>…</a:t>
            </a:r>
            <a:endParaRPr lang="en-US" i="1" dirty="0" smtClean="0"/>
          </a:p>
          <a:p>
            <a:r>
              <a:rPr lang="en-US" i="1" dirty="0" smtClean="0"/>
              <a:t>Subset by IDs or by </a:t>
            </a:r>
            <a:r>
              <a:rPr lang="en-US" i="1" dirty="0" err="1" smtClean="0"/>
              <a:t>GRanges</a:t>
            </a:r>
            <a:endParaRPr lang="en-US" i="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5751" r="46489" b="4364"/>
          <a:stretch/>
        </p:blipFill>
        <p:spPr>
          <a:xfrm>
            <a:off x="7414180" y="4922140"/>
            <a:ext cx="1729820" cy="1935860"/>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17654516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sampleMap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A 3-column </a:t>
            </a:r>
            <a:r>
              <a:rPr lang="en-US" i="1" dirty="0" smtClean="0"/>
              <a:t>edge list</a:t>
            </a:r>
            <a:r>
              <a:rPr lang="en-US" dirty="0" smtClean="0"/>
              <a:t> graph representation</a:t>
            </a:r>
          </a:p>
          <a:p>
            <a:pPr marL="0" indent="0">
              <a:buNone/>
            </a:pPr>
            <a:endParaRPr lang="en-US" dirty="0" smtClean="0"/>
          </a:p>
          <a:p>
            <a:pPr marL="0" indent="0">
              <a:buNone/>
            </a:pPr>
            <a:r>
              <a:rPr lang="en-US" dirty="0" smtClean="0"/>
              <a:t>1 </a:t>
            </a:r>
            <a:r>
              <a:rPr lang="en-US" dirty="0" err="1" smtClean="0"/>
              <a:t>colData</a:t>
            </a:r>
            <a:r>
              <a:rPr lang="en-US" dirty="0" smtClean="0"/>
              <a:t> row			  any # of assay columns</a:t>
            </a:r>
          </a:p>
          <a:p>
            <a:pPr marL="0" indent="0">
              <a:buNone/>
            </a:pPr>
            <a:endParaRPr lang="en-US" dirty="0" smtClean="0"/>
          </a:p>
          <a:p>
            <a:pPr marL="0" indent="0">
              <a:buNone/>
            </a:pPr>
            <a:endParaRPr lang="en-US" dirty="0"/>
          </a:p>
          <a:p>
            <a:pPr marL="0" indent="0">
              <a:buNone/>
            </a:pPr>
            <a:r>
              <a:rPr lang="en-US" dirty="0" smtClean="0"/>
              <a:t>1 assay column 				1 </a:t>
            </a:r>
            <a:r>
              <a:rPr lang="en-US" dirty="0" err="1" smtClean="0"/>
              <a:t>colData</a:t>
            </a:r>
            <a:r>
              <a:rPr lang="en-US" dirty="0" smtClean="0"/>
              <a:t> row</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grpSp>
        <p:nvGrpSpPr>
          <p:cNvPr id="13" name="Group 12"/>
          <p:cNvGrpSpPr/>
          <p:nvPr/>
        </p:nvGrpSpPr>
        <p:grpSpPr>
          <a:xfrm>
            <a:off x="2950732" y="2577002"/>
            <a:ext cx="1195233" cy="1045740"/>
            <a:chOff x="2950732" y="2670372"/>
            <a:chExt cx="1195233" cy="1045740"/>
          </a:xfrm>
        </p:grpSpPr>
        <p:cxnSp>
          <p:nvCxnSpPr>
            <p:cNvPr id="6" name="Straight Arrow Connector 5"/>
            <p:cNvCxnSpPr/>
            <p:nvPr/>
          </p:nvCxnSpPr>
          <p:spPr>
            <a:xfrm flipV="1">
              <a:off x="2950732" y="2670372"/>
              <a:ext cx="1195233" cy="3734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950732" y="3196250"/>
              <a:ext cx="11952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50732" y="3348650"/>
              <a:ext cx="1195233" cy="3674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3177836" y="4463069"/>
            <a:ext cx="1195233" cy="416843"/>
            <a:chOff x="3177836" y="4463069"/>
            <a:chExt cx="1195233" cy="416843"/>
          </a:xfrm>
        </p:grpSpPr>
        <p:cxnSp>
          <p:nvCxnSpPr>
            <p:cNvPr id="12" name="Straight Arrow Connector 11"/>
            <p:cNvCxnSpPr/>
            <p:nvPr/>
          </p:nvCxnSpPr>
          <p:spPr>
            <a:xfrm>
              <a:off x="3177836" y="4879912"/>
              <a:ext cx="11952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378221" y="4463069"/>
              <a:ext cx="842448" cy="369332"/>
            </a:xfrm>
            <a:prstGeom prst="rect">
              <a:avLst/>
            </a:prstGeom>
            <a:noFill/>
          </p:spPr>
          <p:txBody>
            <a:bodyPr wrap="none" rtlCol="0">
              <a:spAutoFit/>
            </a:bodyPr>
            <a:lstStyle/>
            <a:p>
              <a:r>
                <a:rPr lang="en-US" dirty="0" smtClean="0"/>
                <a:t>exactly</a:t>
              </a:r>
              <a:endParaRPr lang="en-US" dirty="0"/>
            </a:p>
          </p:txBody>
        </p:sp>
      </p:grpSp>
      <p:sp>
        <p:nvSpPr>
          <p:cNvPr id="16"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2294038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sampleMap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A 3-column </a:t>
            </a:r>
            <a:r>
              <a:rPr lang="en-US" i="1" dirty="0" smtClean="0"/>
              <a:t>edge list</a:t>
            </a:r>
            <a:r>
              <a:rPr lang="en-US" dirty="0" smtClean="0"/>
              <a:t> graph representation</a:t>
            </a:r>
          </a:p>
          <a:p>
            <a:pPr lvl="1"/>
            <a:r>
              <a:rPr lang="en-US" dirty="0" smtClean="0"/>
              <a:t>May have different naming conventions for each assay</a:t>
            </a:r>
          </a:p>
          <a:p>
            <a:pPr marL="0" indent="0">
              <a:buNone/>
            </a:pPr>
            <a:endParaRPr lang="en-U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sp>
        <p:nvSpPr>
          <p:cNvPr id="16"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23540438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sampleMap</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For </a:t>
            </a:r>
            <a:r>
              <a:rPr lang="en-US" dirty="0" smtClean="0"/>
              <a:t>example</a:t>
            </a:r>
            <a:r>
              <a:rPr lang="mr-IN" dirty="0" smtClean="0"/>
              <a:t>…</a:t>
            </a:r>
            <a:r>
              <a:rPr lang="en-US" dirty="0" smtClean="0"/>
              <a:t> </a:t>
            </a:r>
            <a:r>
              <a:rPr lang="en-US" dirty="0"/>
              <a:t>single-cell </a:t>
            </a:r>
            <a:r>
              <a:rPr lang="en-US" dirty="0" smtClean="0"/>
              <a:t>RNA-</a:t>
            </a:r>
            <a:r>
              <a:rPr lang="en-US" dirty="0" err="1" smtClean="0"/>
              <a:t>seq</a:t>
            </a:r>
            <a:r>
              <a:rPr lang="en-US" dirty="0" smtClean="0"/>
              <a:t> data </a:t>
            </a:r>
            <a:r>
              <a:rPr lang="en-US" dirty="0"/>
              <a:t>with 2</a:t>
            </a:r>
            <a:r>
              <a:rPr lang="en-US" dirty="0" smtClean="0"/>
              <a:t> samples, 900 and 1100 cells profiled:</a:t>
            </a:r>
          </a:p>
          <a:p>
            <a:pPr lvl="1"/>
            <a:r>
              <a:rPr lang="en-US" dirty="0" err="1" smtClean="0"/>
              <a:t>colData</a:t>
            </a:r>
            <a:r>
              <a:rPr lang="en-US" dirty="0" smtClean="0"/>
              <a:t> could have 2 rows or 2000 rows</a:t>
            </a:r>
          </a:p>
          <a:p>
            <a:pPr lvl="1"/>
            <a:r>
              <a:rPr lang="en-US" dirty="0" smtClean="0"/>
              <a:t>Profiles in one or two </a:t>
            </a:r>
            <a:r>
              <a:rPr lang="en-US" dirty="0" err="1" smtClean="0"/>
              <a:t>ExperimentList</a:t>
            </a:r>
            <a:r>
              <a:rPr lang="en-US" dirty="0" smtClean="0"/>
              <a:t> elements</a:t>
            </a:r>
          </a:p>
          <a:p>
            <a:pPr lvl="1"/>
            <a:r>
              <a:rPr lang="en-US" dirty="0" smtClean="0"/>
              <a:t>Methylation </a:t>
            </a:r>
            <a:r>
              <a:rPr lang="en-US" dirty="0" err="1" smtClean="0"/>
              <a:t>etc</a:t>
            </a:r>
            <a:r>
              <a:rPr lang="en-US" dirty="0" smtClean="0"/>
              <a:t> with different # cells as additional </a:t>
            </a:r>
            <a:r>
              <a:rPr lang="en-US" dirty="0" err="1" smtClean="0"/>
              <a:t>ExperimentList</a:t>
            </a:r>
            <a:r>
              <a:rPr lang="en-US" dirty="0" smtClean="0"/>
              <a:t> elements</a:t>
            </a:r>
          </a:p>
          <a:p>
            <a:r>
              <a:rPr lang="en-US" dirty="0" smtClean="0"/>
              <a:t>Similar decisions to make for:</a:t>
            </a:r>
          </a:p>
          <a:p>
            <a:pPr lvl="1"/>
            <a:r>
              <a:rPr lang="en-US" dirty="0"/>
              <a:t>Pharmacogenomics dose-response</a:t>
            </a:r>
          </a:p>
          <a:p>
            <a:pPr lvl="1"/>
            <a:r>
              <a:rPr lang="en-US" dirty="0" smtClean="0"/>
              <a:t>Time series</a:t>
            </a:r>
          </a:p>
          <a:p>
            <a:r>
              <a:rPr lang="en-US" dirty="0"/>
              <a:t>Nesting possible in </a:t>
            </a:r>
            <a:r>
              <a:rPr lang="en-US" dirty="0" err="1"/>
              <a:t>colData</a:t>
            </a:r>
            <a:r>
              <a:rPr lang="en-US" dirty="0"/>
              <a:t> </a:t>
            </a:r>
            <a:r>
              <a:rPr lang="en-US" dirty="0" err="1" smtClean="0"/>
              <a:t>DataFrame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35564069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Considerations in MAE construction</a:t>
            </a:r>
            <a:endParaRPr lang="en-US" dirty="0"/>
          </a:p>
        </p:txBody>
      </p:sp>
      <p:sp>
        <p:nvSpPr>
          <p:cNvPr id="3" name="Content Placeholder 2"/>
          <p:cNvSpPr>
            <a:spLocks noGrp="1"/>
          </p:cNvSpPr>
          <p:nvPr>
            <p:ph idx="1"/>
          </p:nvPr>
        </p:nvSpPr>
        <p:spPr/>
        <p:txBody>
          <a:bodyPr/>
          <a:lstStyle/>
          <a:p>
            <a:r>
              <a:rPr lang="en-US" dirty="0" smtClean="0"/>
              <a:t>Do you want to use unified </a:t>
            </a:r>
            <a:r>
              <a:rPr lang="en-US" dirty="0" err="1" smtClean="0"/>
              <a:t>colData</a:t>
            </a:r>
            <a:r>
              <a:rPr lang="en-US" dirty="0" smtClean="0"/>
              <a:t> or per-experiment </a:t>
            </a:r>
            <a:r>
              <a:rPr lang="en-US" dirty="0" err="1" smtClean="0"/>
              <a:t>colData</a:t>
            </a:r>
            <a:r>
              <a:rPr lang="en-US" dirty="0" smtClean="0"/>
              <a:t>?</a:t>
            </a:r>
          </a:p>
          <a:p>
            <a:r>
              <a:rPr lang="en-US" dirty="0" smtClean="0"/>
              <a:t>How do you want to subset the MAE? “columns” here refer to the MAE </a:t>
            </a:r>
            <a:r>
              <a:rPr lang="en-US" dirty="0" err="1" smtClean="0"/>
              <a:t>pData</a:t>
            </a:r>
            <a:endParaRPr lang="en-US" dirty="0" smtClean="0"/>
          </a:p>
          <a:p>
            <a:pPr lvl="1"/>
            <a:r>
              <a:rPr lang="en-US" dirty="0" smtClean="0">
                <a:latin typeface="Courier"/>
                <a:cs typeface="Courier"/>
              </a:rPr>
              <a:t>[rows, columns, assays]</a:t>
            </a:r>
          </a:p>
          <a:p>
            <a:r>
              <a:rPr lang="en-US" dirty="0" smtClean="0"/>
              <a:t>(How) will you use </a:t>
            </a:r>
            <a:r>
              <a:rPr lang="en-US" dirty="0" err="1" smtClean="0">
                <a:latin typeface="Courier"/>
                <a:cs typeface="Courier"/>
              </a:rPr>
              <a:t>wideFormat</a:t>
            </a:r>
            <a:r>
              <a:rPr lang="en-US" dirty="0" smtClean="0">
                <a:latin typeface="Courier"/>
                <a:cs typeface="Courier"/>
              </a:rPr>
              <a:t>()</a:t>
            </a:r>
            <a:r>
              <a:rPr lang="en-US" dirty="0" smtClean="0"/>
              <a:t> / </a:t>
            </a:r>
            <a:r>
              <a:rPr lang="en-US" dirty="0" err="1" smtClean="0">
                <a:latin typeface="Courier"/>
                <a:cs typeface="Courier"/>
              </a:rPr>
              <a:t>longFormat</a:t>
            </a:r>
            <a:r>
              <a:rPr lang="en-US" dirty="0" smtClean="0">
                <a:latin typeface="Courier"/>
                <a:cs typeface="Courier"/>
              </a:rPr>
              <a:t>()</a:t>
            </a:r>
            <a:r>
              <a:rPr lang="en-US" dirty="0" smtClean="0"/>
              <a:t> to integrate &amp; extract?</a:t>
            </a:r>
          </a:p>
          <a:p>
            <a:pPr lvl="1"/>
            <a:r>
              <a:rPr lang="en-US" dirty="0" err="1" smtClean="0">
                <a:latin typeface="Courier"/>
                <a:cs typeface="Courier"/>
              </a:rPr>
              <a:t>colDataCols</a:t>
            </a:r>
            <a:r>
              <a:rPr lang="en-US" dirty="0" smtClean="0"/>
              <a:t> </a:t>
            </a:r>
            <a:r>
              <a:rPr lang="en-US" dirty="0" err="1" smtClean="0"/>
              <a:t>arg</a:t>
            </a:r>
            <a:r>
              <a:rPr lang="en-US" dirty="0" smtClean="0"/>
              <a:t> copies </a:t>
            </a:r>
            <a:r>
              <a:rPr lang="en-US" dirty="0" err="1" smtClean="0"/>
              <a:t>colData</a:t>
            </a:r>
            <a:r>
              <a:rPr lang="en-US" dirty="0" smtClean="0"/>
              <a:t> columns</a:t>
            </a:r>
          </a:p>
          <a:p>
            <a:endParaRPr lang="en-US" dirty="0"/>
          </a:p>
        </p:txBody>
      </p:sp>
      <p:sp>
        <p:nvSpPr>
          <p:cNvPr id="4"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smtClean="0"/>
              <a:t>Ramos </a:t>
            </a:r>
            <a:r>
              <a:rPr lang="en-US" sz="2000" i="1" dirty="0" smtClean="0"/>
              <a:t>et al.</a:t>
            </a:r>
            <a:r>
              <a:rPr lang="en-US" sz="2000" dirty="0" smtClean="0"/>
              <a:t> Cancer Research (In Press) </a:t>
            </a:r>
            <a:r>
              <a:rPr lang="pl-PL" sz="2000" dirty="0" err="1" smtClean="0"/>
              <a:t>biorxiv</a:t>
            </a:r>
            <a:r>
              <a:rPr lang="pl-PL" sz="2000" dirty="0" smtClean="0"/>
              <a:t> 144774</a:t>
            </a:r>
          </a:p>
        </p:txBody>
      </p:sp>
    </p:spTree>
    <p:extLst>
      <p:ext uri="{BB962C8B-B14F-4D97-AF65-F5344CB8AC3E}">
        <p14:creationId xmlns:p14="http://schemas.microsoft.com/office/powerpoint/2010/main" val="35341644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MultiAssayExperiment API</a:t>
            </a:r>
            <a:endParaRPr lang="en-US" dirty="0"/>
          </a:p>
        </p:txBody>
      </p:sp>
      <p:pic>
        <p:nvPicPr>
          <p:cNvPr id="5" name="Picture 4"/>
          <p:cNvPicPr>
            <a:picLocks noChangeAspect="1"/>
          </p:cNvPicPr>
          <p:nvPr/>
        </p:nvPicPr>
        <p:blipFill>
          <a:blip r:embed="rId3"/>
          <a:stretch>
            <a:fillRect/>
          </a:stretch>
        </p:blipFill>
        <p:spPr>
          <a:xfrm>
            <a:off x="1153773" y="1417638"/>
            <a:ext cx="5027823" cy="42159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8" name="Picture 7"/>
          <p:cNvPicPr>
            <a:picLocks noChangeAspect="1"/>
          </p:cNvPicPr>
          <p:nvPr/>
        </p:nvPicPr>
        <p:blipFill>
          <a:blip r:embed="rId5"/>
          <a:stretch>
            <a:fillRect/>
          </a:stretch>
        </p:blipFill>
        <p:spPr>
          <a:xfrm>
            <a:off x="7748070" y="6452690"/>
            <a:ext cx="1395926" cy="401910"/>
          </a:xfrm>
          <a:prstGeom prst="rect">
            <a:avLst/>
          </a:prstGeom>
        </p:spPr>
      </p:pic>
      <p:sp>
        <p:nvSpPr>
          <p:cNvPr id="10" name="Shape 56"/>
          <p:cNvSpPr txBox="1"/>
          <p:nvPr/>
        </p:nvSpPr>
        <p:spPr>
          <a:xfrm>
            <a:off x="7362935" y="2625979"/>
            <a:ext cx="1781061" cy="892757"/>
          </a:xfrm>
          <a:prstGeom prst="rect">
            <a:avLst/>
          </a:prstGeom>
          <a:noFill/>
          <a:ln>
            <a:noFill/>
          </a:ln>
        </p:spPr>
        <p:txBody>
          <a:bodyPr lIns="91425" tIns="91425" rIns="91425" bIns="91425" anchor="t" anchorCtr="0">
            <a:noAutofit/>
          </a:bodyPr>
          <a:lstStyle/>
          <a:p>
            <a:pPr lvl="0" rtl="0">
              <a:spcBef>
                <a:spcPts val="0"/>
              </a:spcBef>
              <a:buNone/>
            </a:pPr>
            <a:r>
              <a:rPr lang="en-US" sz="2000" i="1" dirty="0" smtClean="0"/>
              <a:t>Credit:</a:t>
            </a:r>
            <a:r>
              <a:rPr lang="en-US" sz="2000" i="1" dirty="0"/>
              <a:t> </a:t>
            </a:r>
            <a:endParaRPr lang="en-US" sz="2000" i="1" dirty="0" smtClean="0"/>
          </a:p>
          <a:p>
            <a:pPr lvl="0" rtl="0">
              <a:spcBef>
                <a:spcPts val="0"/>
              </a:spcBef>
              <a:buNone/>
            </a:pPr>
            <a:r>
              <a:rPr lang="en-US" sz="2000" i="1" dirty="0" smtClean="0"/>
              <a:t>Marcel Ramos</a:t>
            </a:r>
            <a:endParaRPr lang="en" sz="2000" i="1" dirty="0"/>
          </a:p>
        </p:txBody>
      </p:sp>
      <p:sp>
        <p:nvSpPr>
          <p:cNvPr id="3" name="TextBox 2"/>
          <p:cNvSpPr txBox="1"/>
          <p:nvPr/>
        </p:nvSpPr>
        <p:spPr>
          <a:xfrm>
            <a:off x="457200" y="5931121"/>
            <a:ext cx="8301446" cy="369332"/>
          </a:xfrm>
          <a:prstGeom prst="rect">
            <a:avLst/>
          </a:prstGeom>
          <a:noFill/>
        </p:spPr>
        <p:txBody>
          <a:bodyPr wrap="none" rtlCol="0">
            <a:spAutoFit/>
          </a:bodyPr>
          <a:lstStyle/>
          <a:p>
            <a:r>
              <a:rPr lang="en-US" b="1" dirty="0" smtClean="0"/>
              <a:t>“Packages” -&gt; </a:t>
            </a:r>
            <a:r>
              <a:rPr lang="en-US" b="1" dirty="0" err="1" smtClean="0"/>
              <a:t>MultiAssayExperimentWorkshop</a:t>
            </a:r>
            <a:r>
              <a:rPr lang="en-US" b="1" dirty="0" smtClean="0"/>
              <a:t> -&gt; </a:t>
            </a:r>
            <a:r>
              <a:rPr lang="en-US" b="1" dirty="0" err="1" smtClean="0"/>
              <a:t>MultiAssayExperiment-cheatsheet</a:t>
            </a:r>
            <a:endParaRPr lang="en-US" b="1" dirty="0"/>
          </a:p>
        </p:txBody>
      </p:sp>
    </p:spTree>
    <p:extLst>
      <p:ext uri="{BB962C8B-B14F-4D97-AF65-F5344CB8AC3E}">
        <p14:creationId xmlns:p14="http://schemas.microsoft.com/office/powerpoint/2010/main" val="37983257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7525</TotalTime>
  <Words>508</Words>
  <Application>Microsoft Macintosh PowerPoint</Application>
  <PresentationFormat>On-screen Show (4:3)</PresentationFormat>
  <Paragraphs>75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Courier</vt:lpstr>
      <vt:lpstr>Mangal</vt:lpstr>
      <vt:lpstr>Arial</vt:lpstr>
      <vt:lpstr>Office Theme</vt:lpstr>
      <vt:lpstr>MultiAssayExperiment  Software for the integration of multi-omics experiments in Bioconductor</vt:lpstr>
      <vt:lpstr>MultiAssayExperiment design</vt:lpstr>
      <vt:lpstr>colData</vt:lpstr>
      <vt:lpstr>ExperimentList</vt:lpstr>
      <vt:lpstr>sampleMap</vt:lpstr>
      <vt:lpstr>sampleMap</vt:lpstr>
      <vt:lpstr>sampleMap</vt:lpstr>
      <vt:lpstr>Considerations in MAE construction</vt:lpstr>
      <vt:lpstr>The MultiAssayExperiment API</vt:lpstr>
      <vt:lpstr>The workshop vignette</vt:lpstr>
    </vt:vector>
  </TitlesOfParts>
  <Company>CUNY SPH</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 Waldron</dc:creator>
  <cp:lastModifiedBy>Levi Waldron</cp:lastModifiedBy>
  <cp:revision>178</cp:revision>
  <dcterms:created xsi:type="dcterms:W3CDTF">2016-11-25T02:44:43Z</dcterms:created>
  <dcterms:modified xsi:type="dcterms:W3CDTF">2017-11-16T12:57:48Z</dcterms:modified>
</cp:coreProperties>
</file>