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5B8C2-D2AB-FE1E-B56F-D16226F98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821F3E-5EAA-B26A-6626-B612C7833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0BDF4-FAAB-E438-F6BF-0F3B5B5C5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17AC9-6B16-3701-E7D8-E17D06227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753A-6A10-9DA8-554B-B5EED4B3D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02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A5CFA-6131-B9A1-2F6F-0C09B19C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9956D-685F-42F7-1B94-A736081B0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5EE0-7B8E-3EC9-31B2-1BFC6F9B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4FB5-2BC0-D4DC-C223-98469E13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ED6A9-758F-927F-E17A-389F2B07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048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847C45-4CFF-325B-4FE5-EE39E5607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DA00C-0EDF-AF8F-A90A-923A2A77A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0CD7-1D7C-F7BA-167D-F6A98BB7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0FB0E-A2C4-ADC3-33AB-83DB5D89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4EA8-7A6E-E86A-679E-BA8B905DE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198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63E11-D5DD-8115-E983-28F43BF0C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D0B98-549A-326C-BB27-62CE2D0A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525E3-1694-0348-1361-BCAB9B8A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E62B-FB79-A416-133D-C06096B2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088D9-67BD-7B9D-7DE9-F9D00362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31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C70D4-EA12-1142-AC07-DF21609D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4CE195-26F3-7858-6DB5-6956F5E82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1E837-6534-5546-09C2-F7E3B2FE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5E150-8F6F-9215-B017-C181F7FC2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68C9D-939C-80B1-0560-9C640C37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53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1BDD2-C337-4933-EA47-107AA8B66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6EF30-6EB9-5542-336B-C55E1CD07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B2AB91-BFC4-1824-3510-AAD055BB6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58566-ECF0-85F6-588E-CB8403A10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FAFE9-0C9C-8134-7555-6139AE215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58EAF4-A482-B0A3-F58E-6B92CBB5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E0E26-9358-2950-5646-4C5CF27DE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6B9DD-0DAF-2487-B423-D1BC1CED3C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08B850-33AB-10D1-4A0C-A08C46ECE0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255FF1-35FD-8E6B-9B70-9E404187A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A1AF22-468A-58A5-B628-C46C4BF793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967B75-5D3E-F227-3347-C03E6B1AD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FE60A6-9A3D-4D42-5E78-1DF2DC945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303F0-3E25-02D3-6330-0B8D119C4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962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B6904-94B6-4872-C219-594926A64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B2B2E-C8EC-7761-DD38-1FCAB3F0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D1778C-BC46-AE90-C0A6-79DFEC53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81096-EBBE-3137-D1F1-1CB53F6C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784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CBC8C-BAC2-C926-D57C-744305B22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B81EBD-3C34-F5B6-0C43-BCF264756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64FB10-7489-3DCE-4077-4D0B3C3E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29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A6A8C-9411-F0A2-A14C-BFFBA0F3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60440-0A58-3B78-C6EC-6F70C94B3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64EDE-0044-CB19-CA9A-335465C6EF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C21E-B538-D358-B8C9-BA5D840BA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8F7FBF-3EF0-76CC-74E8-7918BEBD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C03C-36EC-7C17-C97B-6D0A1CE0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8642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2AB3-7998-B94D-6B11-86A0C797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EE9E4-D805-B14D-2358-DF5D7250CB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AFD14C-ED2C-4938-2B5B-4195A995A9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964578-9875-39CA-5B52-14E45E023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6C53D0-3892-FA9B-321D-512579020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4372-88CB-DEA2-E488-A57B2CCFA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097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D140B8-55AB-4AA0-35FF-FEF598343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E17ABB-D3F8-F3EE-FED9-BFACEF708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22DFD-415A-43A5-EED2-5D11E0663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2BA80-DC4D-4702-A4E8-DA7C87031F9F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F5D24-CCBE-BE61-7B32-AC234907FA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D3AF7-B760-9072-074D-0A3ABB5559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7732EB-2BE8-4589-8C26-18A31D6E9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088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79C2C-4662-FE68-E29C-4752B33DA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Database Concepts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93DF-9CE9-1D4D-E3B4-A2B06FABBE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JPP SIG CP2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003026B-5F30-7D6C-623D-118EA427B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330716"/>
              </p:ext>
            </p:extLst>
          </p:nvPr>
        </p:nvGraphicFramePr>
        <p:xfrm>
          <a:off x="361506" y="478466"/>
          <a:ext cx="11259880" cy="6233923"/>
        </p:xfrm>
        <a:graphic>
          <a:graphicData uri="http://schemas.openxmlformats.org/drawingml/2006/table">
            <a:tbl>
              <a:tblPr/>
              <a:tblGrid>
                <a:gridCol w="4412513">
                  <a:extLst>
                    <a:ext uri="{9D8B030D-6E8A-4147-A177-3AD203B41FA5}">
                      <a16:colId xmlns:a16="http://schemas.microsoft.com/office/drawing/2014/main" val="2897204166"/>
                    </a:ext>
                  </a:extLst>
                </a:gridCol>
                <a:gridCol w="6847367">
                  <a:extLst>
                    <a:ext uri="{9D8B030D-6E8A-4147-A177-3AD203B41FA5}">
                      <a16:colId xmlns:a16="http://schemas.microsoft.com/office/drawing/2014/main" val="3833971593"/>
                    </a:ext>
                  </a:extLst>
                </a:gridCol>
              </a:tblGrid>
              <a:tr h="132735">
                <a:tc>
                  <a:txBody>
                    <a:bodyPr/>
                    <a:lstStyle/>
                    <a:p>
                      <a:pPr algn="l" latinLnBrk="0"/>
                      <a:r>
                        <a:rPr lang="en-IN" sz="1600">
                          <a:effectLst/>
                          <a:latin typeface="DM Sans" pitchFamily="2" charset="0"/>
                        </a:rPr>
                        <a:t>Query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IN" sz="1600">
                          <a:effectLst/>
                          <a:latin typeface="DM Sans" pitchFamily="2" charset="0"/>
                        </a:rPr>
                        <a:t>Function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0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5857423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IN" sz="1600">
                          <a:effectLst/>
                          <a:latin typeface="DM Sans" pitchFamily="2" charset="0"/>
                        </a:rPr>
                        <a:t>SELECT * FROM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Retrieve all columns and rows from the specified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6809931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SELECT column1, column2 FROM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Retrieve specific columns from the specified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592866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SELECT DISTINCT column FROM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Retrieve unique values from a specific column in the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875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3222949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IN" sz="1600">
                          <a:effectLst/>
                          <a:latin typeface="DM Sans" pitchFamily="2" charset="0"/>
                        </a:rPr>
                        <a:t>WHERE condition;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Filter rows based on a specified condition in the WHERE clause.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874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48772"/>
                  </a:ext>
                </a:extLst>
              </a:tr>
              <a:tr h="529348"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ORDER BY column ASC/</a:t>
                      </a:r>
                      <a:r>
                        <a:rPr lang="en-US" sz="1600" dirty="0" err="1">
                          <a:effectLst/>
                          <a:latin typeface="DM Sans" pitchFamily="2" charset="0"/>
                        </a:rPr>
                        <a:t>DESC;a</a:t>
                      </a:r>
                      <a:endParaRPr lang="en-US" sz="1600" dirty="0">
                        <a:effectLst/>
                        <a:latin typeface="DM Sans" pitchFamily="2" charset="0"/>
                      </a:endParaRP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Sort the result set in ascending (ASC) or descending (DESC) order based on a specified column.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365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IN" sz="1600" dirty="0">
                          <a:effectLst/>
                          <a:latin typeface="DM Sans" pitchFamily="2" charset="0"/>
                        </a:rPr>
                        <a:t>GROUP BY column;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Group rows based on the values in a specific column.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1865814"/>
                  </a:ext>
                </a:extLst>
              </a:tr>
              <a:tr h="529348">
                <a:tc>
                  <a:txBody>
                    <a:bodyPr/>
                    <a:lstStyle/>
                    <a:p>
                      <a:pPr latinLnBrk="0"/>
                      <a:r>
                        <a:rPr lang="en-IN" sz="1600" dirty="0">
                          <a:effectLst/>
                          <a:latin typeface="DM Sans" pitchFamily="2" charset="0"/>
                        </a:rPr>
                        <a:t>HAVING condition;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Filter groups based on a specified condition in the HAVING clause (used with GROUP BY).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9924972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INSERT INTO table_name (column1, column2) VALUES (value1, value2);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Insert new records into a table with specified column values.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725244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UPDATE table_name SET column1 = value1 WHERE condition;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Update existing records in a table based on a specified condition.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0075839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DELETE FROM table_name WHERE condition;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Delete rows from a table based on a specified condition.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6877775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CREATE TABLE table_name (column1 datatype, column2 datatype, …);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Create a new table with specified columns and data types.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009376"/>
                  </a:ext>
                </a:extLst>
              </a:tr>
              <a:tr h="430095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ALTER TABLE table_name ADD column_name datatype;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Add a new column to an existing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8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0974686"/>
                  </a:ext>
                </a:extLst>
              </a:tr>
              <a:tr h="231589">
                <a:tc>
                  <a:txBody>
                    <a:bodyPr/>
                    <a:lstStyle/>
                    <a:p>
                      <a:pPr latinLnBrk="0"/>
                      <a:r>
                        <a:rPr lang="en-IN" sz="1600">
                          <a:effectLst/>
                          <a:latin typeface="DM Sans" pitchFamily="2" charset="0"/>
                        </a:rPr>
                        <a:t>DROP TABLE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Delete an entire table along with its data.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2076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2205943"/>
                  </a:ext>
                </a:extLst>
              </a:tr>
              <a:tr h="231589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SELECT COUNT(*) FROM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Count the number of rows in a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10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1763660"/>
                  </a:ext>
                </a:extLst>
              </a:tr>
              <a:tr h="330843">
                <a:tc>
                  <a:txBody>
                    <a:bodyPr/>
                    <a:lstStyle/>
                    <a:p>
                      <a:pPr latinLnBrk="0"/>
                      <a:r>
                        <a:rPr lang="en-US" sz="1600">
                          <a:effectLst/>
                          <a:latin typeface="DM Sans" pitchFamily="2" charset="0"/>
                        </a:rPr>
                        <a:t>SELECT AVG(column) FROM table_name;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0"/>
                      <a:r>
                        <a:rPr lang="en-US" sz="1600" dirty="0">
                          <a:effectLst/>
                          <a:latin typeface="DM Sans" pitchFamily="2" charset="0"/>
                        </a:rPr>
                        <a:t>Calculate the average value of a numeric column in a table.</a:t>
                      </a:r>
                    </a:p>
                  </a:txBody>
                  <a:tcPr marL="25298" marR="25298" marT="12649" marB="12649" anchor="ctr">
                    <a:lnL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8772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1989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0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9B8D2-229E-B4D3-F59F-D6B09978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 relational database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1DD69-7F16-B394-7635-0767C9ADD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958" y="2141537"/>
            <a:ext cx="6317512" cy="4351338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A non-relational database, also known as a NoSQL database, stores data in a format that's best for the type of data being stored, rather than in tables. </a:t>
            </a:r>
          </a:p>
          <a:p>
            <a:endParaRPr lang="en-US" dirty="0">
              <a:solidFill>
                <a:srgbClr val="001D35"/>
              </a:solidFill>
              <a:latin typeface="Google Sans"/>
            </a:endParaRPr>
          </a:p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Non-relational databases are designed to store unstructured or loosely defined data, such as images, videos, email messages, and business documents. They can also store a mix of structured and unstructured data</a:t>
            </a:r>
            <a:endParaRPr lang="en-IN" dirty="0"/>
          </a:p>
        </p:txBody>
      </p:sp>
      <p:pic>
        <p:nvPicPr>
          <p:cNvPr id="2050" name="Picture 2" descr="Difference Between Relational vs. Non-Relational Database">
            <a:extLst>
              <a:ext uri="{FF2B5EF4-FFF2-40B4-BE49-F238E27FC236}">
                <a16:creationId xmlns:a16="http://schemas.microsoft.com/office/drawing/2014/main" id="{11B402C4-6C7E-2FF5-19D9-BA372F4983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849"/>
          <a:stretch/>
        </p:blipFill>
        <p:spPr bwMode="auto">
          <a:xfrm>
            <a:off x="7391400" y="2010552"/>
            <a:ext cx="3962400" cy="3918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9606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DC580-A81E-8909-2A9F-6EB19375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4EE2E-57CC-E5BE-C86C-D46269D6D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“A set of information held in a computer”</a:t>
            </a:r>
          </a:p>
          <a:p>
            <a:pPr lvl="3" algn="r">
              <a:lnSpc>
                <a:spcPct val="90000"/>
              </a:lnSpc>
              <a:buFontTx/>
              <a:buNone/>
            </a:pPr>
            <a:r>
              <a:rPr lang="en-GB" dirty="0"/>
              <a:t>Oxford English Dictionary</a:t>
            </a:r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  <a:p>
            <a:pPr>
              <a:lnSpc>
                <a:spcPct val="90000"/>
              </a:lnSpc>
            </a:pPr>
            <a:r>
              <a:rPr lang="en-GB" dirty="0"/>
              <a:t>“A collection of data arranged for ease and speed of search and retrieval”</a:t>
            </a:r>
          </a:p>
          <a:p>
            <a:pPr lvl="3" algn="r">
              <a:lnSpc>
                <a:spcPct val="90000"/>
              </a:lnSpc>
              <a:buFontTx/>
              <a:buNone/>
            </a:pPr>
            <a:r>
              <a:rPr lang="en-GB" dirty="0"/>
              <a:t>Dictionary.com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363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BFD5-6249-F696-E83C-C9CD1DFA9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0A48A1-8941-1C5B-2105-028ECD865B27}"/>
              </a:ext>
            </a:extLst>
          </p:cNvPr>
          <p:cNvSpPr>
            <a:spLocks noGrp="1" noChangeArrowheads="1"/>
          </p:cNvSpPr>
          <p:nvPr/>
        </p:nvSpPr>
        <p:spPr>
          <a:xfrm>
            <a:off x="2286000" y="2115879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Web indexes</a:t>
            </a:r>
          </a:p>
          <a:p>
            <a:r>
              <a:rPr lang="en-GB" sz="2400"/>
              <a:t>Library catalogues</a:t>
            </a:r>
          </a:p>
          <a:p>
            <a:r>
              <a:rPr lang="en-GB" sz="2400"/>
              <a:t>Medical records</a:t>
            </a:r>
          </a:p>
          <a:p>
            <a:r>
              <a:rPr lang="en-GB" sz="2400"/>
              <a:t>Bank accounts</a:t>
            </a:r>
          </a:p>
          <a:p>
            <a:r>
              <a:rPr lang="en-GB" sz="2400"/>
              <a:t>Stock control</a:t>
            </a:r>
          </a:p>
          <a:p>
            <a:r>
              <a:rPr lang="en-GB" sz="2400"/>
              <a:t>Personnel systems</a:t>
            </a:r>
          </a:p>
          <a:p>
            <a:r>
              <a:rPr lang="en-GB" sz="2400"/>
              <a:t>Product catalogues</a:t>
            </a:r>
          </a:p>
          <a:p>
            <a:r>
              <a:rPr lang="en-GB" sz="2400"/>
              <a:t>Telephone directories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B97AC-C4D2-D4EC-89FA-BBCACDD15D65}"/>
              </a:ext>
            </a:extLst>
          </p:cNvPr>
          <p:cNvSpPr>
            <a:spLocks noGrp="1" noChangeArrowheads="1"/>
          </p:cNvSpPr>
          <p:nvPr/>
        </p:nvSpPr>
        <p:spPr>
          <a:xfrm>
            <a:off x="6248400" y="2115879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Train timetables</a:t>
            </a:r>
          </a:p>
          <a:p>
            <a:r>
              <a:rPr lang="en-GB" sz="2400"/>
              <a:t>Airline bookings</a:t>
            </a:r>
          </a:p>
          <a:p>
            <a:r>
              <a:rPr lang="en-GB" sz="2400"/>
              <a:t>Credit card details</a:t>
            </a:r>
          </a:p>
          <a:p>
            <a:r>
              <a:rPr lang="en-GB" sz="2400"/>
              <a:t>Student records</a:t>
            </a:r>
          </a:p>
          <a:p>
            <a:r>
              <a:rPr lang="en-GB" sz="2400"/>
              <a:t>Customer histories</a:t>
            </a:r>
          </a:p>
          <a:p>
            <a:r>
              <a:rPr lang="en-GB" sz="2400"/>
              <a:t>Stock market prices</a:t>
            </a:r>
          </a:p>
          <a:p>
            <a:r>
              <a:rPr lang="en-GB" sz="2400"/>
              <a:t>Discussion boards</a:t>
            </a:r>
          </a:p>
          <a:p>
            <a:r>
              <a:rPr lang="en-GB" sz="2400"/>
              <a:t>and so on…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1675238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06EA-1404-D5DB-1F5C-190BB34C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database work ?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C23172-DECA-63FB-C603-F858F3BCE015}"/>
              </a:ext>
            </a:extLst>
          </p:cNvPr>
          <p:cNvSpPr>
            <a:spLocks noGrp="1" noChangeArrowheads="1"/>
          </p:cNvSpPr>
          <p:nvPr/>
        </p:nvSpPr>
        <p:spPr>
          <a:xfrm>
            <a:off x="2286000" y="2378075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A database system consists of</a:t>
            </a:r>
          </a:p>
          <a:p>
            <a:pPr lvl="1"/>
            <a:r>
              <a:rPr lang="en-GB" sz="2000"/>
              <a:t>Data (the database)</a:t>
            </a:r>
          </a:p>
          <a:p>
            <a:pPr lvl="1"/>
            <a:r>
              <a:rPr lang="en-GB" sz="2000"/>
              <a:t>Software</a:t>
            </a:r>
          </a:p>
          <a:p>
            <a:pPr lvl="1"/>
            <a:r>
              <a:rPr lang="en-GB" sz="2000"/>
              <a:t>Hardware</a:t>
            </a:r>
          </a:p>
          <a:p>
            <a:pPr lvl="1"/>
            <a:r>
              <a:rPr lang="en-GB" sz="2000"/>
              <a:t>Users</a:t>
            </a:r>
          </a:p>
          <a:p>
            <a:r>
              <a:rPr lang="en-GB" sz="2400"/>
              <a:t>We focus mainly on the software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8ED15B-3515-E4B5-1755-C8DB937E2895}"/>
              </a:ext>
            </a:extLst>
          </p:cNvPr>
          <p:cNvSpPr>
            <a:spLocks noGrp="1" noChangeArrowheads="1"/>
          </p:cNvSpPr>
          <p:nvPr/>
        </p:nvSpPr>
        <p:spPr>
          <a:xfrm>
            <a:off x="6248400" y="2378075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Database systems allow users to</a:t>
            </a:r>
          </a:p>
          <a:p>
            <a:pPr lvl="1"/>
            <a:r>
              <a:rPr lang="en-GB" sz="2000"/>
              <a:t>Store</a:t>
            </a:r>
          </a:p>
          <a:p>
            <a:pPr lvl="1"/>
            <a:r>
              <a:rPr lang="en-GB" sz="2000"/>
              <a:t>Update</a:t>
            </a:r>
          </a:p>
          <a:p>
            <a:pPr lvl="1"/>
            <a:r>
              <a:rPr lang="en-GB" sz="2000"/>
              <a:t>Retrieve</a:t>
            </a:r>
          </a:p>
          <a:p>
            <a:pPr lvl="1"/>
            <a:r>
              <a:rPr lang="en-GB" sz="2000"/>
              <a:t>Organise</a:t>
            </a:r>
          </a:p>
          <a:p>
            <a:pPr lvl="1"/>
            <a:r>
              <a:rPr lang="en-GB" sz="2000"/>
              <a:t>Protect</a:t>
            </a:r>
          </a:p>
          <a:p>
            <a:pPr>
              <a:buFontTx/>
              <a:buNone/>
            </a:pPr>
            <a:r>
              <a:rPr lang="en-GB" sz="2400"/>
              <a:t>	their data.</a:t>
            </a:r>
          </a:p>
          <a:p>
            <a:endParaRPr lang="en-GB" sz="2400"/>
          </a:p>
        </p:txBody>
      </p:sp>
    </p:spTree>
    <p:extLst>
      <p:ext uri="{BB962C8B-B14F-4D97-AF65-F5344CB8AC3E}">
        <p14:creationId xmlns:p14="http://schemas.microsoft.com/office/powerpoint/2010/main" val="831794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F2ACF-0F22-00C7-CA27-C8111BF97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589AB-9E23-8CAF-E8F8-55F28E6EB2D9}"/>
              </a:ext>
            </a:extLst>
          </p:cNvPr>
          <p:cNvSpPr>
            <a:spLocks noGrp="1" noChangeArrowheads="1"/>
          </p:cNvSpPr>
          <p:nvPr/>
        </p:nvSpPr>
        <p:spPr>
          <a:xfrm>
            <a:off x="2286000" y="1903228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End users </a:t>
            </a:r>
          </a:p>
          <a:p>
            <a:pPr lvl="1"/>
            <a:r>
              <a:rPr lang="en-GB" sz="2000"/>
              <a:t>Use the database system to achieve some goal</a:t>
            </a:r>
          </a:p>
          <a:p>
            <a:r>
              <a:rPr lang="en-GB" sz="2400"/>
              <a:t>Application developers </a:t>
            </a:r>
          </a:p>
          <a:p>
            <a:pPr lvl="1"/>
            <a:r>
              <a:rPr lang="en-GB" sz="2000"/>
              <a:t>Write software to allow end users to interface with the database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D0D54-8DA6-7DE3-EF6A-E6881DF2B131}"/>
              </a:ext>
            </a:extLst>
          </p:cNvPr>
          <p:cNvSpPr>
            <a:spLocks noGrp="1" noChangeArrowheads="1"/>
          </p:cNvSpPr>
          <p:nvPr/>
        </p:nvSpPr>
        <p:spPr>
          <a:xfrm>
            <a:off x="6248400" y="1903228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/>
              <a:t>Database Administrator (DBA)</a:t>
            </a:r>
          </a:p>
          <a:p>
            <a:pPr lvl="1"/>
            <a:r>
              <a:rPr lang="en-GB" sz="2000"/>
              <a:t>Designs &amp; manages the database system</a:t>
            </a:r>
          </a:p>
          <a:p>
            <a:r>
              <a:rPr lang="en-GB" sz="2400"/>
              <a:t>Database systems programmer</a:t>
            </a:r>
          </a:p>
          <a:p>
            <a:pPr lvl="1"/>
            <a:r>
              <a:rPr lang="en-GB" sz="2000"/>
              <a:t>Writes the database software itself</a:t>
            </a:r>
          </a:p>
        </p:txBody>
      </p:sp>
    </p:spTree>
    <p:extLst>
      <p:ext uri="{BB962C8B-B14F-4D97-AF65-F5344CB8AC3E}">
        <p14:creationId xmlns:p14="http://schemas.microsoft.com/office/powerpoint/2010/main" val="3068823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04A0B-9C7E-1391-FCA4-F51E12E16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Management Systems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A428C-82BC-415D-8F5F-40B3237F6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800" dirty="0"/>
              <a:t>A database management system (DBMS) is the software than controls that information</a:t>
            </a:r>
          </a:p>
          <a:p>
            <a:endParaRPr lang="en-IN" dirty="0"/>
          </a:p>
          <a:p>
            <a:r>
              <a:rPr lang="en-GB" sz="2400" dirty="0"/>
              <a:t>Examples:</a:t>
            </a:r>
          </a:p>
          <a:p>
            <a:pPr lvl="1"/>
            <a:r>
              <a:rPr lang="en-GB" sz="2000" dirty="0"/>
              <a:t>Oracle</a:t>
            </a:r>
          </a:p>
          <a:p>
            <a:pPr lvl="1"/>
            <a:r>
              <a:rPr lang="en-GB" sz="2000" dirty="0"/>
              <a:t>DB2 (IBM)</a:t>
            </a:r>
          </a:p>
          <a:p>
            <a:pPr lvl="1"/>
            <a:r>
              <a:rPr lang="en-GB" sz="2000" dirty="0"/>
              <a:t>MS SQL Server</a:t>
            </a:r>
          </a:p>
          <a:p>
            <a:pPr lvl="1"/>
            <a:r>
              <a:rPr lang="en-GB" sz="2000" dirty="0"/>
              <a:t>MS Access</a:t>
            </a:r>
          </a:p>
          <a:p>
            <a:pPr lvl="1"/>
            <a:r>
              <a:rPr lang="en-GB" sz="2000" dirty="0"/>
              <a:t>Ingres</a:t>
            </a:r>
          </a:p>
          <a:p>
            <a:pPr lvl="1"/>
            <a:r>
              <a:rPr lang="en-GB" sz="2000" dirty="0"/>
              <a:t>PostgreSQL</a:t>
            </a:r>
          </a:p>
          <a:p>
            <a:pPr lvl="1"/>
            <a:r>
              <a:rPr lang="en-GB" sz="2000" dirty="0"/>
              <a:t>MySQL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782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58DAC-F176-D9C1-B2E9-1BEF3946A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based systems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B6F8F-5FA4-52BD-EFEE-321D72A30F5D}"/>
              </a:ext>
            </a:extLst>
          </p:cNvPr>
          <p:cNvSpPr>
            <a:spLocks noGrp="1" noChangeArrowheads="1"/>
          </p:cNvSpPr>
          <p:nvPr/>
        </p:nvSpPr>
        <p:spPr>
          <a:xfrm>
            <a:off x="2029047" y="2094614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 dirty="0"/>
              <a:t>File based systems</a:t>
            </a:r>
          </a:p>
          <a:p>
            <a:pPr lvl="1"/>
            <a:r>
              <a:rPr lang="en-GB" sz="2000" dirty="0"/>
              <a:t>Data is stored in files</a:t>
            </a:r>
          </a:p>
          <a:p>
            <a:pPr lvl="1"/>
            <a:r>
              <a:rPr lang="en-GB" sz="2000" dirty="0"/>
              <a:t>Each file has a specific format</a:t>
            </a:r>
          </a:p>
          <a:p>
            <a:pPr lvl="1"/>
            <a:r>
              <a:rPr lang="en-GB" sz="2000" dirty="0"/>
              <a:t>Programs that use these files depend on knowledge about that format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1F09A1-78AD-9B68-0C88-AB70EF3C8319}"/>
              </a:ext>
            </a:extLst>
          </p:cNvPr>
          <p:cNvSpPr>
            <a:spLocks noGrp="1" noChangeArrowheads="1"/>
          </p:cNvSpPr>
          <p:nvPr/>
        </p:nvSpPr>
        <p:spPr>
          <a:xfrm>
            <a:off x="5991447" y="2094614"/>
            <a:ext cx="3810000" cy="4114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xmlns:lc="http://schemas.openxmlformats.org/drawingml/2006/lockedCanvas" val="1"/>
            </a:ext>
          </a:extLst>
        </p:spPr>
        <p:txBody>
          <a:bodyPr lIns="45719" rIns="45719">
            <a:normAutofit/>
          </a:bodyPr>
          <a:lstStyle>
            <a:lvl1pPr marL="342900" marR="0" indent="-3429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83771" marR="0" indent="-326571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2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219200" marR="0" indent="-30480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0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7373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1945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6517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3108960" marR="0" indent="-365760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5661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4023359" marR="0" indent="-365759" algn="l" defTabSz="9144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1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r>
              <a:rPr lang="en-GB" sz="2400" dirty="0"/>
              <a:t>Problems:</a:t>
            </a:r>
          </a:p>
          <a:p>
            <a:pPr lvl="1"/>
            <a:r>
              <a:rPr lang="en-GB" sz="2000" dirty="0"/>
              <a:t>No standards</a:t>
            </a:r>
          </a:p>
          <a:p>
            <a:pPr lvl="1"/>
            <a:r>
              <a:rPr lang="en-GB" sz="2000" dirty="0"/>
              <a:t>Data duplication</a:t>
            </a:r>
          </a:p>
          <a:p>
            <a:pPr lvl="1"/>
            <a:r>
              <a:rPr lang="en-GB" sz="2000" dirty="0"/>
              <a:t>Data dependence</a:t>
            </a:r>
          </a:p>
          <a:p>
            <a:pPr lvl="1"/>
            <a:r>
              <a:rPr lang="en-GB" sz="2000" dirty="0"/>
              <a:t>No way to generate ad hoc queries</a:t>
            </a:r>
          </a:p>
          <a:p>
            <a:pPr lvl="1"/>
            <a:r>
              <a:rPr lang="en-GB" sz="2000" dirty="0"/>
              <a:t>No provision for security, recovery,  concurrency, etc.</a:t>
            </a:r>
          </a:p>
        </p:txBody>
      </p:sp>
    </p:spTree>
    <p:extLst>
      <p:ext uri="{BB962C8B-B14F-4D97-AF65-F5344CB8AC3E}">
        <p14:creationId xmlns:p14="http://schemas.microsoft.com/office/powerpoint/2010/main" val="27631359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86CD-9790-BD25-C0B8-B8933DBC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 systems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0045F36-ABB8-EEC8-200B-0C4F4793F5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4215" y="1925942"/>
            <a:ext cx="6588455" cy="45011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12696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Tables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Data is organized into tables, with each row representing a record and each column containing attributes.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Relationships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Tables are logically connected to each other based on shared attributes.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Keys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Each row in a table has a unique ID, called the key.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: Constraints restrict the data that can be stored in relations. For example, a constraint can limit an integer attribute to values between 1 and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rgbClr val="001D35"/>
              </a:solidFill>
              <a:latin typeface="Google Sans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IN" sz="2000" dirty="0"/>
              <a:t>MySQL, Microsoft SQL Server, and Oracle Database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 descr="Difference Between Relational vs. Non-Relational Database">
            <a:extLst>
              <a:ext uri="{FF2B5EF4-FFF2-40B4-BE49-F238E27FC236}">
                <a16:creationId xmlns:a16="http://schemas.microsoft.com/office/drawing/2014/main" id="{3B5A471C-3D38-3F03-BB4E-10C97DEE09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22"/>
          <a:stretch/>
        </p:blipFill>
        <p:spPr bwMode="auto">
          <a:xfrm>
            <a:off x="7995684" y="1766795"/>
            <a:ext cx="3668232" cy="3572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739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06E1A-257B-09A2-66C2-8E08B5BEB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database queries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A40DA-E14F-6943-A04F-AFE1BDCC7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b="1" i="0" dirty="0">
                <a:solidFill>
                  <a:srgbClr val="2A2A2A"/>
                </a:solidFill>
                <a:effectLst/>
                <a:latin typeface="DM Sans" pitchFamily="2" charset="0"/>
              </a:rPr>
              <a:t>DDL Commands:</a:t>
            </a:r>
            <a:endParaRPr lang="en-US" b="0" i="0" dirty="0">
              <a:solidFill>
                <a:srgbClr val="70707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7070"/>
                </a:solidFill>
                <a:effectLst/>
                <a:latin typeface="DM Sans" pitchFamily="2" charset="0"/>
              </a:rPr>
              <a:t>CREATE (creates a table)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7070"/>
                </a:solidFill>
                <a:effectLst/>
                <a:latin typeface="DM Sans" pitchFamily="2" charset="0"/>
              </a:rPr>
              <a:t>ALTER (adds, deletes, modifies, and renames the attributes of the relation)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07070"/>
                </a:solidFill>
                <a:effectLst/>
                <a:latin typeface="DM Sans" pitchFamily="2" charset="0"/>
              </a:rPr>
              <a:t>DROP (deletes the data)</a:t>
            </a:r>
          </a:p>
          <a:p>
            <a:endParaRPr lang="en-IN" dirty="0"/>
          </a:p>
          <a:p>
            <a:pPr algn="l"/>
            <a:r>
              <a:rPr lang="en-IN" b="1" i="0" dirty="0">
                <a:solidFill>
                  <a:srgbClr val="2A2A2A"/>
                </a:solidFill>
                <a:effectLst/>
                <a:latin typeface="DM Sans" pitchFamily="2" charset="0"/>
              </a:rPr>
              <a:t>DML Commands:</a:t>
            </a:r>
            <a:endParaRPr lang="en-IN" b="0" i="0" dirty="0">
              <a:solidFill>
                <a:srgbClr val="707070"/>
              </a:solidFill>
              <a:effectLst/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707070"/>
                </a:solidFill>
                <a:effectLst/>
                <a:latin typeface="DM Sans" pitchFamily="2" charset="0"/>
              </a:rPr>
              <a:t>SELECT (retrieve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707070"/>
                </a:solidFill>
                <a:effectLst/>
                <a:latin typeface="DM Sans" pitchFamily="2" charset="0"/>
              </a:rPr>
              <a:t>INSERT (add new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707070"/>
                </a:solidFill>
                <a:effectLst/>
                <a:latin typeface="DM Sans" pitchFamily="2" charset="0"/>
              </a:rPr>
              <a:t>UPDATE (modify existing data)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707070"/>
                </a:solidFill>
                <a:effectLst/>
                <a:latin typeface="DM Sans" pitchFamily="2" charset="0"/>
              </a:rPr>
              <a:t>DELETE (remove data)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IN" dirty="0">
              <a:solidFill>
                <a:srgbClr val="707070"/>
              </a:solidFill>
              <a:latin typeface="DM Sans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707070"/>
                </a:solidFill>
                <a:effectLst/>
                <a:latin typeface="DM Sans" pitchFamily="2" charset="0"/>
              </a:rPr>
              <a:t>…DCL, TCL … are complex queries…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7034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777</Words>
  <Application>Microsoft Office PowerPoint</Application>
  <PresentationFormat>Widescreen</PresentationFormat>
  <Paragraphs>130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DM Sans</vt:lpstr>
      <vt:lpstr>Google Sans</vt:lpstr>
      <vt:lpstr>Office Theme</vt:lpstr>
      <vt:lpstr>Database Concepts</vt:lpstr>
      <vt:lpstr>What is a database</vt:lpstr>
      <vt:lpstr>Applications</vt:lpstr>
      <vt:lpstr>How does a database work ?</vt:lpstr>
      <vt:lpstr>Users</vt:lpstr>
      <vt:lpstr>Database Management Systems</vt:lpstr>
      <vt:lpstr>File based systems</vt:lpstr>
      <vt:lpstr>Relational database systems</vt:lpstr>
      <vt:lpstr>Simple database queries</vt:lpstr>
      <vt:lpstr>PowerPoint Presentation</vt:lpstr>
      <vt:lpstr>Non relational database systems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Inamdar, Chaitanya (FT D IN DTS EMX)</dc:creator>
  <cp:lastModifiedBy>Inamdar, Chaitanya (FT D IN DTS EMX)</cp:lastModifiedBy>
  <cp:revision>1</cp:revision>
  <dcterms:created xsi:type="dcterms:W3CDTF">2024-12-03T03:18:00Z</dcterms:created>
  <dcterms:modified xsi:type="dcterms:W3CDTF">2024-12-03T03:30:40Z</dcterms:modified>
</cp:coreProperties>
</file>