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4" r:id="rId3"/>
    <p:sldId id="257" r:id="rId4"/>
    <p:sldId id="258" r:id="rId5"/>
    <p:sldId id="261" r:id="rId6"/>
    <p:sldId id="259" r:id="rId7"/>
    <p:sldId id="262" r:id="rId8"/>
    <p:sldId id="260" r:id="rId9"/>
    <p:sldId id="263" r:id="rId10"/>
    <p:sldId id="264" r:id="rId11"/>
    <p:sldId id="265" r:id="rId12"/>
    <p:sldId id="267" r:id="rId13"/>
    <p:sldId id="268" r:id="rId14"/>
    <p:sldId id="266" r:id="rId15"/>
    <p:sldId id="269" r:id="rId16"/>
    <p:sldId id="270" r:id="rId17"/>
    <p:sldId id="271" r:id="rId18"/>
    <p:sldId id="272" r:id="rId19"/>
    <p:sldId id="273"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4"/>
    <p:restoredTop sz="94633"/>
  </p:normalViewPr>
  <p:slideViewPr>
    <p:cSldViewPr snapToGrid="0" snapToObjects="1">
      <p:cViewPr varScale="1">
        <p:scale>
          <a:sx n="85" d="100"/>
          <a:sy n="85" d="100"/>
        </p:scale>
        <p:origin x="5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A7DBD9-4030-A845-A023-1EEBDC336B4B}" type="datetimeFigureOut">
              <a:rPr kumimoji="1" lang="ja-JP" altLang="en-US" smtClean="0"/>
              <a:t>2016/2/7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00FE8C-119F-2843-9236-C7796CD95A7F}" type="slidenum">
              <a:rPr kumimoji="1" lang="ja-JP" altLang="en-US" smtClean="0"/>
              <a:t>‹#›</a:t>
            </a:fld>
            <a:endParaRPr kumimoji="1" lang="ja-JP" altLang="en-US"/>
          </a:p>
        </p:txBody>
      </p:sp>
    </p:spTree>
    <p:extLst>
      <p:ext uri="{BB962C8B-B14F-4D97-AF65-F5344CB8AC3E}">
        <p14:creationId xmlns:p14="http://schemas.microsoft.com/office/powerpoint/2010/main" val="17222349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800FE8C-119F-2843-9236-C7796CD95A7F}" type="slidenum">
              <a:rPr kumimoji="1" lang="ja-JP" altLang="en-US" smtClean="0"/>
              <a:t>9</a:t>
            </a:fld>
            <a:endParaRPr kumimoji="1" lang="ja-JP" altLang="en-US"/>
          </a:p>
        </p:txBody>
      </p:sp>
    </p:spTree>
    <p:extLst>
      <p:ext uri="{BB962C8B-B14F-4D97-AF65-F5344CB8AC3E}">
        <p14:creationId xmlns:p14="http://schemas.microsoft.com/office/powerpoint/2010/main" val="1818344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0EBB0C4-6273-4C6E-B9BD-2EDC30F1CD52}" type="datetimeFigureOut">
              <a:rPr lang="en-US" dirty="0"/>
              <a:t>2/7/16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2/7/16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2/7/16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2/7/16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2/7/16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9CAD897-D46E-4AD2-BD9B-49DD3E640873}" type="datetimeFigureOut">
              <a:rPr lang="en-US" dirty="0"/>
              <a:t>2/7/16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2/7/16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i.nii.ac.jp/" TargetMode="External"/><Relationship Id="rId4" Type="http://schemas.openxmlformats.org/officeDocument/2006/relationships/hyperlink" Target="http://www.saitomas.net/" TargetMode="External"/><Relationship Id="rId5" Type="http://schemas.openxmlformats.org/officeDocument/2006/relationships/hyperlink" Target="http://journals.socsys.org/" TargetMode="External"/><Relationship Id="rId6" Type="http://schemas.openxmlformats.org/officeDocument/2006/relationships/hyperlink" Target="https://www.jstage.jst.go.jp/AF06S010SryTopHyj?sryCd=taaos&amp;noVol=1&amp;noIssue=2" TargetMode="External"/><Relationship Id="rId7" Type="http://schemas.openxmlformats.org/officeDocument/2006/relationships/hyperlink" Target="https://www.jstage.jst.go.jp/" TargetMode="External"/><Relationship Id="rId8" Type="http://schemas.openxmlformats.org/officeDocument/2006/relationships/hyperlink" Target="http://www.qes.gr.jp/" TargetMode="External"/><Relationship Id="rId1" Type="http://schemas.openxmlformats.org/officeDocument/2006/relationships/slideLayout" Target="../slideLayouts/slideLayout2.xml"/><Relationship Id="rId2" Type="http://schemas.openxmlformats.org/officeDocument/2006/relationships/hyperlink" Target="http://www.gbrc.j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ja-JP" sz="3600" b="1" dirty="0"/>
              <a:t>オープン・イノベーション研究ネットワークにおける</a:t>
            </a:r>
            <a:r>
              <a:rPr lang="ja-JP" altLang="ja-JP" sz="3600" dirty="0"/>
              <a:t/>
            </a:r>
            <a:br>
              <a:rPr lang="ja-JP" altLang="ja-JP" sz="3600" dirty="0"/>
            </a:br>
            <a:r>
              <a:rPr lang="ja-JP" altLang="ja-JP" sz="3600" b="1" dirty="0"/>
              <a:t>情報媒介を踏まえたネットワーク構築戦略</a:t>
            </a:r>
            <a:r>
              <a:rPr lang="ja-JP" altLang="ja-JP" sz="3600" dirty="0"/>
              <a:t/>
            </a:r>
            <a:br>
              <a:rPr lang="ja-JP" altLang="ja-JP" sz="3600" dirty="0"/>
            </a:br>
            <a:r>
              <a:rPr lang="ja-JP" altLang="ja-JP" sz="3600" dirty="0"/>
              <a:t>― 品質工学研究発表大会の事例から ―</a:t>
            </a:r>
            <a:r>
              <a:rPr lang="ja-JP" altLang="ja-JP" dirty="0"/>
              <a:t/>
            </a:r>
            <a:br>
              <a:rPr lang="ja-JP" altLang="ja-JP" dirty="0"/>
            </a:br>
            <a:endParaRPr kumimoji="1" lang="ja-JP" altLang="en-US" dirty="0"/>
          </a:p>
        </p:txBody>
      </p:sp>
      <p:sp>
        <p:nvSpPr>
          <p:cNvPr id="3" name="サブタイトル 2"/>
          <p:cNvSpPr>
            <a:spLocks noGrp="1"/>
          </p:cNvSpPr>
          <p:nvPr>
            <p:ph type="subTitle" idx="1"/>
          </p:nvPr>
        </p:nvSpPr>
        <p:spPr/>
        <p:txBody>
          <a:bodyPr/>
          <a:lstStyle/>
          <a:p>
            <a:pPr algn="r"/>
            <a:r>
              <a:rPr kumimoji="1" lang="ja-JP" altLang="en-US" dirty="0" smtClean="0"/>
              <a:t>法政大学社会学部</a:t>
            </a:r>
            <a:r>
              <a:rPr kumimoji="1" lang="en-US" altLang="ja-JP" dirty="0" smtClean="0"/>
              <a:t>4</a:t>
            </a:r>
            <a:r>
              <a:rPr kumimoji="1" lang="ja-JP" altLang="en-US" dirty="0" smtClean="0"/>
              <a:t>年　稲本将吾</a:t>
            </a:r>
            <a:endParaRPr kumimoji="1" lang="ja-JP" altLang="en-US" dirty="0"/>
          </a:p>
        </p:txBody>
      </p:sp>
    </p:spTree>
    <p:extLst>
      <p:ext uri="{BB962C8B-B14F-4D97-AF65-F5344CB8AC3E}">
        <p14:creationId xmlns:p14="http://schemas.microsoft.com/office/powerpoint/2010/main" val="185156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図</a:t>
            </a:r>
            <a:r>
              <a:rPr kumimoji="1" lang="en-US" altLang="ja-JP" dirty="0" smtClean="0"/>
              <a:t>2.</a:t>
            </a:r>
            <a:r>
              <a:rPr kumimoji="1" lang="ja-JP" altLang="en-US" dirty="0" smtClean="0"/>
              <a:t>共著者ネットワーク</a:t>
            </a:r>
            <a:endParaRPr kumimoji="1" lang="ja-JP" altLang="en-US" dirty="0"/>
          </a:p>
        </p:txBody>
      </p:sp>
      <p:pic>
        <p:nvPicPr>
          <p:cNvPr id="4" name="image26.png" descr="ネットワーク全体図2.PNG"/>
          <p:cNvPicPr>
            <a:picLocks noGrp="1"/>
          </p:cNvPicPr>
          <p:nvPr>
            <p:ph idx="1"/>
          </p:nvPr>
        </p:nvPicPr>
        <p:blipFill>
          <a:blip r:embed="rId2"/>
          <a:srcRect/>
          <a:stretch>
            <a:fillRect/>
          </a:stretch>
        </p:blipFill>
        <p:spPr>
          <a:xfrm>
            <a:off x="1542546" y="1737360"/>
            <a:ext cx="9167868" cy="5120640"/>
          </a:xfrm>
          <a:prstGeom prst="rect">
            <a:avLst/>
          </a:prstGeom>
          <a:ln/>
        </p:spPr>
      </p:pic>
    </p:spTree>
    <p:extLst>
      <p:ext uri="{BB962C8B-B14F-4D97-AF65-F5344CB8AC3E}">
        <p14:creationId xmlns:p14="http://schemas.microsoft.com/office/powerpoint/2010/main" val="8194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図</a:t>
            </a:r>
            <a:r>
              <a:rPr kumimoji="1" lang="en-US" altLang="ja-JP" dirty="0" smtClean="0"/>
              <a:t>3.</a:t>
            </a:r>
            <a:br>
              <a:rPr kumimoji="1" lang="en-US" altLang="ja-JP" dirty="0" smtClean="0"/>
            </a:br>
            <a:r>
              <a:rPr kumimoji="1" lang="ja-JP" altLang="en-US" dirty="0" smtClean="0"/>
              <a:t>共著者ネットワーク、媒介中心性つき</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4" name="image29.png" descr="ばいかい.PNG"/>
          <p:cNvPicPr/>
          <p:nvPr/>
        </p:nvPicPr>
        <p:blipFill>
          <a:blip r:embed="rId2"/>
          <a:srcRect/>
          <a:stretch>
            <a:fillRect/>
          </a:stretch>
        </p:blipFill>
        <p:spPr>
          <a:xfrm>
            <a:off x="1422362" y="1737360"/>
            <a:ext cx="9408235" cy="5092700"/>
          </a:xfrm>
          <a:prstGeom prst="rect">
            <a:avLst/>
          </a:prstGeom>
          <a:ln/>
        </p:spPr>
      </p:pic>
    </p:spTree>
    <p:extLst>
      <p:ext uri="{BB962C8B-B14F-4D97-AF65-F5344CB8AC3E}">
        <p14:creationId xmlns:p14="http://schemas.microsoft.com/office/powerpoint/2010/main" val="134441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ja-JP" dirty="0"/>
              <a:t>図 </a:t>
            </a:r>
            <a:r>
              <a:rPr lang="en-US" altLang="ja-JP" dirty="0" smtClean="0"/>
              <a:t>4.</a:t>
            </a:r>
            <a:r>
              <a:rPr lang="ja-JP" altLang="ja-JP" dirty="0" smtClean="0"/>
              <a:t>共著ネットワークデータ</a:t>
            </a:r>
            <a:r>
              <a:rPr lang="en-US" altLang="ja-JP" dirty="0" smtClean="0"/>
              <a:t/>
            </a:r>
            <a:br>
              <a:rPr lang="en-US" altLang="ja-JP" dirty="0" smtClean="0"/>
            </a:br>
            <a:r>
              <a:rPr lang="ja-JP" altLang="ja-JP" dirty="0" smtClean="0"/>
              <a:t>発表数</a:t>
            </a:r>
            <a:r>
              <a:rPr lang="ja-JP" altLang="ja-JP" dirty="0"/>
              <a:t>と媒介中心性</a:t>
            </a:r>
            <a:endParaRPr lang="ja-JP" altLang="ja-JP" b="1" dirty="0"/>
          </a:p>
        </p:txBody>
      </p:sp>
      <p:pic>
        <p:nvPicPr>
          <p:cNvPr id="4" name="image11.png" descr="スクリーンショット 2016-01-03 19.11.08.png"/>
          <p:cNvPicPr>
            <a:picLocks noGrp="1"/>
          </p:cNvPicPr>
          <p:nvPr>
            <p:ph idx="1"/>
          </p:nvPr>
        </p:nvPicPr>
        <p:blipFill>
          <a:blip r:embed="rId2"/>
          <a:srcRect t="19230"/>
          <a:stretch>
            <a:fillRect/>
          </a:stretch>
        </p:blipFill>
        <p:spPr>
          <a:xfrm>
            <a:off x="2206471" y="1857692"/>
            <a:ext cx="7210734" cy="4022725"/>
          </a:xfrm>
          <a:prstGeom prst="rect">
            <a:avLst/>
          </a:prstGeom>
          <a:ln/>
        </p:spPr>
      </p:pic>
      <p:sp>
        <p:nvSpPr>
          <p:cNvPr id="5" name="テキスト ボックス 4"/>
          <p:cNvSpPr txBox="1"/>
          <p:nvPr/>
        </p:nvSpPr>
        <p:spPr>
          <a:xfrm>
            <a:off x="371475" y="5880417"/>
            <a:ext cx="13813155" cy="369332"/>
          </a:xfrm>
          <a:prstGeom prst="rect">
            <a:avLst/>
          </a:prstGeom>
          <a:noFill/>
        </p:spPr>
        <p:txBody>
          <a:bodyPr wrap="square" rtlCol="0">
            <a:spAutoFit/>
          </a:bodyPr>
          <a:lstStyle/>
          <a:p>
            <a:r>
              <a:rPr kumimoji="1" lang="ja-JP" altLang="en-US" dirty="0" smtClean="0"/>
              <a:t>・発表数と媒介中心性は無相関。</a:t>
            </a:r>
            <a:r>
              <a:rPr lang="ja-JP" altLang="ja-JP" dirty="0" smtClean="0"/>
              <a:t>媒介</a:t>
            </a:r>
            <a:r>
              <a:rPr lang="ja-JP" altLang="ja-JP" dirty="0"/>
              <a:t>中心性は発表数に関わらず情報媒介機能のみを示す指標であることが</a:t>
            </a:r>
            <a:r>
              <a:rPr lang="ja-JP" altLang="ja-JP" dirty="0" smtClean="0"/>
              <a:t>わかる </a:t>
            </a:r>
            <a:endParaRPr kumimoji="1" lang="ja-JP" altLang="en-US" dirty="0"/>
          </a:p>
        </p:txBody>
      </p:sp>
    </p:spTree>
    <p:extLst>
      <p:ext uri="{BB962C8B-B14F-4D97-AF65-F5344CB8AC3E}">
        <p14:creationId xmlns:p14="http://schemas.microsoft.com/office/powerpoint/2010/main" val="109100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図</a:t>
            </a:r>
            <a:r>
              <a:rPr kumimoji="1" lang="en-US" altLang="ja-JP" dirty="0" smtClean="0"/>
              <a:t>5.</a:t>
            </a:r>
            <a:r>
              <a:rPr lang="ja-JP" altLang="ja-JP" dirty="0" smtClean="0"/>
              <a:t>共著ネットワークデータ</a:t>
            </a:r>
            <a:r>
              <a:rPr lang="en-US" altLang="ja-JP" dirty="0" smtClean="0"/>
              <a:t/>
            </a:r>
            <a:br>
              <a:rPr lang="en-US" altLang="ja-JP" dirty="0" smtClean="0"/>
            </a:br>
            <a:r>
              <a:rPr lang="ja-JP" altLang="ja-JP" dirty="0" smtClean="0"/>
              <a:t>媒介</a:t>
            </a:r>
            <a:r>
              <a:rPr lang="ja-JP" altLang="ja-JP" dirty="0"/>
              <a:t>中心性による発表者</a:t>
            </a:r>
            <a:r>
              <a:rPr lang="ja-JP" altLang="ja-JP" dirty="0" smtClean="0"/>
              <a:t>ソート</a:t>
            </a:r>
            <a:endParaRPr kumimoji="1" lang="ja-JP" altLang="en-US" dirty="0"/>
          </a:p>
        </p:txBody>
      </p:sp>
      <p:pic>
        <p:nvPicPr>
          <p:cNvPr id="5" name="image27.png" descr="スクリーンショット 2016-01-03 19.11.40.png"/>
          <p:cNvPicPr>
            <a:picLocks noGrp="1"/>
          </p:cNvPicPr>
          <p:nvPr>
            <p:ph idx="1"/>
          </p:nvPr>
        </p:nvPicPr>
        <p:blipFill>
          <a:blip r:embed="rId2"/>
          <a:srcRect t="11467"/>
          <a:stretch>
            <a:fillRect/>
          </a:stretch>
        </p:blipFill>
        <p:spPr>
          <a:xfrm>
            <a:off x="2987800" y="1846263"/>
            <a:ext cx="6276725" cy="4022725"/>
          </a:xfrm>
          <a:prstGeom prst="rect">
            <a:avLst/>
          </a:prstGeom>
          <a:ln/>
        </p:spPr>
      </p:pic>
      <p:sp>
        <p:nvSpPr>
          <p:cNvPr id="6" name="テキスト ボックス 5"/>
          <p:cNvSpPr txBox="1"/>
          <p:nvPr/>
        </p:nvSpPr>
        <p:spPr>
          <a:xfrm>
            <a:off x="876300" y="5654725"/>
            <a:ext cx="11315700" cy="646331"/>
          </a:xfrm>
          <a:prstGeom prst="rect">
            <a:avLst/>
          </a:prstGeom>
          <a:noFill/>
        </p:spPr>
        <p:txBody>
          <a:bodyPr wrap="square" rtlCol="0">
            <a:spAutoFit/>
          </a:bodyPr>
          <a:lstStyle/>
          <a:p>
            <a:r>
              <a:rPr lang="ja-JP" altLang="en-US" dirty="0" smtClean="0"/>
              <a:t>・</a:t>
            </a:r>
            <a:r>
              <a:rPr lang="ja-JP" altLang="ja-JP" dirty="0" smtClean="0"/>
              <a:t>つながり</a:t>
            </a:r>
            <a:r>
              <a:rPr lang="ja-JP" altLang="ja-JP" dirty="0"/>
              <a:t>を持つ</a:t>
            </a:r>
            <a:r>
              <a:rPr lang="en-US" altLang="ja-JP" dirty="0"/>
              <a:t>670</a:t>
            </a:r>
            <a:r>
              <a:rPr lang="ja-JP" altLang="ja-JP" dirty="0"/>
              <a:t>名のうち、上位約</a:t>
            </a:r>
            <a:r>
              <a:rPr lang="en-US" altLang="ja-JP" dirty="0"/>
              <a:t>10%</a:t>
            </a:r>
            <a:r>
              <a:rPr lang="ja-JP" altLang="ja-JP" dirty="0"/>
              <a:t>までに媒介中心性の高い発表者が集中していることが</a:t>
            </a:r>
            <a:r>
              <a:rPr lang="ja-JP" altLang="ja-JP" dirty="0" smtClean="0"/>
              <a:t>わかる</a:t>
            </a:r>
            <a:endParaRPr lang="ja-JP" altLang="en-US" dirty="0" smtClean="0"/>
          </a:p>
          <a:p>
            <a:r>
              <a:rPr lang="ja-JP" altLang="en-US" dirty="0" smtClean="0"/>
              <a:t>・</a:t>
            </a:r>
            <a:r>
              <a:rPr lang="ja-JP" altLang="ja-JP" dirty="0" smtClean="0"/>
              <a:t>これ</a:t>
            </a:r>
            <a:r>
              <a:rPr lang="ja-JP" altLang="ja-JP" dirty="0"/>
              <a:t>にもとづいて全体人数、上位</a:t>
            </a:r>
            <a:r>
              <a:rPr lang="en-US" altLang="ja-JP" dirty="0"/>
              <a:t>10%</a:t>
            </a:r>
            <a:r>
              <a:rPr lang="ja-JP" altLang="ja-JP" dirty="0"/>
              <a:t>人数、上位</a:t>
            </a:r>
            <a:r>
              <a:rPr lang="en-US" altLang="ja-JP" dirty="0"/>
              <a:t>5%</a:t>
            </a:r>
            <a:r>
              <a:rPr lang="ja-JP" altLang="ja-JP" dirty="0"/>
              <a:t>人数ごとに、それぞれ</a:t>
            </a:r>
            <a:r>
              <a:rPr lang="en-US" altLang="ja-JP" dirty="0"/>
              <a:t>670</a:t>
            </a:r>
            <a:r>
              <a:rPr lang="ja-JP" altLang="ja-JP" dirty="0"/>
              <a:t>人、</a:t>
            </a:r>
            <a:r>
              <a:rPr lang="en-US" altLang="ja-JP" dirty="0"/>
              <a:t>67</a:t>
            </a:r>
            <a:r>
              <a:rPr lang="ja-JP" altLang="ja-JP" dirty="0"/>
              <a:t>人、</a:t>
            </a:r>
            <a:r>
              <a:rPr lang="en-US" altLang="ja-JP" dirty="0"/>
              <a:t>34</a:t>
            </a:r>
            <a:r>
              <a:rPr lang="ja-JP" altLang="ja-JP" dirty="0"/>
              <a:t>人と</a:t>
            </a:r>
            <a:r>
              <a:rPr lang="ja-JP" altLang="ja-JP" dirty="0" smtClean="0"/>
              <a:t>区切る</a:t>
            </a:r>
            <a:endParaRPr kumimoji="1" lang="ja-JP" altLang="en-US" dirty="0"/>
          </a:p>
        </p:txBody>
      </p:sp>
    </p:spTree>
    <p:extLst>
      <p:ext uri="{BB962C8B-B14F-4D97-AF65-F5344CB8AC3E}">
        <p14:creationId xmlns:p14="http://schemas.microsoft.com/office/powerpoint/2010/main" val="88316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分散分析</a:t>
            </a:r>
            <a:endParaRPr kumimoji="1" lang="ja-JP" altLang="en-US" dirty="0"/>
          </a:p>
        </p:txBody>
      </p:sp>
      <p:sp>
        <p:nvSpPr>
          <p:cNvPr id="3" name="コンテンツ プレースホルダー 2"/>
          <p:cNvSpPr>
            <a:spLocks noGrp="1"/>
          </p:cNvSpPr>
          <p:nvPr>
            <p:ph idx="1"/>
          </p:nvPr>
        </p:nvSpPr>
        <p:spPr/>
        <p:txBody>
          <a:bodyPr/>
          <a:lstStyle/>
          <a:p>
            <a:r>
              <a:rPr lang="ja-JP" altLang="ja-JP" dirty="0"/>
              <a:t>分散分析の</a:t>
            </a:r>
            <a:r>
              <a:rPr lang="ja-JP" altLang="ja-JP" dirty="0" smtClean="0"/>
              <a:t>結果</a:t>
            </a:r>
            <a:endParaRPr lang="ja-JP" altLang="en-US" dirty="0" smtClean="0"/>
          </a:p>
          <a:p>
            <a:r>
              <a:rPr lang="ja-JP" altLang="en-US" dirty="0" smtClean="0"/>
              <a:t>・</a:t>
            </a:r>
            <a:r>
              <a:rPr lang="ja-JP" altLang="ja-JP" dirty="0" smtClean="0"/>
              <a:t>帰</a:t>
            </a:r>
            <a:r>
              <a:rPr lang="ja-JP" altLang="ja-JP" dirty="0"/>
              <a:t>無仮説は「所属組織にかかわらず媒介中心性の平均は等しい」 </a:t>
            </a:r>
            <a:endParaRPr lang="ja-JP" altLang="en-US" dirty="0" smtClean="0"/>
          </a:p>
          <a:p>
            <a:r>
              <a:rPr lang="ja-JP" altLang="ja-JP" dirty="0" smtClean="0"/>
              <a:t>ネットワーク</a:t>
            </a:r>
            <a:r>
              <a:rPr lang="ja-JP" altLang="ja-JP" dirty="0"/>
              <a:t>全体</a:t>
            </a:r>
            <a:r>
              <a:rPr lang="en-US" altLang="ja-JP" dirty="0"/>
              <a:t>670</a:t>
            </a:r>
            <a:r>
              <a:rPr lang="ja-JP" altLang="ja-JP" dirty="0"/>
              <a:t>人</a:t>
            </a:r>
            <a:r>
              <a:rPr lang="en-US" altLang="ja-JP" dirty="0"/>
              <a:t>(F(4,665)=2.385 ,p&lt;.001</a:t>
            </a:r>
            <a:r>
              <a:rPr lang="en-US" altLang="ja-JP" dirty="0" smtClean="0"/>
              <a:t>)</a:t>
            </a:r>
            <a:endParaRPr lang="ja-JP" altLang="en-US" dirty="0"/>
          </a:p>
          <a:p>
            <a:r>
              <a:rPr lang="ja-JP" altLang="ja-JP" dirty="0" smtClean="0"/>
              <a:t>ネットワーク</a:t>
            </a:r>
            <a:r>
              <a:rPr lang="ja-JP" altLang="ja-JP" dirty="0"/>
              <a:t>媒介中心性上位</a:t>
            </a:r>
            <a:r>
              <a:rPr lang="en-US" altLang="ja-JP" dirty="0"/>
              <a:t>10%(67</a:t>
            </a:r>
            <a:r>
              <a:rPr lang="ja-JP" altLang="ja-JP" dirty="0"/>
              <a:t>人</a:t>
            </a:r>
            <a:r>
              <a:rPr lang="en-US" altLang="ja-JP" dirty="0"/>
              <a:t>)(F(4,62)=2.520 ,p&lt;.001</a:t>
            </a:r>
            <a:r>
              <a:rPr lang="en-US" altLang="ja-JP" dirty="0" smtClean="0"/>
              <a:t>)</a:t>
            </a:r>
            <a:endParaRPr lang="ja-JP" altLang="en-US" dirty="0"/>
          </a:p>
          <a:p>
            <a:r>
              <a:rPr lang="ja-JP" altLang="ja-JP" dirty="0" smtClean="0"/>
              <a:t>ネットワーク</a:t>
            </a:r>
            <a:r>
              <a:rPr lang="ja-JP" altLang="ja-JP" dirty="0"/>
              <a:t>媒介中心性上位</a:t>
            </a:r>
            <a:r>
              <a:rPr lang="en-US" altLang="ja-JP" dirty="0"/>
              <a:t>5%(38</a:t>
            </a:r>
            <a:r>
              <a:rPr lang="ja-JP" altLang="ja-JP" dirty="0"/>
              <a:t>人</a:t>
            </a:r>
            <a:r>
              <a:rPr lang="en-US" altLang="ja-JP" dirty="0"/>
              <a:t>)(F(4,29)=2.701 ,p&lt;.001</a:t>
            </a:r>
            <a:r>
              <a:rPr lang="en-US" altLang="ja-JP" dirty="0" smtClean="0"/>
              <a:t>)</a:t>
            </a:r>
            <a:endParaRPr lang="ja-JP" altLang="en-US" dirty="0" smtClean="0"/>
          </a:p>
          <a:p>
            <a:r>
              <a:rPr lang="ja-JP" altLang="en-US" dirty="0" smtClean="0"/>
              <a:t>・</a:t>
            </a:r>
            <a:r>
              <a:rPr lang="ja-JP" altLang="ja-JP" dirty="0" smtClean="0"/>
              <a:t>それぞれ</a:t>
            </a:r>
            <a:r>
              <a:rPr lang="ja-JP" altLang="ja-JP" dirty="0"/>
              <a:t>において帰無仮説は棄却され、所属組織により媒介中心性の平均に差が</a:t>
            </a:r>
            <a:r>
              <a:rPr lang="ja-JP" altLang="ja-JP" dirty="0" smtClean="0"/>
              <a:t>ある</a:t>
            </a:r>
            <a:r>
              <a:rPr lang="ja-JP" altLang="en-US" dirty="0" smtClean="0"/>
              <a:t>ことが認められる</a:t>
            </a:r>
            <a:endParaRPr kumimoji="1" lang="ja-JP" altLang="en-US" dirty="0"/>
          </a:p>
        </p:txBody>
      </p:sp>
    </p:spTree>
    <p:extLst>
      <p:ext uri="{BB962C8B-B14F-4D97-AF65-F5344CB8AC3E}">
        <p14:creationId xmlns:p14="http://schemas.microsoft.com/office/powerpoint/2010/main" val="2130170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分析結果</a:t>
            </a:r>
            <a:r>
              <a:rPr kumimoji="1" lang="en-US" altLang="ja-JP" dirty="0" smtClean="0"/>
              <a:t>-1</a:t>
            </a:r>
            <a:r>
              <a:rPr kumimoji="1" lang="ja-JP" altLang="en-US" dirty="0" smtClean="0"/>
              <a:t/>
            </a:r>
            <a:br>
              <a:rPr kumimoji="1" lang="ja-JP" altLang="en-US" dirty="0" smtClean="0"/>
            </a:br>
            <a:r>
              <a:rPr kumimoji="1" lang="ja-JP" altLang="en-US" sz="2700" dirty="0" smtClean="0"/>
              <a:t>表</a:t>
            </a:r>
            <a:r>
              <a:rPr kumimoji="1" lang="en-US" altLang="ja-JP" sz="2700" dirty="0" smtClean="0"/>
              <a:t>2.</a:t>
            </a:r>
            <a:r>
              <a:rPr lang="ja-JP" altLang="ja-JP" sz="2700" dirty="0" smtClean="0"/>
              <a:t>媒介</a:t>
            </a:r>
            <a:r>
              <a:rPr lang="ja-JP" altLang="ja-JP" sz="2700" dirty="0"/>
              <a:t>中心性により降順ソートした場合の所属組織割合 </a:t>
            </a:r>
            <a:endParaRPr kumimoji="1" lang="ja-JP" altLang="en-US" sz="2700" dirty="0"/>
          </a:p>
        </p:txBody>
      </p:sp>
      <p:pic>
        <p:nvPicPr>
          <p:cNvPr id="4" name="image05.png" descr="スクリーンショット 2016-01-03 19.11.57.png"/>
          <p:cNvPicPr/>
          <p:nvPr/>
        </p:nvPicPr>
        <p:blipFill>
          <a:blip r:embed="rId2"/>
          <a:srcRect t="12500"/>
          <a:stretch>
            <a:fillRect/>
          </a:stretch>
        </p:blipFill>
        <p:spPr>
          <a:xfrm>
            <a:off x="1898333" y="2136701"/>
            <a:ext cx="8388668" cy="2808520"/>
          </a:xfrm>
          <a:prstGeom prst="rect">
            <a:avLst/>
          </a:prstGeom>
          <a:ln/>
        </p:spPr>
      </p:pic>
      <p:sp>
        <p:nvSpPr>
          <p:cNvPr id="5" name="テキスト ボックス 4"/>
          <p:cNvSpPr txBox="1"/>
          <p:nvPr/>
        </p:nvSpPr>
        <p:spPr>
          <a:xfrm>
            <a:off x="1898333" y="4975542"/>
            <a:ext cx="9533572" cy="1231106"/>
          </a:xfrm>
          <a:prstGeom prst="rect">
            <a:avLst/>
          </a:prstGeom>
          <a:noFill/>
        </p:spPr>
        <p:txBody>
          <a:bodyPr wrap="square" rtlCol="0">
            <a:spAutoFit/>
          </a:bodyPr>
          <a:lstStyle/>
          <a:p>
            <a:r>
              <a:rPr kumimoji="1" lang="ja-JP" altLang="en-US" sz="2800" dirty="0" smtClean="0"/>
              <a:t>専門組織　高い媒介中心性をもつ人物割合が有意に上昇</a:t>
            </a:r>
          </a:p>
          <a:p>
            <a:r>
              <a:rPr kumimoji="1" lang="ja-JP" altLang="en-US" dirty="0" smtClean="0"/>
              <a:t>一般企業　</a:t>
            </a:r>
            <a:r>
              <a:rPr kumimoji="1" lang="ja-JP" altLang="en-US" dirty="0"/>
              <a:t>高い媒介中心性をもつ人物</a:t>
            </a:r>
            <a:r>
              <a:rPr kumimoji="1" lang="ja-JP" altLang="en-US" dirty="0" smtClean="0"/>
              <a:t>割合が有意に低下</a:t>
            </a:r>
          </a:p>
          <a:p>
            <a:r>
              <a:rPr kumimoji="1" lang="ja-JP" altLang="en-US" sz="2800" dirty="0" smtClean="0"/>
              <a:t>学術機関　</a:t>
            </a:r>
            <a:r>
              <a:rPr kumimoji="1" lang="ja-JP" altLang="en-US" sz="2800" dirty="0"/>
              <a:t>高い媒介中心性をもつ人物割合が有意に</a:t>
            </a:r>
            <a:r>
              <a:rPr kumimoji="1" lang="ja-JP" altLang="en-US" sz="2800" dirty="0" smtClean="0"/>
              <a:t>上昇</a:t>
            </a:r>
            <a:endParaRPr kumimoji="1" lang="ja-JP" altLang="en-US" sz="2800" dirty="0"/>
          </a:p>
        </p:txBody>
      </p:sp>
      <p:sp>
        <p:nvSpPr>
          <p:cNvPr id="6" name="上矢印 5"/>
          <p:cNvSpPr/>
          <p:nvPr/>
        </p:nvSpPr>
        <p:spPr>
          <a:xfrm flipH="1">
            <a:off x="1397794" y="2578188"/>
            <a:ext cx="314325" cy="3274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上矢印 7"/>
          <p:cNvSpPr/>
          <p:nvPr/>
        </p:nvSpPr>
        <p:spPr>
          <a:xfrm flipH="1">
            <a:off x="1413510" y="3746426"/>
            <a:ext cx="314325" cy="32741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下矢印 8"/>
          <p:cNvSpPr/>
          <p:nvPr/>
        </p:nvSpPr>
        <p:spPr>
          <a:xfrm>
            <a:off x="1470660" y="3042600"/>
            <a:ext cx="257175" cy="283411"/>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46392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分析結果</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ja-JP" b="1" dirty="0"/>
              <a:t>仮説：オープン・イノベーション研究ネットワークは、研究業績そのものを出すことがインセンティブとなる研究者を参画させることにより活性化する</a:t>
            </a:r>
            <a:endParaRPr lang="ja-JP" altLang="ja-JP" dirty="0"/>
          </a:p>
          <a:p>
            <a:r>
              <a:rPr lang="ja-JP" altLang="en-US" dirty="0" smtClean="0"/>
              <a:t>・</a:t>
            </a:r>
            <a:r>
              <a:rPr lang="ja-JP" altLang="ja-JP" dirty="0" smtClean="0"/>
              <a:t>前提</a:t>
            </a:r>
            <a:r>
              <a:rPr lang="ja-JP" altLang="ja-JP" dirty="0"/>
              <a:t>として、研究ネットワークにおいては情報媒介者を増加させることが研究の活発化に正の影響を及ぼすことと</a:t>
            </a:r>
            <a:r>
              <a:rPr lang="ja-JP" altLang="ja-JP" dirty="0" smtClean="0"/>
              <a:t>する</a:t>
            </a:r>
            <a:endParaRPr lang="ja-JP" altLang="ja-JP" dirty="0"/>
          </a:p>
          <a:p>
            <a:endParaRPr lang="en-US" altLang="ja-JP" dirty="0" smtClean="0"/>
          </a:p>
          <a:p>
            <a:r>
              <a:rPr lang="ja-JP" altLang="en-US" sz="2400" dirty="0" smtClean="0"/>
              <a:t>・</a:t>
            </a:r>
            <a:r>
              <a:rPr lang="ja-JP" altLang="ja-JP" sz="2400" dirty="0" smtClean="0"/>
              <a:t>学術</a:t>
            </a:r>
            <a:r>
              <a:rPr lang="ja-JP" altLang="ja-JP" sz="2400" dirty="0"/>
              <a:t>機関は大学・高等専門学校の研究者に、専門組織は専門コンサルタントに該当する。これらに属する研究者は、自己の研究業績を出すことがインセンティブと</a:t>
            </a:r>
            <a:r>
              <a:rPr lang="ja-JP" altLang="ja-JP" sz="2400" dirty="0" smtClean="0"/>
              <a:t>なる</a:t>
            </a:r>
            <a:endParaRPr lang="ja-JP" altLang="en-US" sz="2400" dirty="0"/>
          </a:p>
          <a:p>
            <a:r>
              <a:rPr lang="ja-JP" altLang="en-US" sz="2400" dirty="0" smtClean="0"/>
              <a:t>・</a:t>
            </a:r>
            <a:r>
              <a:rPr lang="ja-JP" altLang="ja-JP" sz="2400" b="1" dirty="0" smtClean="0"/>
              <a:t>これら</a:t>
            </a:r>
            <a:r>
              <a:rPr lang="ja-JP" altLang="ja-JP" sz="2400" b="1" dirty="0"/>
              <a:t>に属する研究者は、媒介中心性が高いほど顕著に割合が増加</a:t>
            </a:r>
            <a:r>
              <a:rPr lang="ja-JP" altLang="ja-JP" sz="2400" b="1" dirty="0" smtClean="0"/>
              <a:t>する</a:t>
            </a:r>
            <a:r>
              <a:rPr lang="ja-JP" altLang="en-US" sz="2400" b="1" dirty="0" smtClean="0"/>
              <a:t>ことを実証</a:t>
            </a:r>
          </a:p>
          <a:p>
            <a:r>
              <a:rPr lang="ja-JP" altLang="en-US" dirty="0" smtClean="0"/>
              <a:t>・</a:t>
            </a:r>
            <a:r>
              <a:rPr lang="ja-JP" altLang="ja-JP" dirty="0" smtClean="0"/>
              <a:t>オープン</a:t>
            </a:r>
            <a:r>
              <a:rPr lang="ja-JP" altLang="ja-JP" dirty="0"/>
              <a:t>・イノベーション研究ネットワークにおいては、研究業績そのものを出すことがインセンティブとなる研究者（大学研究者、専門コンサルタント）が情報媒介を大きく</a:t>
            </a:r>
            <a:r>
              <a:rPr lang="ja-JP" altLang="ja-JP" dirty="0" smtClean="0"/>
              <a:t>担う</a:t>
            </a:r>
            <a:endParaRPr lang="ja-JP" altLang="en-US" dirty="0"/>
          </a:p>
          <a:p>
            <a:r>
              <a:rPr lang="ja-JP" altLang="en-US" dirty="0" smtClean="0"/>
              <a:t>・</a:t>
            </a:r>
            <a:r>
              <a:rPr lang="ja-JP" altLang="ja-JP" dirty="0" smtClean="0"/>
              <a:t>これら</a:t>
            </a:r>
            <a:r>
              <a:rPr lang="ja-JP" altLang="ja-JP" dirty="0"/>
              <a:t>の研究者を増加させることが研究の活発化に正の影響を</a:t>
            </a:r>
            <a:r>
              <a:rPr lang="ja-JP" altLang="ja-JP" dirty="0" smtClean="0"/>
              <a:t>及ぼす</a:t>
            </a:r>
            <a:endParaRPr lang="en-US" altLang="ja-JP" dirty="0" smtClean="0"/>
          </a:p>
        </p:txBody>
      </p:sp>
    </p:spTree>
    <p:extLst>
      <p:ext uri="{BB962C8B-B14F-4D97-AF65-F5344CB8AC3E}">
        <p14:creationId xmlns:p14="http://schemas.microsoft.com/office/powerpoint/2010/main" val="42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検証及び考察</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ja-JP" b="1" dirty="0" smtClean="0"/>
              <a:t>オープン</a:t>
            </a:r>
            <a:r>
              <a:rPr lang="ja-JP" altLang="ja-JP" b="1" dirty="0"/>
              <a:t>・イノベーション研究ネットワークを構築する際の望ましい研究戦略 </a:t>
            </a:r>
            <a:endParaRPr lang="ja-JP" altLang="en-US" b="1" dirty="0" smtClean="0"/>
          </a:p>
          <a:p>
            <a:r>
              <a:rPr lang="en-US" altLang="ja-JP" dirty="0"/>
              <a:t>1.</a:t>
            </a:r>
            <a:r>
              <a:rPr lang="ja-JP" altLang="ja-JP" dirty="0"/>
              <a:t>自社の研究者だけで研究チームを完結せずに本所属が自社ではない研究者を積極的に参画させること</a:t>
            </a:r>
          </a:p>
          <a:p>
            <a:r>
              <a:rPr lang="en-US" altLang="ja-JP" dirty="0"/>
              <a:t>2.</a:t>
            </a:r>
            <a:r>
              <a:rPr lang="ja-JP" altLang="ja-JP" dirty="0"/>
              <a:t>その研究者は専門知識を有する者（大学研究者・専門コンサルタント）であること</a:t>
            </a:r>
          </a:p>
          <a:p>
            <a:r>
              <a:rPr lang="en-US" altLang="ja-JP" dirty="0"/>
              <a:t>3.</a:t>
            </a:r>
            <a:r>
              <a:rPr lang="ja-JP" altLang="ja-JP" dirty="0"/>
              <a:t>その研究者は他の研究チームに複数所属している媒介中心性の高い人物であること</a:t>
            </a:r>
          </a:p>
          <a:p>
            <a:r>
              <a:rPr lang="ja-JP" altLang="en-US" dirty="0" smtClean="0"/>
              <a:t>・</a:t>
            </a:r>
            <a:r>
              <a:rPr lang="ja-JP" altLang="ja-JP" dirty="0" smtClean="0"/>
              <a:t>さらに</a:t>
            </a:r>
            <a:r>
              <a:rPr lang="ja-JP" altLang="ja-JP" dirty="0"/>
              <a:t>大学研究者や専門コンサルタントを研究チームに参画させるだけではなく、媒介中心性の高い人物を選定することによって、その人物が自身で持つ知識以上に、研究ネットワークを伝播する情報が媒介され、研究チーム内へ</a:t>
            </a:r>
            <a:r>
              <a:rPr lang="ja-JP" altLang="ja-JP" dirty="0" smtClean="0"/>
              <a:t>取り入れられる</a:t>
            </a:r>
            <a:endParaRPr lang="en-US" altLang="ja-JP" dirty="0" smtClean="0"/>
          </a:p>
          <a:p>
            <a:r>
              <a:rPr lang="ja-JP" altLang="en-US" dirty="0" smtClean="0"/>
              <a:t>・</a:t>
            </a:r>
            <a:r>
              <a:rPr lang="ja-JP" altLang="ja-JP" dirty="0" smtClean="0"/>
              <a:t>この</a:t>
            </a:r>
            <a:r>
              <a:rPr lang="ja-JP" altLang="ja-JP" dirty="0"/>
              <a:t>研究戦略をとることにより、自社研究チームのオープン・イノベーションが加速すると</a:t>
            </a:r>
            <a:r>
              <a:rPr lang="ja-JP" altLang="ja-JP" dirty="0" smtClean="0"/>
              <a:t>考えられる</a:t>
            </a:r>
            <a:endParaRPr lang="ja-JP" altLang="en-US" dirty="0" smtClean="0"/>
          </a:p>
          <a:p>
            <a:r>
              <a:rPr lang="ja-JP" altLang="en-US" dirty="0" smtClean="0"/>
              <a:t>・</a:t>
            </a:r>
            <a:r>
              <a:rPr lang="ja-JP" altLang="ja-JP" dirty="0" smtClean="0"/>
              <a:t>他方</a:t>
            </a:r>
            <a:r>
              <a:rPr lang="ja-JP" altLang="ja-JP" dirty="0"/>
              <a:t>、媒介中心性の高い人物を研究チーム内へ参画させることは非自社研究チームへの情報流出の可能性を上昇させることと表裏一体のため、情報のマネジメントには一段と注意を払う必要が</a:t>
            </a:r>
            <a:r>
              <a:rPr lang="ja-JP" altLang="ja-JP" dirty="0" smtClean="0"/>
              <a:t>ある</a:t>
            </a:r>
            <a:endParaRPr lang="ja-JP" altLang="ja-JP" dirty="0"/>
          </a:p>
          <a:p>
            <a:endParaRPr kumimoji="1" lang="ja-JP" altLang="en-US" dirty="0"/>
          </a:p>
        </p:txBody>
      </p:sp>
    </p:spTree>
    <p:extLst>
      <p:ext uri="{BB962C8B-B14F-4D97-AF65-F5344CB8AC3E}">
        <p14:creationId xmlns:p14="http://schemas.microsoft.com/office/powerpoint/2010/main" val="504611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結論</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lang="ja-JP" altLang="ja-JP" dirty="0"/>
              <a:t>本研究では、オープン・イノベーションにおける研究ネットワークの活発化に寄与すると思われる媒介中心性の高い人物の所属組織を分析し明らかにすることで、オープン・イノベーションを活性化させるための研究戦略を</a:t>
            </a:r>
            <a:r>
              <a:rPr lang="ja-JP" altLang="ja-JP" dirty="0" smtClean="0"/>
              <a:t>示した</a:t>
            </a:r>
            <a:endParaRPr lang="ja-JP" altLang="en-US" dirty="0" smtClean="0"/>
          </a:p>
          <a:p>
            <a:r>
              <a:rPr kumimoji="1" lang="ja-JP" altLang="en-US" dirty="0" smtClean="0"/>
              <a:t>・前提として情報媒介が研究活発化に貢献するという点は先行研究からの所与のものとしたが、</a:t>
            </a:r>
            <a:r>
              <a:rPr lang="ja-JP" altLang="ja-JP" dirty="0"/>
              <a:t>取り扱った品質工学会の共著者データの限界として、媒介中心性を高くもつ研究者が与える論文の効果・パフォーマンスに関しては直接的に計測できないことが</a:t>
            </a:r>
            <a:r>
              <a:rPr lang="ja-JP" altLang="ja-JP" dirty="0" smtClean="0"/>
              <a:t>あげられる</a:t>
            </a:r>
            <a:endParaRPr lang="ja-JP" altLang="en-US" dirty="0" smtClean="0"/>
          </a:p>
          <a:p>
            <a:r>
              <a:rPr kumimoji="1" lang="ja-JP" altLang="en-US" dirty="0" smtClean="0"/>
              <a:t>・</a:t>
            </a:r>
            <a:r>
              <a:rPr lang="ja-JP" altLang="ja-JP" dirty="0"/>
              <a:t>この問題に関しては、本研究においては研究ネットワークにおいては情報媒介者を増加させることが研究の活発化に正の影響を及ぼすことを前提としているが、実際に媒介中心性が研究パフォーマンスに影響を与えている度合いに関しては定性的な調査が必要と</a:t>
            </a:r>
            <a:r>
              <a:rPr lang="ja-JP" altLang="ja-JP" dirty="0" smtClean="0"/>
              <a:t>なる</a:t>
            </a:r>
            <a:endParaRPr lang="ja-JP" altLang="en-US" dirty="0" smtClean="0"/>
          </a:p>
          <a:p>
            <a:r>
              <a:rPr kumimoji="1" lang="ja-JP" altLang="en-US" dirty="0" smtClean="0"/>
              <a:t>・</a:t>
            </a:r>
            <a:r>
              <a:rPr lang="ja-JP" altLang="ja-JP" dirty="0"/>
              <a:t>今後は、他の研究ネットワーク事例も対象とし、情報媒介が与える論文のパフォーマンスにも着目し、より示唆のあるオープン・イノベーション活性化の研究戦略を提示</a:t>
            </a:r>
            <a:r>
              <a:rPr lang="ja-JP" altLang="ja-JP" dirty="0" smtClean="0"/>
              <a:t>したい</a:t>
            </a:r>
            <a:endParaRPr lang="ja-JP" altLang="ja-JP" dirty="0"/>
          </a:p>
          <a:p>
            <a:endParaRPr kumimoji="1" lang="ja-JP" altLang="en-US" dirty="0" smtClean="0"/>
          </a:p>
        </p:txBody>
      </p:sp>
    </p:spTree>
    <p:extLst>
      <p:ext uri="{BB962C8B-B14F-4D97-AF65-F5344CB8AC3E}">
        <p14:creationId xmlns:p14="http://schemas.microsoft.com/office/powerpoint/2010/main" val="1591453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normAutofit fontScale="25000" lnSpcReduction="20000"/>
          </a:bodyPr>
          <a:lstStyle/>
          <a:p>
            <a:r>
              <a:rPr lang="ja-JP" altLang="ja-JP" dirty="0" smtClean="0"/>
              <a:t>金光</a:t>
            </a:r>
            <a:r>
              <a:rPr lang="ja-JP" altLang="ja-JP" dirty="0"/>
              <a:t>淳</a:t>
            </a:r>
            <a:r>
              <a:rPr lang="en-US" altLang="ja-JP" dirty="0"/>
              <a:t>(2003) </a:t>
            </a:r>
            <a:r>
              <a:rPr lang="ja-JP" altLang="ja-JP" dirty="0"/>
              <a:t>『社会ネットワーク分析の基礎　社会的関係資本論にむけて』勁草書房</a:t>
            </a:r>
            <a:r>
              <a:rPr lang="en-US" altLang="ja-JP" dirty="0"/>
              <a:t>. p.1-2</a:t>
            </a:r>
            <a:endParaRPr lang="ja-JP" altLang="ja-JP" dirty="0"/>
          </a:p>
          <a:p>
            <a:r>
              <a:rPr lang="ja-JP" altLang="ja-JP" dirty="0"/>
              <a:t>原田勉</a:t>
            </a:r>
            <a:r>
              <a:rPr lang="en-US" altLang="ja-JP" dirty="0"/>
              <a:t>(1999)</a:t>
            </a:r>
            <a:r>
              <a:rPr lang="ja-JP" altLang="ja-JP" dirty="0"/>
              <a:t>『知識転換の経営学 ナレッジ・インタラクションの構造』東洋経済</a:t>
            </a:r>
            <a:r>
              <a:rPr lang="en-US" altLang="ja-JP" dirty="0"/>
              <a:t>.p31-61</a:t>
            </a:r>
            <a:endParaRPr lang="ja-JP" altLang="ja-JP" dirty="0"/>
          </a:p>
          <a:p>
            <a:r>
              <a:rPr lang="ja-JP" altLang="ja-JP" dirty="0"/>
              <a:t>増田直樹</a:t>
            </a:r>
            <a:r>
              <a:rPr lang="en-US" altLang="ja-JP" dirty="0"/>
              <a:t>(2007) </a:t>
            </a:r>
            <a:r>
              <a:rPr lang="ja-JP" altLang="ja-JP" dirty="0"/>
              <a:t>『私たちはどうつながっているのか</a:t>
            </a:r>
            <a:r>
              <a:rPr lang="en-US" altLang="ja-JP" dirty="0"/>
              <a:t>―</a:t>
            </a:r>
            <a:r>
              <a:rPr lang="ja-JP" altLang="ja-JP" dirty="0"/>
              <a:t>ネットワークの科学を応用する』中公新書</a:t>
            </a:r>
            <a:r>
              <a:rPr lang="en-US" altLang="ja-JP" dirty="0"/>
              <a:t>.kindle</a:t>
            </a:r>
            <a:r>
              <a:rPr lang="ja-JP" altLang="ja-JP" dirty="0"/>
              <a:t>版</a:t>
            </a:r>
            <a:r>
              <a:rPr lang="en-US" altLang="ja-JP" dirty="0"/>
              <a:t>,</a:t>
            </a:r>
            <a:r>
              <a:rPr lang="ja-JP" altLang="ja-JP" dirty="0"/>
              <a:t>第</a:t>
            </a:r>
            <a:r>
              <a:rPr lang="en-US" altLang="ja-JP" dirty="0"/>
              <a:t>7</a:t>
            </a:r>
            <a:r>
              <a:rPr lang="ja-JP" altLang="ja-JP" dirty="0"/>
              <a:t>章</a:t>
            </a:r>
          </a:p>
          <a:p>
            <a:r>
              <a:rPr lang="ja-JP" altLang="ja-JP" dirty="0"/>
              <a:t>安田雪</a:t>
            </a:r>
            <a:r>
              <a:rPr lang="en-US" altLang="ja-JP" dirty="0"/>
              <a:t>(2001)</a:t>
            </a:r>
            <a:r>
              <a:rPr lang="ja-JP" altLang="ja-JP" dirty="0"/>
              <a:t>『実践ネットワーク分析　関係を解く理論と技法』新曜社</a:t>
            </a:r>
            <a:r>
              <a:rPr lang="en-US" altLang="ja-JP" dirty="0"/>
              <a:t>. p.78-p.85</a:t>
            </a:r>
            <a:endParaRPr lang="ja-JP" altLang="ja-JP" dirty="0"/>
          </a:p>
          <a:p>
            <a:r>
              <a:rPr lang="ja-JP" altLang="ja-JP" dirty="0"/>
              <a:t>若林直樹</a:t>
            </a:r>
            <a:r>
              <a:rPr lang="en-US" altLang="ja-JP" dirty="0"/>
              <a:t>(2009) </a:t>
            </a:r>
            <a:r>
              <a:rPr lang="ja-JP" altLang="ja-JP" dirty="0"/>
              <a:t>『ネットワーク組織　社会ネットワーク論からの新たな組織像』有斐閣</a:t>
            </a:r>
            <a:r>
              <a:rPr lang="en-US" altLang="ja-JP" dirty="0"/>
              <a:t>. p.258-259</a:t>
            </a:r>
            <a:endParaRPr lang="ja-JP" altLang="ja-JP" dirty="0"/>
          </a:p>
          <a:p>
            <a:r>
              <a:rPr lang="en-US" altLang="ja-JP" dirty="0"/>
              <a:t>Allen, Thomas. J. (1977) ,</a:t>
            </a:r>
            <a:r>
              <a:rPr lang="en-US" altLang="ja-JP" i="1" dirty="0"/>
              <a:t>Managing the Flow of Technology</a:t>
            </a:r>
            <a:r>
              <a:rPr lang="en-US" altLang="ja-JP" dirty="0"/>
              <a:t>, Cambridge: The MIT Press. </a:t>
            </a:r>
            <a:r>
              <a:rPr lang="ja-JP" altLang="ja-JP" dirty="0"/>
              <a:t>邦訳</a:t>
            </a:r>
            <a:r>
              <a:rPr lang="en-US" altLang="ja-JP" dirty="0"/>
              <a:t>,</a:t>
            </a:r>
            <a:r>
              <a:rPr lang="ja-JP" altLang="ja-JP" dirty="0"/>
              <a:t>中村信夫</a:t>
            </a:r>
            <a:r>
              <a:rPr lang="en-US" altLang="ja-JP" dirty="0"/>
              <a:t>(1984) </a:t>
            </a:r>
            <a:r>
              <a:rPr lang="ja-JP" altLang="ja-JP" dirty="0"/>
              <a:t>『</a:t>
            </a:r>
            <a:r>
              <a:rPr lang="en-US" altLang="ja-JP" dirty="0"/>
              <a:t>“</a:t>
            </a:r>
            <a:r>
              <a:rPr lang="ja-JP" altLang="ja-JP" dirty="0"/>
              <a:t>技術の流れ</a:t>
            </a:r>
            <a:r>
              <a:rPr lang="en-US" altLang="ja-JP" dirty="0"/>
              <a:t>”</a:t>
            </a:r>
            <a:r>
              <a:rPr lang="ja-JP" altLang="ja-JP" dirty="0"/>
              <a:t>管理法』開発社</a:t>
            </a:r>
            <a:r>
              <a:rPr lang="en-US" altLang="ja-JP" dirty="0"/>
              <a:t>.p.110-145</a:t>
            </a:r>
            <a:endParaRPr lang="ja-JP" altLang="ja-JP" dirty="0"/>
          </a:p>
          <a:p>
            <a:r>
              <a:rPr lang="en-US" altLang="ja-JP" dirty="0"/>
              <a:t>de </a:t>
            </a:r>
            <a:r>
              <a:rPr lang="en-US" altLang="ja-JP" dirty="0" err="1"/>
              <a:t>Nooy</a:t>
            </a:r>
            <a:r>
              <a:rPr lang="en-US" altLang="ja-JP" dirty="0"/>
              <a:t>, W., A. </a:t>
            </a:r>
            <a:r>
              <a:rPr lang="en-US" altLang="ja-JP" dirty="0" err="1"/>
              <a:t>Mrvar</a:t>
            </a:r>
            <a:r>
              <a:rPr lang="en-US" altLang="ja-JP" dirty="0"/>
              <a:t> and V. </a:t>
            </a:r>
            <a:r>
              <a:rPr lang="en-US" altLang="ja-JP" dirty="0" err="1"/>
              <a:t>Batagelj</a:t>
            </a:r>
            <a:r>
              <a:rPr lang="en-US" altLang="ja-JP" dirty="0"/>
              <a:t>(2005). </a:t>
            </a:r>
            <a:r>
              <a:rPr lang="en-US" altLang="ja-JP" i="1" dirty="0"/>
              <a:t>Exploratory Social Network Analysis with </a:t>
            </a:r>
            <a:r>
              <a:rPr lang="en-US" altLang="ja-JP" i="1" dirty="0" err="1"/>
              <a:t>Pajek</a:t>
            </a:r>
            <a:r>
              <a:rPr lang="en-US" altLang="ja-JP" dirty="0"/>
              <a:t>. Cambridge University Press. </a:t>
            </a:r>
            <a:r>
              <a:rPr lang="ja-JP" altLang="ja-JP" dirty="0"/>
              <a:t>邦訳</a:t>
            </a:r>
            <a:r>
              <a:rPr lang="en-US" altLang="ja-JP" dirty="0"/>
              <a:t>,</a:t>
            </a:r>
            <a:r>
              <a:rPr lang="ja-JP" altLang="ja-JP" dirty="0"/>
              <a:t>安田雪</a:t>
            </a:r>
            <a:r>
              <a:rPr lang="en-US" altLang="ja-JP" dirty="0"/>
              <a:t>(2009)</a:t>
            </a:r>
            <a:r>
              <a:rPr lang="ja-JP" altLang="ja-JP" dirty="0"/>
              <a:t>『</a:t>
            </a:r>
            <a:r>
              <a:rPr lang="en-US" altLang="ja-JP" dirty="0" err="1"/>
              <a:t>Pajek</a:t>
            </a:r>
            <a:r>
              <a:rPr lang="ja-JP" altLang="ja-JP" dirty="0"/>
              <a:t>を活用した社会ネットワーク分析』東京電機大学出版局</a:t>
            </a:r>
            <a:r>
              <a:rPr lang="en-US" altLang="ja-JP" dirty="0"/>
              <a:t>.</a:t>
            </a:r>
            <a:endParaRPr lang="ja-JP" altLang="ja-JP" dirty="0"/>
          </a:p>
          <a:p>
            <a:r>
              <a:rPr lang="en-US" altLang="ja-JP" dirty="0"/>
              <a:t>Freeman, L. C. (2004). </a:t>
            </a:r>
            <a:r>
              <a:rPr lang="en-US" altLang="ja-JP" i="1" dirty="0"/>
              <a:t>The Development of Social Network Analysis: A Study in the Sociology of Science</a:t>
            </a:r>
            <a:r>
              <a:rPr lang="en-US" altLang="ja-JP" dirty="0"/>
              <a:t>. Empirical Press. </a:t>
            </a:r>
            <a:r>
              <a:rPr lang="ja-JP" altLang="ja-JP" dirty="0"/>
              <a:t>邦訳</a:t>
            </a:r>
            <a:r>
              <a:rPr lang="en-US" altLang="ja-JP" dirty="0"/>
              <a:t>,</a:t>
            </a:r>
            <a:r>
              <a:rPr lang="ja-JP" altLang="ja-JP" dirty="0"/>
              <a:t>辻竜平</a:t>
            </a:r>
            <a:r>
              <a:rPr lang="en-US" altLang="ja-JP" dirty="0"/>
              <a:t>(2007)</a:t>
            </a:r>
            <a:r>
              <a:rPr lang="ja-JP" altLang="ja-JP" dirty="0"/>
              <a:t>『社会ネットワーク分析の発展』</a:t>
            </a:r>
            <a:r>
              <a:rPr lang="en-US" altLang="ja-JP" dirty="0"/>
              <a:t>NTT</a:t>
            </a:r>
            <a:r>
              <a:rPr lang="ja-JP" altLang="ja-JP" dirty="0"/>
              <a:t>出版</a:t>
            </a:r>
            <a:r>
              <a:rPr lang="en-US" altLang="ja-JP" dirty="0"/>
              <a:t>. p2</a:t>
            </a:r>
            <a:endParaRPr lang="ja-JP" altLang="ja-JP" dirty="0"/>
          </a:p>
          <a:p>
            <a:r>
              <a:rPr lang="en-US" altLang="ja-JP" dirty="0"/>
              <a:t>Henry </a:t>
            </a:r>
            <a:r>
              <a:rPr lang="en-US" altLang="ja-JP" dirty="0" err="1"/>
              <a:t>W.Chesbrough</a:t>
            </a:r>
            <a:r>
              <a:rPr lang="en-US" altLang="ja-JP" dirty="0"/>
              <a:t>(2003). </a:t>
            </a:r>
            <a:r>
              <a:rPr lang="en-US" altLang="ja-JP" i="1" dirty="0"/>
              <a:t>OPEN INNOVATION The New Imperative For Creating and Profiting From Technology. </a:t>
            </a:r>
            <a:r>
              <a:rPr lang="en-US" altLang="ja-JP" dirty="0"/>
              <a:t>Boston: Harvard Business School Press. </a:t>
            </a:r>
            <a:r>
              <a:rPr lang="ja-JP" altLang="ja-JP" dirty="0"/>
              <a:t>邦訳</a:t>
            </a:r>
            <a:r>
              <a:rPr lang="en-US" altLang="ja-JP" dirty="0"/>
              <a:t>, </a:t>
            </a:r>
            <a:r>
              <a:rPr lang="ja-JP" altLang="ja-JP" dirty="0"/>
              <a:t>大前恵一郎</a:t>
            </a:r>
            <a:r>
              <a:rPr lang="en-US" altLang="ja-JP" dirty="0"/>
              <a:t> (2004) </a:t>
            </a:r>
            <a:r>
              <a:rPr lang="ja-JP" altLang="ja-JP" dirty="0"/>
              <a:t>『</a:t>
            </a:r>
            <a:r>
              <a:rPr lang="en-US" altLang="ja-JP" dirty="0"/>
              <a:t>OPEN INNOVATION </a:t>
            </a:r>
            <a:r>
              <a:rPr lang="ja-JP" altLang="ja-JP" dirty="0"/>
              <a:t>ハーバード流 イノベーション戦略のすべて』産業能率大学出版部</a:t>
            </a:r>
            <a:r>
              <a:rPr lang="en-US" altLang="ja-JP" dirty="0"/>
              <a:t>. p2-16</a:t>
            </a:r>
            <a:endParaRPr lang="ja-JP" altLang="ja-JP" dirty="0"/>
          </a:p>
          <a:p>
            <a:r>
              <a:rPr lang="en-US" altLang="ja-JP" dirty="0"/>
              <a:t>Henry </a:t>
            </a:r>
            <a:r>
              <a:rPr lang="en-US" altLang="ja-JP" dirty="0" err="1"/>
              <a:t>W.Chesbrough,et</a:t>
            </a:r>
            <a:r>
              <a:rPr lang="en-US" altLang="ja-JP" dirty="0"/>
              <a:t> al.(2006) </a:t>
            </a:r>
            <a:r>
              <a:rPr lang="en-US" altLang="ja-JP" i="1" dirty="0"/>
              <a:t>OPEN INNOVATION Researching a New Paradigm. </a:t>
            </a:r>
            <a:r>
              <a:rPr lang="en-US" altLang="ja-JP" dirty="0"/>
              <a:t>Oxford </a:t>
            </a:r>
            <a:r>
              <a:rPr lang="en-US" altLang="ja-JP" dirty="0" err="1"/>
              <a:t>Univ</a:t>
            </a:r>
            <a:r>
              <a:rPr lang="en-US" altLang="ja-JP" dirty="0"/>
              <a:t> </a:t>
            </a:r>
            <a:r>
              <a:rPr lang="en-US" altLang="ja-JP" dirty="0" err="1"/>
              <a:t>Pr</a:t>
            </a:r>
            <a:r>
              <a:rPr lang="en-US" altLang="ja-JP" dirty="0"/>
              <a:t> on Demand. </a:t>
            </a:r>
            <a:r>
              <a:rPr lang="ja-JP" altLang="ja-JP" dirty="0"/>
              <a:t>邦訳</a:t>
            </a:r>
            <a:r>
              <a:rPr lang="en-US" altLang="ja-JP" dirty="0"/>
              <a:t>,</a:t>
            </a:r>
            <a:r>
              <a:rPr lang="ja-JP" altLang="ja-JP" dirty="0"/>
              <a:t>長尾高広</a:t>
            </a:r>
            <a:r>
              <a:rPr lang="en-US" altLang="ja-JP" dirty="0"/>
              <a:t>(2008)</a:t>
            </a:r>
            <a:r>
              <a:rPr lang="ja-JP" altLang="ja-JP" dirty="0"/>
              <a:t>『オープンイノベーション　組織を越えたネットワークが成長を加速する』英治出版</a:t>
            </a:r>
            <a:r>
              <a:rPr lang="en-US" altLang="ja-JP" dirty="0"/>
              <a:t>. p.187-213</a:t>
            </a:r>
            <a:endParaRPr lang="ja-JP" altLang="ja-JP" dirty="0"/>
          </a:p>
          <a:p>
            <a:r>
              <a:rPr lang="en-US" altLang="ja-JP" dirty="0"/>
              <a:t>Nicholas A. Christakis, James </a:t>
            </a:r>
            <a:r>
              <a:rPr lang="en-US" altLang="ja-JP" dirty="0" err="1"/>
              <a:t>H.Fowler</a:t>
            </a:r>
            <a:r>
              <a:rPr lang="en-US" altLang="ja-JP" dirty="0"/>
              <a:t>(2011). </a:t>
            </a:r>
            <a:r>
              <a:rPr lang="en-US" altLang="ja-JP" i="1" dirty="0"/>
              <a:t>Connected: The Surprising Power of Our Social Networks and How They Shape Our Lives</a:t>
            </a:r>
            <a:r>
              <a:rPr lang="ja-JP" altLang="ja-JP" dirty="0"/>
              <a:t>，</a:t>
            </a:r>
            <a:r>
              <a:rPr lang="en-US" altLang="ja-JP" dirty="0"/>
              <a:t>Back Bay Books. </a:t>
            </a:r>
            <a:r>
              <a:rPr lang="ja-JP" altLang="ja-JP" dirty="0"/>
              <a:t>邦訳</a:t>
            </a:r>
            <a:r>
              <a:rPr lang="en-US" altLang="ja-JP" dirty="0"/>
              <a:t>,</a:t>
            </a:r>
            <a:r>
              <a:rPr lang="ja-JP" altLang="ja-JP" dirty="0"/>
              <a:t>鬼澤忍</a:t>
            </a:r>
            <a:r>
              <a:rPr lang="en-US" altLang="ja-JP" dirty="0"/>
              <a:t>(2010)</a:t>
            </a:r>
            <a:r>
              <a:rPr lang="ja-JP" altLang="ja-JP" dirty="0"/>
              <a:t>『つながり　社会ネットワークの驚くべき力』講談社</a:t>
            </a:r>
            <a:r>
              <a:rPr lang="en-US" altLang="ja-JP" dirty="0"/>
              <a:t>.p.28-29</a:t>
            </a:r>
            <a:endParaRPr lang="ja-JP" altLang="ja-JP" dirty="0"/>
          </a:p>
          <a:p>
            <a:r>
              <a:rPr lang="ja-JP" altLang="ja-JP" dirty="0"/>
              <a:t>稲水伸行</a:t>
            </a:r>
            <a:r>
              <a:rPr lang="en-US" altLang="ja-JP" dirty="0"/>
              <a:t>,</a:t>
            </a:r>
            <a:r>
              <a:rPr lang="ja-JP" altLang="ja-JP" dirty="0"/>
              <a:t>竹嶋斎</a:t>
            </a:r>
            <a:r>
              <a:rPr lang="en-US" altLang="ja-JP" dirty="0"/>
              <a:t>(2005)</a:t>
            </a:r>
            <a:r>
              <a:rPr lang="ja-JP" altLang="ja-JP" dirty="0"/>
              <a:t>「ネットワーク可視化の技法</a:t>
            </a:r>
            <a:r>
              <a:rPr lang="en-US" altLang="ja-JP" dirty="0"/>
              <a:t>-</a:t>
            </a:r>
            <a:r>
              <a:rPr lang="en-US" altLang="ja-JP" dirty="0" err="1"/>
              <a:t>pajek</a:t>
            </a:r>
            <a:r>
              <a:rPr lang="ja-JP" altLang="ja-JP" dirty="0"/>
              <a:t>の使い方」『赤門マネジメント・レビュー』</a:t>
            </a:r>
            <a:r>
              <a:rPr lang="en-US" altLang="ja-JP" dirty="0"/>
              <a:t>4(6),281-302. 2015</a:t>
            </a:r>
            <a:r>
              <a:rPr lang="ja-JP" altLang="ja-JP" dirty="0"/>
              <a:t>年</a:t>
            </a:r>
            <a:r>
              <a:rPr lang="en-US" altLang="ja-JP" dirty="0"/>
              <a:t>12</a:t>
            </a:r>
            <a:r>
              <a:rPr lang="ja-JP" altLang="ja-JP" dirty="0"/>
              <a:t>月</a:t>
            </a:r>
            <a:r>
              <a:rPr lang="en-US" altLang="ja-JP" dirty="0"/>
              <a:t>15</a:t>
            </a:r>
            <a:r>
              <a:rPr lang="ja-JP" altLang="ja-JP" dirty="0"/>
              <a:t>日検索</a:t>
            </a:r>
            <a:r>
              <a:rPr lang="en-US" altLang="ja-JP" dirty="0"/>
              <a:t>,</a:t>
            </a:r>
            <a:r>
              <a:rPr lang="en-US" altLang="ja-JP" dirty="0">
                <a:hlinkClick r:id="rId2"/>
              </a:rPr>
              <a:t>http://www.gbrc.jp</a:t>
            </a:r>
            <a:endParaRPr lang="ja-JP" altLang="ja-JP" dirty="0"/>
          </a:p>
          <a:p>
            <a:r>
              <a:rPr lang="ja-JP" altLang="ja-JP" dirty="0"/>
              <a:t>川上智子</a:t>
            </a:r>
            <a:r>
              <a:rPr lang="en-US" altLang="ja-JP" dirty="0"/>
              <a:t>(2010) </a:t>
            </a:r>
            <a:r>
              <a:rPr lang="ja-JP" altLang="ja-JP" dirty="0"/>
              <a:t>「オープン・イノベーションと市場情報のマネジメント」『研究技術計画』</a:t>
            </a:r>
            <a:r>
              <a:rPr lang="en-US" altLang="ja-JP" dirty="0"/>
              <a:t>25(1).47−54 </a:t>
            </a:r>
            <a:r>
              <a:rPr lang="ja-JP" altLang="ja-JP" dirty="0"/>
              <a:t>研究・技術計画学会</a:t>
            </a:r>
            <a:r>
              <a:rPr lang="en-US" altLang="ja-JP" dirty="0"/>
              <a:t>. 2016</a:t>
            </a:r>
            <a:r>
              <a:rPr lang="ja-JP" altLang="ja-JP" dirty="0"/>
              <a:t>年</a:t>
            </a:r>
            <a:r>
              <a:rPr lang="en-US" altLang="ja-JP" dirty="0"/>
              <a:t>1</a:t>
            </a:r>
            <a:r>
              <a:rPr lang="ja-JP" altLang="ja-JP" dirty="0"/>
              <a:t>月</a:t>
            </a:r>
            <a:r>
              <a:rPr lang="en-US" altLang="ja-JP" dirty="0"/>
              <a:t>4</a:t>
            </a:r>
            <a:r>
              <a:rPr lang="ja-JP" altLang="ja-JP" dirty="0"/>
              <a:t>日検索 </a:t>
            </a:r>
            <a:r>
              <a:rPr lang="en-US" altLang="ja-JP" dirty="0">
                <a:hlinkClick r:id="rId3"/>
              </a:rPr>
              <a:t>http://ci.nii.ac.jp/</a:t>
            </a:r>
            <a:endParaRPr lang="ja-JP" altLang="ja-JP" dirty="0"/>
          </a:p>
          <a:p>
            <a:r>
              <a:rPr lang="ja-JP" altLang="ja-JP" dirty="0"/>
              <a:t>齊藤正高</a:t>
            </a:r>
            <a:r>
              <a:rPr lang="en-US" altLang="ja-JP" dirty="0"/>
              <a:t>(2010) </a:t>
            </a:r>
            <a:r>
              <a:rPr lang="ja-JP" altLang="ja-JP" dirty="0"/>
              <a:t>『文系学生のためのネットワーク科学の初歩と</a:t>
            </a:r>
            <a:r>
              <a:rPr lang="en-US" altLang="ja-JP" dirty="0"/>
              <a:t> </a:t>
            </a:r>
            <a:r>
              <a:rPr lang="en-US" altLang="ja-JP" dirty="0" err="1"/>
              <a:t>Pajek</a:t>
            </a:r>
            <a:r>
              <a:rPr lang="en-US" altLang="ja-JP" dirty="0"/>
              <a:t> </a:t>
            </a:r>
            <a:r>
              <a:rPr lang="ja-JP" altLang="ja-JP" dirty="0"/>
              <a:t>の使用法』</a:t>
            </a:r>
            <a:r>
              <a:rPr lang="en-US" altLang="ja-JP" dirty="0"/>
              <a:t>2015</a:t>
            </a:r>
            <a:r>
              <a:rPr lang="ja-JP" altLang="ja-JP" dirty="0"/>
              <a:t>年</a:t>
            </a:r>
            <a:r>
              <a:rPr lang="en-US" altLang="ja-JP" dirty="0"/>
              <a:t>12</a:t>
            </a:r>
            <a:r>
              <a:rPr lang="ja-JP" altLang="ja-JP" dirty="0"/>
              <a:t>月</a:t>
            </a:r>
            <a:r>
              <a:rPr lang="en-US" altLang="ja-JP" dirty="0"/>
              <a:t>4</a:t>
            </a:r>
            <a:r>
              <a:rPr lang="ja-JP" altLang="ja-JP" dirty="0"/>
              <a:t>日検索</a:t>
            </a:r>
            <a:r>
              <a:rPr lang="en-US" altLang="ja-JP" dirty="0"/>
              <a:t>, </a:t>
            </a:r>
            <a:r>
              <a:rPr lang="en-US" altLang="ja-JP" dirty="0">
                <a:hlinkClick r:id="rId4"/>
              </a:rPr>
              <a:t>http://www.saitomas.net</a:t>
            </a:r>
            <a:r>
              <a:rPr lang="en-US" altLang="ja-JP" dirty="0"/>
              <a:t> </a:t>
            </a:r>
            <a:endParaRPr lang="ja-JP" altLang="ja-JP" dirty="0"/>
          </a:p>
          <a:p>
            <a:r>
              <a:rPr lang="ja-JP" altLang="ja-JP" dirty="0"/>
              <a:t>末木俊之</a:t>
            </a:r>
            <a:r>
              <a:rPr lang="en-US" altLang="ja-JP" dirty="0"/>
              <a:t>(2014)</a:t>
            </a:r>
            <a:r>
              <a:rPr lang="ja-JP" altLang="ja-JP" dirty="0"/>
              <a:t>「コミュニティ抽出と</a:t>
            </a:r>
            <a:r>
              <a:rPr lang="en-US" altLang="ja-JP" dirty="0"/>
              <a:t> </a:t>
            </a:r>
            <a:r>
              <a:rPr lang="en-US" altLang="ja-JP" dirty="0" err="1"/>
              <a:t>Pajek</a:t>
            </a:r>
            <a:r>
              <a:rPr lang="en-US" altLang="ja-JP" dirty="0"/>
              <a:t> </a:t>
            </a:r>
            <a:r>
              <a:rPr lang="ja-JP" altLang="ja-JP" dirty="0"/>
              <a:t>の自動レイアウトについて 」『駒沢女子大学 研究紀要』</a:t>
            </a:r>
            <a:r>
              <a:rPr lang="en-US" altLang="ja-JP" dirty="0"/>
              <a:t> 21,241-253 </a:t>
            </a:r>
            <a:r>
              <a:rPr lang="ja-JP" altLang="ja-JP" dirty="0"/>
              <a:t>駒沢女子大学</a:t>
            </a:r>
            <a:r>
              <a:rPr lang="en-US" altLang="ja-JP" dirty="0"/>
              <a:t>. 2015</a:t>
            </a:r>
            <a:r>
              <a:rPr lang="ja-JP" altLang="ja-JP" dirty="0"/>
              <a:t>年</a:t>
            </a:r>
            <a:r>
              <a:rPr lang="en-US" altLang="ja-JP" dirty="0"/>
              <a:t>12</a:t>
            </a:r>
            <a:r>
              <a:rPr lang="ja-JP" altLang="ja-JP" dirty="0"/>
              <a:t>月</a:t>
            </a:r>
            <a:r>
              <a:rPr lang="en-US" altLang="ja-JP" dirty="0"/>
              <a:t>15</a:t>
            </a:r>
            <a:r>
              <a:rPr lang="ja-JP" altLang="ja-JP" dirty="0"/>
              <a:t>日検索</a:t>
            </a:r>
            <a:r>
              <a:rPr lang="en-US" altLang="ja-JP" dirty="0"/>
              <a:t>, </a:t>
            </a:r>
            <a:r>
              <a:rPr lang="en-US" altLang="ja-JP" dirty="0">
                <a:hlinkClick r:id="rId3"/>
              </a:rPr>
              <a:t>http://ci.nii.ac.jp/</a:t>
            </a:r>
            <a:endParaRPr lang="ja-JP" altLang="ja-JP" dirty="0"/>
          </a:p>
          <a:p>
            <a:r>
              <a:rPr lang="ja-JP" altLang="ja-JP" dirty="0"/>
              <a:t>原田泰輔</a:t>
            </a:r>
            <a:r>
              <a:rPr lang="en-US" altLang="ja-JP" dirty="0"/>
              <a:t>,</a:t>
            </a:r>
            <a:r>
              <a:rPr lang="ja-JP" altLang="ja-JP" dirty="0"/>
              <a:t>山本学</a:t>
            </a:r>
            <a:r>
              <a:rPr lang="en-US" altLang="ja-JP" dirty="0"/>
              <a:t>,</a:t>
            </a:r>
            <a:r>
              <a:rPr lang="ja-JP" altLang="ja-JP" dirty="0"/>
              <a:t>寺野隆雄</a:t>
            </a:r>
            <a:r>
              <a:rPr lang="en-US" altLang="ja-JP" dirty="0"/>
              <a:t>(2014)</a:t>
            </a:r>
            <a:r>
              <a:rPr lang="ja-JP" altLang="ja-JP" dirty="0"/>
              <a:t>「論文の共著関係ネットワークの中心性分析 」『 社会システム部会研究会』</a:t>
            </a:r>
            <a:r>
              <a:rPr lang="en-US" altLang="ja-JP" dirty="0"/>
              <a:t>SICE </a:t>
            </a:r>
            <a:r>
              <a:rPr lang="ja-JP" altLang="ja-JP" dirty="0"/>
              <a:t>システム・情報部門 社会システム部会</a:t>
            </a:r>
            <a:r>
              <a:rPr lang="en-US" altLang="ja-JP" dirty="0"/>
              <a:t>. 2015</a:t>
            </a:r>
            <a:r>
              <a:rPr lang="ja-JP" altLang="ja-JP" dirty="0"/>
              <a:t>年</a:t>
            </a:r>
            <a:r>
              <a:rPr lang="en-US" altLang="ja-JP" dirty="0"/>
              <a:t>12</a:t>
            </a:r>
            <a:r>
              <a:rPr lang="ja-JP" altLang="ja-JP" dirty="0"/>
              <a:t>月</a:t>
            </a:r>
            <a:r>
              <a:rPr lang="en-US" altLang="ja-JP" dirty="0"/>
              <a:t>16</a:t>
            </a:r>
            <a:r>
              <a:rPr lang="ja-JP" altLang="ja-JP" dirty="0"/>
              <a:t>日検索</a:t>
            </a:r>
            <a:r>
              <a:rPr lang="en-US" altLang="ja-JP" dirty="0"/>
              <a:t>,</a:t>
            </a:r>
            <a:r>
              <a:rPr lang="en-US" altLang="ja-JP" dirty="0">
                <a:hlinkClick r:id="rId5"/>
              </a:rPr>
              <a:t>http://journals.socsys.org/</a:t>
            </a:r>
            <a:endParaRPr lang="ja-JP" altLang="ja-JP" dirty="0"/>
          </a:p>
          <a:p>
            <a:r>
              <a:rPr lang="ja-JP" altLang="ja-JP" dirty="0"/>
              <a:t>真鍋誠司</a:t>
            </a:r>
            <a:r>
              <a:rPr lang="en-US" altLang="ja-JP" dirty="0"/>
              <a:t>, </a:t>
            </a:r>
            <a:r>
              <a:rPr lang="ja-JP" altLang="ja-JP" dirty="0"/>
              <a:t>安本雅典</a:t>
            </a:r>
            <a:r>
              <a:rPr lang="en-US" altLang="ja-JP" dirty="0"/>
              <a:t> (2010)  </a:t>
            </a:r>
            <a:r>
              <a:rPr lang="ja-JP" altLang="ja-JP" dirty="0"/>
              <a:t>「オープン・イノベーションの諸相</a:t>
            </a:r>
            <a:r>
              <a:rPr lang="en-US" altLang="ja-JP" dirty="0"/>
              <a:t> : </a:t>
            </a:r>
            <a:r>
              <a:rPr lang="ja-JP" altLang="ja-JP" dirty="0"/>
              <a:t>文献サーベイ</a:t>
            </a:r>
            <a:r>
              <a:rPr lang="en-US" altLang="ja-JP" dirty="0"/>
              <a:t>(&lt;</a:t>
            </a:r>
            <a:r>
              <a:rPr lang="ja-JP" altLang="ja-JP" dirty="0"/>
              <a:t>特集</a:t>
            </a:r>
            <a:r>
              <a:rPr lang="en-US" altLang="ja-JP" dirty="0"/>
              <a:t>&gt;</a:t>
            </a:r>
            <a:r>
              <a:rPr lang="ja-JP" altLang="ja-JP" dirty="0"/>
              <a:t>「オープン・イノベーション」の再検討</a:t>
            </a:r>
            <a:r>
              <a:rPr lang="en-US" altLang="ja-JP" dirty="0"/>
              <a:t>)</a:t>
            </a:r>
            <a:r>
              <a:rPr lang="ja-JP" altLang="ja-JP" dirty="0"/>
              <a:t>」『研究技術計画』</a:t>
            </a:r>
            <a:r>
              <a:rPr lang="en-US" altLang="ja-JP" dirty="0"/>
              <a:t>25(1).8-35 </a:t>
            </a:r>
            <a:r>
              <a:rPr lang="ja-JP" altLang="ja-JP" dirty="0"/>
              <a:t>研究・技術計画学会</a:t>
            </a:r>
            <a:r>
              <a:rPr lang="en-US" altLang="ja-JP" dirty="0"/>
              <a:t>. 2016</a:t>
            </a:r>
            <a:r>
              <a:rPr lang="ja-JP" altLang="ja-JP" dirty="0"/>
              <a:t>年</a:t>
            </a:r>
            <a:r>
              <a:rPr lang="en-US" altLang="ja-JP" dirty="0"/>
              <a:t>1</a:t>
            </a:r>
            <a:r>
              <a:rPr lang="ja-JP" altLang="ja-JP" dirty="0"/>
              <a:t>月</a:t>
            </a:r>
            <a:r>
              <a:rPr lang="en-US" altLang="ja-JP" dirty="0"/>
              <a:t>4</a:t>
            </a:r>
            <a:r>
              <a:rPr lang="ja-JP" altLang="ja-JP" dirty="0"/>
              <a:t>日検索 </a:t>
            </a:r>
            <a:r>
              <a:rPr lang="en-US" altLang="ja-JP" dirty="0">
                <a:hlinkClick r:id="rId3"/>
              </a:rPr>
              <a:t>http://ci.nii.ac.jp/</a:t>
            </a:r>
            <a:endParaRPr lang="ja-JP" altLang="ja-JP" dirty="0"/>
          </a:p>
          <a:p>
            <a:r>
              <a:rPr lang="ja-JP" altLang="ja-JP" dirty="0"/>
              <a:t>安田雪</a:t>
            </a:r>
            <a:r>
              <a:rPr lang="en-US" altLang="ja-JP" dirty="0"/>
              <a:t>,</a:t>
            </a:r>
            <a:r>
              <a:rPr lang="ja-JP" altLang="ja-JP" dirty="0"/>
              <a:t>若林隆久</a:t>
            </a:r>
            <a:r>
              <a:rPr lang="en-US" altLang="ja-JP" dirty="0"/>
              <a:t>(2012)</a:t>
            </a:r>
            <a:r>
              <a:rPr lang="ja-JP" altLang="ja-JP" dirty="0"/>
              <a:t>「</a:t>
            </a:r>
            <a:r>
              <a:rPr lang="en-US" altLang="ja-JP" dirty="0" err="1"/>
              <a:t>Pajek</a:t>
            </a:r>
            <a:r>
              <a:rPr lang="en-US" altLang="ja-JP" dirty="0"/>
              <a:t> </a:t>
            </a:r>
            <a:r>
              <a:rPr lang="ja-JP" altLang="ja-JP" dirty="0"/>
              <a:t>を使ったネットワークデータの分析</a:t>
            </a:r>
            <a:r>
              <a:rPr lang="en-US" altLang="ja-JP" dirty="0"/>
              <a:t>-</a:t>
            </a:r>
            <a:r>
              <a:rPr lang="ja-JP" altLang="ja-JP" dirty="0"/>
              <a:t>入門編</a:t>
            </a:r>
            <a:r>
              <a:rPr lang="en-US" altLang="ja-JP" dirty="0"/>
              <a:t>-</a:t>
            </a:r>
            <a:r>
              <a:rPr lang="ja-JP" altLang="ja-JP" dirty="0"/>
              <a:t>」『組織学会大会論文集』</a:t>
            </a:r>
            <a:r>
              <a:rPr lang="en-US" altLang="ja-JP" dirty="0"/>
              <a:t> 1(</a:t>
            </a:r>
            <a:r>
              <a:rPr lang="en-US" altLang="ja-JP" dirty="0">
                <a:hlinkClick r:id="rId6"/>
              </a:rPr>
              <a:t>2</a:t>
            </a:r>
            <a:r>
              <a:rPr lang="en-US" altLang="ja-JP" dirty="0"/>
              <a:t>).155-167. 2015</a:t>
            </a:r>
            <a:r>
              <a:rPr lang="ja-JP" altLang="ja-JP" dirty="0"/>
              <a:t>年</a:t>
            </a:r>
            <a:r>
              <a:rPr lang="en-US" altLang="ja-JP" dirty="0"/>
              <a:t>12</a:t>
            </a:r>
            <a:r>
              <a:rPr lang="ja-JP" altLang="ja-JP" dirty="0"/>
              <a:t>月</a:t>
            </a:r>
            <a:r>
              <a:rPr lang="en-US" altLang="ja-JP" dirty="0"/>
              <a:t>15</a:t>
            </a:r>
            <a:r>
              <a:rPr lang="ja-JP" altLang="ja-JP" dirty="0"/>
              <a:t>日検索</a:t>
            </a:r>
            <a:r>
              <a:rPr lang="en-US" altLang="ja-JP" dirty="0"/>
              <a:t>, </a:t>
            </a:r>
            <a:r>
              <a:rPr lang="en-US" altLang="ja-JP" dirty="0">
                <a:hlinkClick r:id="rId7"/>
              </a:rPr>
              <a:t>https://www.jstage.jst.go.jp</a:t>
            </a:r>
            <a:endParaRPr lang="ja-JP" altLang="ja-JP" dirty="0"/>
          </a:p>
          <a:p>
            <a:r>
              <a:rPr lang="ja-JP" altLang="ja-JP" dirty="0"/>
              <a:t>品質工学会</a:t>
            </a:r>
            <a:r>
              <a:rPr lang="en-US" altLang="ja-JP" dirty="0"/>
              <a:t>, 2015</a:t>
            </a:r>
            <a:r>
              <a:rPr lang="ja-JP" altLang="ja-JP" dirty="0"/>
              <a:t>年</a:t>
            </a:r>
            <a:r>
              <a:rPr lang="en-US" altLang="ja-JP" dirty="0"/>
              <a:t>12</a:t>
            </a:r>
            <a:r>
              <a:rPr lang="ja-JP" altLang="ja-JP" dirty="0"/>
              <a:t>月</a:t>
            </a:r>
            <a:r>
              <a:rPr lang="en-US" altLang="ja-JP" dirty="0"/>
              <a:t>1</a:t>
            </a:r>
            <a:r>
              <a:rPr lang="ja-JP" altLang="ja-JP" dirty="0"/>
              <a:t>日検索</a:t>
            </a:r>
            <a:r>
              <a:rPr lang="en-US" altLang="ja-JP" dirty="0"/>
              <a:t>, </a:t>
            </a:r>
            <a:r>
              <a:rPr lang="en-US" altLang="ja-JP" dirty="0">
                <a:hlinkClick r:id="rId8"/>
              </a:rPr>
              <a:t>http://www.qes.gr.jp/</a:t>
            </a:r>
            <a:endParaRPr lang="ja-JP" altLang="ja-JP" dirty="0"/>
          </a:p>
          <a:p>
            <a:endParaRPr kumimoji="1" lang="ja-JP" altLang="en-US" dirty="0"/>
          </a:p>
        </p:txBody>
      </p:sp>
    </p:spTree>
    <p:extLst>
      <p:ext uri="{BB962C8B-B14F-4D97-AF65-F5344CB8AC3E}">
        <p14:creationId xmlns:p14="http://schemas.microsoft.com/office/powerpoint/2010/main" val="12686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1097280" y="1845734"/>
            <a:ext cx="4779085" cy="4023360"/>
          </a:xfrm>
        </p:spPr>
        <p:txBody>
          <a:bodyPr>
            <a:normAutofit/>
          </a:bodyPr>
          <a:lstStyle/>
          <a:p>
            <a:r>
              <a:rPr kumimoji="1" lang="en-US" altLang="ja-JP" dirty="0" smtClean="0"/>
              <a:t>3.</a:t>
            </a:r>
            <a:r>
              <a:rPr kumimoji="1" lang="ja-JP" altLang="en-US" dirty="0" smtClean="0"/>
              <a:t>はじめに</a:t>
            </a:r>
          </a:p>
          <a:p>
            <a:r>
              <a:rPr kumimoji="1" lang="en-US" altLang="ja-JP" dirty="0" smtClean="0"/>
              <a:t>4.</a:t>
            </a:r>
            <a:r>
              <a:rPr kumimoji="1" lang="ja-JP" altLang="en-US" dirty="0" smtClean="0"/>
              <a:t>先行研究</a:t>
            </a:r>
          </a:p>
          <a:p>
            <a:r>
              <a:rPr kumimoji="1" lang="en-US" altLang="ja-JP" dirty="0" smtClean="0"/>
              <a:t>5.</a:t>
            </a:r>
            <a:r>
              <a:rPr kumimoji="1" lang="ja-JP" altLang="en-US" dirty="0" smtClean="0"/>
              <a:t>問題関心</a:t>
            </a:r>
          </a:p>
          <a:p>
            <a:r>
              <a:rPr kumimoji="1" lang="en-US" altLang="ja-JP" dirty="0" smtClean="0"/>
              <a:t>6.</a:t>
            </a:r>
            <a:r>
              <a:rPr kumimoji="1" lang="ja-JP" altLang="en-US" dirty="0" smtClean="0"/>
              <a:t>研究範囲</a:t>
            </a:r>
          </a:p>
          <a:p>
            <a:r>
              <a:rPr kumimoji="1" lang="en-US" altLang="ja-JP" dirty="0" smtClean="0"/>
              <a:t>7.</a:t>
            </a:r>
            <a:r>
              <a:rPr kumimoji="1" lang="ja-JP" altLang="en-US" dirty="0" smtClean="0"/>
              <a:t>仮説</a:t>
            </a:r>
          </a:p>
          <a:p>
            <a:r>
              <a:rPr kumimoji="1" lang="en-US" altLang="ja-JP" dirty="0" smtClean="0"/>
              <a:t>8.</a:t>
            </a:r>
            <a:r>
              <a:rPr kumimoji="1" lang="ja-JP" altLang="en-US" dirty="0" smtClean="0"/>
              <a:t>調査・分析対象</a:t>
            </a:r>
          </a:p>
          <a:p>
            <a:r>
              <a:rPr lang="en-US" altLang="ja-JP" dirty="0" smtClean="0"/>
              <a:t>9.</a:t>
            </a:r>
            <a:r>
              <a:rPr lang="ja-JP" altLang="en-US" dirty="0" smtClean="0"/>
              <a:t>調査と分析</a:t>
            </a:r>
            <a:endParaRPr kumimoji="1" lang="ja-JP" altLang="en-US" dirty="0" smtClean="0"/>
          </a:p>
          <a:p>
            <a:r>
              <a:rPr lang="en-US" altLang="ja-JP" dirty="0" smtClean="0"/>
              <a:t>10</a:t>
            </a:r>
            <a:r>
              <a:rPr kumimoji="1" lang="en-US" altLang="ja-JP" dirty="0" smtClean="0"/>
              <a:t>.</a:t>
            </a:r>
            <a:r>
              <a:rPr kumimoji="1" lang="ja-JP" altLang="en-US" dirty="0" smtClean="0"/>
              <a:t>共著者ネットワーク</a:t>
            </a:r>
          </a:p>
          <a:p>
            <a:r>
              <a:rPr kumimoji="1" lang="en-US" altLang="ja-JP" dirty="0" smtClean="0"/>
              <a:t>11.</a:t>
            </a:r>
            <a:r>
              <a:rPr kumimoji="1" lang="ja-JP" altLang="en-US" dirty="0" smtClean="0"/>
              <a:t>共著者ネットワーク、媒介中心性つき</a:t>
            </a:r>
          </a:p>
          <a:p>
            <a:endParaRPr kumimoji="1" lang="ja-JP" altLang="en-US" dirty="0" smtClean="0"/>
          </a:p>
          <a:p>
            <a:endParaRPr kumimoji="1" lang="ja-JP" altLang="en-US" dirty="0" smtClean="0"/>
          </a:p>
          <a:p>
            <a:endParaRPr kumimoji="1" lang="ja-JP" altLang="en-US" dirty="0" smtClean="0"/>
          </a:p>
        </p:txBody>
      </p:sp>
      <p:sp>
        <p:nvSpPr>
          <p:cNvPr id="4" name="コンテンツ プレースホルダー 2"/>
          <p:cNvSpPr txBox="1">
            <a:spLocks/>
          </p:cNvSpPr>
          <p:nvPr/>
        </p:nvSpPr>
        <p:spPr>
          <a:xfrm>
            <a:off x="6376595" y="1845734"/>
            <a:ext cx="4779085"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t>12.</a:t>
            </a:r>
            <a:r>
              <a:rPr lang="ja-JP" altLang="en-US" dirty="0" smtClean="0"/>
              <a:t>共著者ネットワークデータ　発表数と媒介中心性</a:t>
            </a:r>
          </a:p>
          <a:p>
            <a:r>
              <a:rPr lang="en-US" altLang="ja-JP" dirty="0" smtClean="0"/>
              <a:t>13.</a:t>
            </a:r>
            <a:r>
              <a:rPr lang="ja-JP" altLang="en-US" dirty="0" smtClean="0"/>
              <a:t>共著者ネットワークデータ　媒介中心性による発表者ソート</a:t>
            </a:r>
          </a:p>
          <a:p>
            <a:r>
              <a:rPr lang="en-US" altLang="ja-JP" dirty="0" smtClean="0"/>
              <a:t>14.</a:t>
            </a:r>
            <a:r>
              <a:rPr lang="ja-JP" altLang="en-US" dirty="0" smtClean="0"/>
              <a:t>分散分析</a:t>
            </a:r>
          </a:p>
          <a:p>
            <a:r>
              <a:rPr lang="en-US" altLang="ja-JP" dirty="0" smtClean="0"/>
              <a:t>15.</a:t>
            </a:r>
            <a:r>
              <a:rPr lang="ja-JP" altLang="en-US" dirty="0" smtClean="0"/>
              <a:t>分析結果</a:t>
            </a:r>
            <a:r>
              <a:rPr lang="en-US" altLang="ja-JP" dirty="0" smtClean="0"/>
              <a:t>-1</a:t>
            </a:r>
          </a:p>
          <a:p>
            <a:r>
              <a:rPr lang="en-US" altLang="ja-JP" dirty="0" smtClean="0"/>
              <a:t>16.</a:t>
            </a:r>
            <a:r>
              <a:rPr lang="ja-JP" altLang="en-US" dirty="0" smtClean="0"/>
              <a:t>分析結果</a:t>
            </a:r>
            <a:r>
              <a:rPr lang="en-US" altLang="ja-JP" dirty="0" smtClean="0"/>
              <a:t>-2</a:t>
            </a:r>
            <a:endParaRPr lang="ja-JP" altLang="en-US" dirty="0" smtClean="0"/>
          </a:p>
          <a:p>
            <a:r>
              <a:rPr lang="en-US" altLang="ja-JP" dirty="0" smtClean="0"/>
              <a:t>17.</a:t>
            </a:r>
            <a:r>
              <a:rPr lang="ja-JP" altLang="en-US" dirty="0" smtClean="0"/>
              <a:t>検証及び考察</a:t>
            </a:r>
          </a:p>
          <a:p>
            <a:r>
              <a:rPr lang="en-US" altLang="ja-JP" dirty="0" smtClean="0"/>
              <a:t>18.</a:t>
            </a:r>
            <a:r>
              <a:rPr lang="ja-JP" altLang="en-US" dirty="0" smtClean="0"/>
              <a:t>結論</a:t>
            </a:r>
          </a:p>
          <a:p>
            <a:r>
              <a:rPr lang="en-US" altLang="ja-JP" dirty="0" smtClean="0"/>
              <a:t>19.</a:t>
            </a:r>
            <a:r>
              <a:rPr lang="ja-JP" altLang="en-US" dirty="0" smtClean="0"/>
              <a:t>参考文献</a:t>
            </a:r>
          </a:p>
          <a:p>
            <a:endParaRPr lang="ja-JP" altLang="en-US" dirty="0" smtClean="0"/>
          </a:p>
          <a:p>
            <a:endParaRPr lang="ja-JP" altLang="en-US" dirty="0" smtClean="0"/>
          </a:p>
          <a:p>
            <a:endParaRPr lang="ja-JP" altLang="en-US" dirty="0" smtClean="0"/>
          </a:p>
        </p:txBody>
      </p:sp>
    </p:spTree>
    <p:extLst>
      <p:ext uri="{BB962C8B-B14F-4D97-AF65-F5344CB8AC3E}">
        <p14:creationId xmlns:p14="http://schemas.microsoft.com/office/powerpoint/2010/main" val="529446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a:xfrm>
            <a:off x="1097280" y="1845734"/>
            <a:ext cx="4779085" cy="4023360"/>
          </a:xfrm>
        </p:spPr>
        <p:txBody>
          <a:bodyPr>
            <a:normAutofit/>
          </a:bodyPr>
          <a:lstStyle/>
          <a:p>
            <a:r>
              <a:rPr kumimoji="1" lang="en-US" altLang="ja-JP" dirty="0" smtClean="0"/>
              <a:t>3.</a:t>
            </a:r>
            <a:r>
              <a:rPr kumimoji="1" lang="ja-JP" altLang="en-US" dirty="0" smtClean="0"/>
              <a:t>はじめに</a:t>
            </a:r>
          </a:p>
          <a:p>
            <a:r>
              <a:rPr kumimoji="1" lang="en-US" altLang="ja-JP" dirty="0" smtClean="0"/>
              <a:t>4.</a:t>
            </a:r>
            <a:r>
              <a:rPr kumimoji="1" lang="ja-JP" altLang="en-US" dirty="0" smtClean="0"/>
              <a:t>先行研究</a:t>
            </a:r>
          </a:p>
          <a:p>
            <a:r>
              <a:rPr kumimoji="1" lang="en-US" altLang="ja-JP" dirty="0" smtClean="0"/>
              <a:t>5.</a:t>
            </a:r>
            <a:r>
              <a:rPr kumimoji="1" lang="ja-JP" altLang="en-US" dirty="0" smtClean="0"/>
              <a:t>問題関心</a:t>
            </a:r>
          </a:p>
          <a:p>
            <a:r>
              <a:rPr kumimoji="1" lang="en-US" altLang="ja-JP" dirty="0" smtClean="0"/>
              <a:t>6.</a:t>
            </a:r>
            <a:r>
              <a:rPr kumimoji="1" lang="ja-JP" altLang="en-US" dirty="0" smtClean="0"/>
              <a:t>研究範囲</a:t>
            </a:r>
          </a:p>
          <a:p>
            <a:r>
              <a:rPr kumimoji="1" lang="en-US" altLang="ja-JP" dirty="0" smtClean="0"/>
              <a:t>7.</a:t>
            </a:r>
            <a:r>
              <a:rPr kumimoji="1" lang="ja-JP" altLang="en-US" dirty="0" smtClean="0"/>
              <a:t>仮説</a:t>
            </a:r>
          </a:p>
          <a:p>
            <a:r>
              <a:rPr kumimoji="1" lang="en-US" altLang="ja-JP" dirty="0" smtClean="0"/>
              <a:t>8.</a:t>
            </a:r>
            <a:r>
              <a:rPr kumimoji="1" lang="ja-JP" altLang="en-US" dirty="0" smtClean="0"/>
              <a:t>調査・分析対象</a:t>
            </a:r>
          </a:p>
          <a:p>
            <a:r>
              <a:rPr lang="en-US" altLang="ja-JP" dirty="0" smtClean="0"/>
              <a:t>9.</a:t>
            </a:r>
            <a:r>
              <a:rPr lang="ja-JP" altLang="en-US" dirty="0" smtClean="0"/>
              <a:t>調査と分析</a:t>
            </a:r>
            <a:endParaRPr kumimoji="1" lang="ja-JP" altLang="en-US" dirty="0" smtClean="0"/>
          </a:p>
          <a:p>
            <a:r>
              <a:rPr lang="en-US" altLang="ja-JP" dirty="0" smtClean="0"/>
              <a:t>10</a:t>
            </a:r>
            <a:r>
              <a:rPr kumimoji="1" lang="en-US" altLang="ja-JP" dirty="0" smtClean="0"/>
              <a:t>.</a:t>
            </a:r>
            <a:r>
              <a:rPr kumimoji="1" lang="ja-JP" altLang="en-US" dirty="0" smtClean="0"/>
              <a:t>共著者ネットワーク</a:t>
            </a:r>
          </a:p>
          <a:p>
            <a:r>
              <a:rPr kumimoji="1" lang="en-US" altLang="ja-JP" dirty="0" smtClean="0"/>
              <a:t>11.</a:t>
            </a:r>
            <a:r>
              <a:rPr kumimoji="1" lang="ja-JP" altLang="en-US" dirty="0" smtClean="0"/>
              <a:t>共著者ネットワーク、媒介中心性つき</a:t>
            </a:r>
          </a:p>
          <a:p>
            <a:endParaRPr kumimoji="1" lang="ja-JP" altLang="en-US" dirty="0" smtClean="0"/>
          </a:p>
          <a:p>
            <a:endParaRPr kumimoji="1" lang="ja-JP" altLang="en-US" dirty="0" smtClean="0"/>
          </a:p>
          <a:p>
            <a:endParaRPr kumimoji="1" lang="ja-JP" altLang="en-US" dirty="0" smtClean="0"/>
          </a:p>
        </p:txBody>
      </p:sp>
      <p:sp>
        <p:nvSpPr>
          <p:cNvPr id="4" name="コンテンツ プレースホルダー 2"/>
          <p:cNvSpPr txBox="1">
            <a:spLocks/>
          </p:cNvSpPr>
          <p:nvPr/>
        </p:nvSpPr>
        <p:spPr>
          <a:xfrm>
            <a:off x="6376595" y="1845734"/>
            <a:ext cx="4779085"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smtClean="0"/>
              <a:t>12.</a:t>
            </a:r>
            <a:r>
              <a:rPr lang="ja-JP" altLang="en-US" dirty="0" smtClean="0"/>
              <a:t>共著者ネットワークデータ　発表数と媒介中心性</a:t>
            </a:r>
          </a:p>
          <a:p>
            <a:r>
              <a:rPr lang="en-US" altLang="ja-JP" dirty="0" smtClean="0"/>
              <a:t>13.</a:t>
            </a:r>
            <a:r>
              <a:rPr lang="ja-JP" altLang="en-US" dirty="0" smtClean="0"/>
              <a:t>共著者ネットワークデータ　媒介中心性による発表者ソート</a:t>
            </a:r>
          </a:p>
          <a:p>
            <a:r>
              <a:rPr lang="en-US" altLang="ja-JP" dirty="0" smtClean="0"/>
              <a:t>14.</a:t>
            </a:r>
            <a:r>
              <a:rPr lang="ja-JP" altLang="en-US" dirty="0" smtClean="0"/>
              <a:t>分散分析</a:t>
            </a:r>
          </a:p>
          <a:p>
            <a:r>
              <a:rPr lang="en-US" altLang="ja-JP" dirty="0" smtClean="0"/>
              <a:t>15.</a:t>
            </a:r>
            <a:r>
              <a:rPr lang="ja-JP" altLang="en-US" dirty="0" smtClean="0"/>
              <a:t>分析結果</a:t>
            </a:r>
            <a:r>
              <a:rPr lang="en-US" altLang="ja-JP" dirty="0" smtClean="0"/>
              <a:t>-1</a:t>
            </a:r>
          </a:p>
          <a:p>
            <a:r>
              <a:rPr lang="en-US" altLang="ja-JP" dirty="0" smtClean="0"/>
              <a:t>16.</a:t>
            </a:r>
            <a:r>
              <a:rPr lang="ja-JP" altLang="en-US" dirty="0" smtClean="0"/>
              <a:t>分析結果</a:t>
            </a:r>
            <a:r>
              <a:rPr lang="en-US" altLang="ja-JP" dirty="0" smtClean="0"/>
              <a:t>-2</a:t>
            </a:r>
            <a:endParaRPr lang="ja-JP" altLang="en-US" dirty="0" smtClean="0"/>
          </a:p>
          <a:p>
            <a:r>
              <a:rPr lang="en-US" altLang="ja-JP" dirty="0" smtClean="0"/>
              <a:t>17.</a:t>
            </a:r>
            <a:r>
              <a:rPr lang="ja-JP" altLang="en-US" dirty="0" smtClean="0"/>
              <a:t>検証及び考察</a:t>
            </a:r>
          </a:p>
          <a:p>
            <a:r>
              <a:rPr lang="en-US" altLang="ja-JP" dirty="0" smtClean="0"/>
              <a:t>18.</a:t>
            </a:r>
            <a:r>
              <a:rPr lang="ja-JP" altLang="en-US" dirty="0" smtClean="0"/>
              <a:t>結論</a:t>
            </a:r>
          </a:p>
          <a:p>
            <a:r>
              <a:rPr lang="en-US" altLang="ja-JP" dirty="0" smtClean="0"/>
              <a:t>19.</a:t>
            </a:r>
            <a:r>
              <a:rPr lang="ja-JP" altLang="en-US" dirty="0" smtClean="0"/>
              <a:t>参考文献</a:t>
            </a:r>
          </a:p>
          <a:p>
            <a:endParaRPr lang="ja-JP" altLang="en-US" dirty="0" smtClean="0"/>
          </a:p>
          <a:p>
            <a:endParaRPr lang="ja-JP" altLang="en-US" dirty="0" smtClean="0"/>
          </a:p>
          <a:p>
            <a:endParaRPr lang="ja-JP" altLang="en-US" dirty="0" smtClean="0"/>
          </a:p>
        </p:txBody>
      </p:sp>
    </p:spTree>
    <p:extLst>
      <p:ext uri="{BB962C8B-B14F-4D97-AF65-F5344CB8AC3E}">
        <p14:creationId xmlns:p14="http://schemas.microsoft.com/office/powerpoint/2010/main" val="212542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・イノベーションをし続けなければ企業の存続はない</a:t>
            </a:r>
          </a:p>
          <a:p>
            <a:r>
              <a:rPr kumimoji="1" lang="ja-JP" altLang="en-US" dirty="0" smtClean="0"/>
              <a:t>・しかし単独でのイノベーションは難しい</a:t>
            </a:r>
          </a:p>
          <a:p>
            <a:r>
              <a:rPr kumimoji="1" lang="ja-JP" altLang="en-US" dirty="0" smtClean="0"/>
              <a:t>・外部と協力するオープンイノベーション</a:t>
            </a:r>
            <a:r>
              <a:rPr kumimoji="1" lang="en-US" altLang="ja-JP" dirty="0" smtClean="0"/>
              <a:t>(</a:t>
            </a:r>
            <a:r>
              <a:rPr kumimoji="1" lang="en-US" altLang="ja-JP" dirty="0" err="1" smtClean="0"/>
              <a:t>Chesbrough</a:t>
            </a:r>
            <a:r>
              <a:rPr kumimoji="1" lang="en-US" altLang="ja-JP" dirty="0" smtClean="0"/>
              <a:t> 2003)</a:t>
            </a:r>
            <a:r>
              <a:rPr kumimoji="1" lang="ja-JP" altLang="en-US" dirty="0" smtClean="0"/>
              <a:t>というアプローチが出てきた</a:t>
            </a:r>
            <a:endParaRPr kumimoji="1" lang="en-US" altLang="ja-JP" dirty="0" smtClean="0"/>
          </a:p>
          <a:p>
            <a:endParaRPr lang="en-US" altLang="ja-JP" dirty="0"/>
          </a:p>
          <a:p>
            <a:r>
              <a:rPr kumimoji="1" lang="ja-JP" altLang="en-US" b="1" dirty="0" smtClean="0"/>
              <a:t>オープン・イノベーションとは</a:t>
            </a:r>
            <a:r>
              <a:rPr kumimoji="1" lang="en-US" altLang="ja-JP" b="1" dirty="0" smtClean="0"/>
              <a:t>(</a:t>
            </a:r>
            <a:r>
              <a:rPr kumimoji="1" lang="en-US" altLang="ja-JP" b="1" dirty="0" err="1" smtClean="0"/>
              <a:t>Chesbrough</a:t>
            </a:r>
            <a:r>
              <a:rPr kumimoji="1" lang="en-US" altLang="ja-JP" b="1" dirty="0" smtClean="0"/>
              <a:t> 2003)</a:t>
            </a:r>
          </a:p>
          <a:p>
            <a:r>
              <a:rPr lang="ja-JP" altLang="en-US" dirty="0" smtClean="0"/>
              <a:t>・</a:t>
            </a:r>
            <a:r>
              <a:rPr lang="ja-JP" altLang="ja-JP" dirty="0" smtClean="0"/>
              <a:t>企業</a:t>
            </a:r>
            <a:r>
              <a:rPr lang="ja-JP" altLang="ja-JP" dirty="0"/>
              <a:t>内部と外部のアイデアを有機的に結合させ、価値を創造する</a:t>
            </a:r>
            <a:r>
              <a:rPr lang="ja-JP" altLang="ja-JP" dirty="0" smtClean="0"/>
              <a:t>こと</a:t>
            </a:r>
            <a:endParaRPr lang="en-US" altLang="ja-JP" dirty="0"/>
          </a:p>
          <a:p>
            <a:r>
              <a:rPr lang="ja-JP" altLang="en-US" dirty="0" smtClean="0"/>
              <a:t>・</a:t>
            </a:r>
            <a:r>
              <a:rPr lang="ja-JP" altLang="ja-JP" dirty="0" smtClean="0"/>
              <a:t>企業</a:t>
            </a:r>
            <a:r>
              <a:rPr lang="ja-JP" altLang="ja-JP" dirty="0"/>
              <a:t>内部で行われるクローズド・イノベーションで</a:t>
            </a:r>
            <a:r>
              <a:rPr lang="ja-JP" altLang="ja-JP" dirty="0" smtClean="0"/>
              <a:t>は</a:t>
            </a:r>
            <a:r>
              <a:rPr lang="ja-JP" altLang="en-US" dirty="0" smtClean="0"/>
              <a:t>、</a:t>
            </a:r>
            <a:r>
              <a:rPr lang="ja-JP" altLang="ja-JP" dirty="0" smtClean="0"/>
              <a:t>製品</a:t>
            </a:r>
            <a:r>
              <a:rPr lang="ja-JP" altLang="ja-JP" dirty="0"/>
              <a:t>がマーケットに出るスピードや</a:t>
            </a:r>
            <a:r>
              <a:rPr lang="ja-JP" altLang="ja-JP" dirty="0" smtClean="0"/>
              <a:t>新製品の</a:t>
            </a:r>
            <a:r>
              <a:rPr lang="ja-JP" altLang="ja-JP" dirty="0"/>
              <a:t>寿命の短さに追いつけなく</a:t>
            </a:r>
            <a:r>
              <a:rPr lang="ja-JP" altLang="ja-JP" dirty="0" smtClean="0"/>
              <a:t>なった</a:t>
            </a:r>
            <a:endParaRPr lang="ja-JP" altLang="en-US" dirty="0" smtClean="0"/>
          </a:p>
          <a:p>
            <a:r>
              <a:rPr lang="ja-JP" altLang="en-US" dirty="0" smtClean="0"/>
              <a:t>・よって、</a:t>
            </a:r>
            <a:r>
              <a:rPr lang="ja-JP" altLang="ja-JP" dirty="0" smtClean="0"/>
              <a:t>企業</a:t>
            </a:r>
            <a:r>
              <a:rPr lang="ja-JP" altLang="ja-JP" dirty="0"/>
              <a:t>は研究開発プロセスを内部で完結させるのではなく、外部と連携して行う選択肢をとるように</a:t>
            </a:r>
            <a:r>
              <a:rPr lang="ja-JP" altLang="ja-JP" dirty="0" smtClean="0"/>
              <a:t>なる</a:t>
            </a:r>
            <a:endParaRPr kumimoji="1" lang="ja-JP" altLang="en-US" dirty="0" smtClean="0"/>
          </a:p>
          <a:p>
            <a:endParaRPr lang="ja-JP" altLang="en-US" dirty="0"/>
          </a:p>
          <a:p>
            <a:pPr marL="0" indent="0">
              <a:buNone/>
            </a:pPr>
            <a:endParaRPr kumimoji="1" lang="ja-JP" altLang="en-US" dirty="0"/>
          </a:p>
        </p:txBody>
      </p:sp>
    </p:spTree>
    <p:extLst>
      <p:ext uri="{BB962C8B-B14F-4D97-AF65-F5344CB8AC3E}">
        <p14:creationId xmlns:p14="http://schemas.microsoft.com/office/powerpoint/2010/main" val="141413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先行研究</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・クローズド・イノベーション下では、研究プロセス対象のネットワーク研究がある</a:t>
            </a:r>
          </a:p>
          <a:p>
            <a:r>
              <a:rPr kumimoji="1" lang="ja-JP" altLang="en-US" dirty="0" smtClean="0"/>
              <a:t>・これらの先行研究</a:t>
            </a:r>
            <a:r>
              <a:rPr kumimoji="1" lang="en-US" altLang="ja-JP" dirty="0" smtClean="0"/>
              <a:t>(Allen</a:t>
            </a:r>
            <a:r>
              <a:rPr lang="en-US" altLang="ja-JP" dirty="0"/>
              <a:t> </a:t>
            </a:r>
            <a:r>
              <a:rPr lang="en-US" altLang="ja-JP" dirty="0" smtClean="0"/>
              <a:t>1977)(</a:t>
            </a:r>
            <a:r>
              <a:rPr lang="ja-JP" altLang="en-US" dirty="0" smtClean="0"/>
              <a:t>原田勉</a:t>
            </a:r>
            <a:r>
              <a:rPr lang="en-US" altLang="ja-JP" dirty="0" smtClean="0"/>
              <a:t> 1999)</a:t>
            </a:r>
            <a:r>
              <a:rPr lang="ja-JP" altLang="en-US" dirty="0" smtClean="0"/>
              <a:t>では情報媒介の重要性を指摘</a:t>
            </a:r>
          </a:p>
          <a:p>
            <a:r>
              <a:rPr lang="ja-JP" altLang="en-US" dirty="0" smtClean="0"/>
              <a:t>・プロジェクト・エンジニアが受け取る全アイデア情報の三分の二は外部情報から</a:t>
            </a:r>
          </a:p>
          <a:p>
            <a:r>
              <a:rPr lang="ja-JP" altLang="en-US" dirty="0" smtClean="0"/>
              <a:t>・情報を組織内に媒介させる人物、外部から取り入れる人物はプロジェクトの成功に重要</a:t>
            </a:r>
          </a:p>
          <a:p>
            <a:endParaRPr lang="ja-JP" altLang="en-US" dirty="0"/>
          </a:p>
          <a:p>
            <a:r>
              <a:rPr lang="ja-JP" altLang="en-US" dirty="0" smtClean="0"/>
              <a:t>・オープン・イノベーション下では、大学と企業の基礎研究レベルの知識</a:t>
            </a:r>
            <a:r>
              <a:rPr lang="ja-JP" altLang="ja-JP" dirty="0"/>
              <a:t>溢</a:t>
            </a:r>
            <a:r>
              <a:rPr lang="ja-JP" altLang="ja-JP" dirty="0" smtClean="0"/>
              <a:t>出</a:t>
            </a:r>
            <a:r>
              <a:rPr lang="ja-JP" altLang="en-US" dirty="0" smtClean="0"/>
              <a:t>研究がある</a:t>
            </a:r>
          </a:p>
          <a:p>
            <a:r>
              <a:rPr lang="ja-JP" altLang="en-US" dirty="0" smtClean="0"/>
              <a:t>・</a:t>
            </a:r>
            <a:r>
              <a:rPr lang="ja-JP" altLang="ja-JP" dirty="0" smtClean="0"/>
              <a:t>大学</a:t>
            </a:r>
            <a:r>
              <a:rPr lang="ja-JP" altLang="ja-JP" dirty="0"/>
              <a:t>の科学者とうまく交流できている企業は、企業が応用できるような大学の研究成果をもっとも効果的に活用できている </a:t>
            </a:r>
            <a:r>
              <a:rPr lang="en-US" altLang="ja-JP" dirty="0" smtClean="0"/>
              <a:t>(</a:t>
            </a:r>
            <a:r>
              <a:rPr lang="en-US" altLang="ja-JP" dirty="0" err="1"/>
              <a:t>Fabrizio</a:t>
            </a:r>
            <a:r>
              <a:rPr lang="ja-JP" altLang="ja-JP" dirty="0"/>
              <a:t> </a:t>
            </a:r>
            <a:r>
              <a:rPr lang="en-US" altLang="ja-JP" dirty="0"/>
              <a:t> 2006)</a:t>
            </a:r>
            <a:endParaRPr lang="ja-JP" altLang="en-US" dirty="0"/>
          </a:p>
          <a:p>
            <a:r>
              <a:rPr lang="ja-JP" altLang="en-US" dirty="0" smtClean="0"/>
              <a:t>・これはひとつの企業が複数の大学と連携するモデルにもとづいている</a:t>
            </a:r>
          </a:p>
          <a:p>
            <a:pPr marL="0" indent="0">
              <a:buNone/>
            </a:pPr>
            <a:endParaRPr lang="ja-JP" altLang="en-US" dirty="0" smtClean="0"/>
          </a:p>
          <a:p>
            <a:endParaRPr kumimoji="1" lang="ja-JP" altLang="en-US" dirty="0"/>
          </a:p>
        </p:txBody>
      </p:sp>
    </p:spTree>
    <p:extLst>
      <p:ext uri="{BB962C8B-B14F-4D97-AF65-F5344CB8AC3E}">
        <p14:creationId xmlns:p14="http://schemas.microsoft.com/office/powerpoint/2010/main" val="81018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問題関心</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・クローズド・イノベーション下において情報源が外部であれば、オープン・イノベーションはそれをより吸収するための枠組みといえる</a:t>
            </a:r>
          </a:p>
          <a:p>
            <a:pPr marL="0" indent="0">
              <a:buNone/>
            </a:pPr>
            <a:r>
              <a:rPr kumimoji="1" lang="ja-JP" altLang="en-US" dirty="0" smtClean="0"/>
              <a:t>・オープン・イノベーション研究ネットワークにおいても、情報媒介を担う人物を増加させることは研究の活発化に貢献するだろう</a:t>
            </a:r>
          </a:p>
          <a:p>
            <a:pPr marL="0" indent="0">
              <a:buNone/>
            </a:pPr>
            <a:endParaRPr lang="ja-JP" altLang="en-US" dirty="0" smtClean="0"/>
          </a:p>
          <a:p>
            <a:pPr marL="0" indent="0">
              <a:buNone/>
            </a:pPr>
            <a:r>
              <a:rPr lang="ja-JP" altLang="en-US" dirty="0" smtClean="0"/>
              <a:t>・・・オープン・イノベーション研究ネットワークでは、誰が情報媒介を担っているのだろうか？</a:t>
            </a:r>
          </a:p>
          <a:p>
            <a:pPr marL="0" indent="0">
              <a:buNone/>
            </a:pPr>
            <a:r>
              <a:rPr lang="ja-JP" altLang="en-US" dirty="0" smtClean="0"/>
              <a:t>→これを明らかにすることで、企業がオープン・イノベーション研究ネットワークを構築する際に、どのような人物をメンバーとして重点的に招聘すべきかという問いに貢献できる</a:t>
            </a:r>
            <a:endParaRPr lang="ja-JP" altLang="en-US" dirty="0"/>
          </a:p>
        </p:txBody>
      </p:sp>
    </p:spTree>
    <p:extLst>
      <p:ext uri="{BB962C8B-B14F-4D97-AF65-F5344CB8AC3E}">
        <p14:creationId xmlns:p14="http://schemas.microsoft.com/office/powerpoint/2010/main" val="120310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研究範囲</a:t>
            </a:r>
            <a:endParaRPr kumimoji="1" lang="ja-JP" altLang="en-US" dirty="0"/>
          </a:p>
        </p:txBody>
      </p:sp>
      <p:sp>
        <p:nvSpPr>
          <p:cNvPr id="4" name="円/楕円 3"/>
          <p:cNvSpPr/>
          <p:nvPr/>
        </p:nvSpPr>
        <p:spPr>
          <a:xfrm>
            <a:off x="4648200" y="2025227"/>
            <a:ext cx="6731000" cy="381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09600" y="2025227"/>
            <a:ext cx="6502400" cy="381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46175" y="3607061"/>
            <a:ext cx="2714625" cy="923330"/>
          </a:xfrm>
          <a:prstGeom prst="rect">
            <a:avLst/>
          </a:prstGeom>
          <a:noFill/>
        </p:spPr>
        <p:txBody>
          <a:bodyPr wrap="square" rtlCol="0">
            <a:spAutoFit/>
          </a:bodyPr>
          <a:lstStyle/>
          <a:p>
            <a:r>
              <a:rPr kumimoji="1" lang="ja-JP" altLang="en-US" dirty="0" smtClean="0"/>
              <a:t>クローズド・イノベーション</a:t>
            </a:r>
          </a:p>
          <a:p>
            <a:r>
              <a:rPr kumimoji="1" lang="ja-JP" altLang="en-US" dirty="0" smtClean="0"/>
              <a:t>ネットワーク研究</a:t>
            </a:r>
          </a:p>
          <a:p>
            <a:r>
              <a:rPr kumimoji="1" lang="ja-JP" altLang="en-US" dirty="0" smtClean="0"/>
              <a:t>（情報媒介）</a:t>
            </a:r>
          </a:p>
        </p:txBody>
      </p:sp>
      <p:sp>
        <p:nvSpPr>
          <p:cNvPr id="8" name="テキスト ボックス 7"/>
          <p:cNvSpPr txBox="1"/>
          <p:nvPr/>
        </p:nvSpPr>
        <p:spPr>
          <a:xfrm>
            <a:off x="4648200" y="3607060"/>
            <a:ext cx="2714625" cy="923330"/>
          </a:xfrm>
          <a:prstGeom prst="rect">
            <a:avLst/>
          </a:prstGeom>
          <a:noFill/>
        </p:spPr>
        <p:txBody>
          <a:bodyPr wrap="square" rtlCol="0">
            <a:spAutoFit/>
          </a:bodyPr>
          <a:lstStyle/>
          <a:p>
            <a:r>
              <a:rPr kumimoji="1" lang="ja-JP" altLang="en-US" dirty="0" smtClean="0"/>
              <a:t>オープン・イノベーション</a:t>
            </a:r>
          </a:p>
          <a:p>
            <a:r>
              <a:rPr kumimoji="1" lang="ja-JP" altLang="en-US" dirty="0" smtClean="0"/>
              <a:t>ネットワーク研究</a:t>
            </a:r>
          </a:p>
          <a:p>
            <a:r>
              <a:rPr kumimoji="1" lang="ja-JP" altLang="en-US" dirty="0" smtClean="0"/>
              <a:t>（情報媒介）</a:t>
            </a:r>
            <a:endParaRPr kumimoji="1" lang="ja-JP" altLang="en-US" dirty="0"/>
          </a:p>
        </p:txBody>
      </p:sp>
      <p:sp>
        <p:nvSpPr>
          <p:cNvPr id="9" name="テキスト ボックス 8"/>
          <p:cNvSpPr txBox="1"/>
          <p:nvPr/>
        </p:nvSpPr>
        <p:spPr>
          <a:xfrm>
            <a:off x="7648574" y="3607059"/>
            <a:ext cx="3502025" cy="646331"/>
          </a:xfrm>
          <a:prstGeom prst="rect">
            <a:avLst/>
          </a:prstGeom>
          <a:noFill/>
        </p:spPr>
        <p:txBody>
          <a:bodyPr wrap="square" rtlCol="0">
            <a:spAutoFit/>
          </a:bodyPr>
          <a:lstStyle/>
          <a:p>
            <a:r>
              <a:rPr kumimoji="1" lang="ja-JP" altLang="en-US" dirty="0" smtClean="0"/>
              <a:t>オープン・イノベーション研究</a:t>
            </a:r>
          </a:p>
          <a:p>
            <a:r>
              <a:rPr kumimoji="1" lang="ja-JP" altLang="en-US" dirty="0" smtClean="0"/>
              <a:t>（情報媒介）</a:t>
            </a:r>
            <a:endParaRPr kumimoji="1" lang="ja-JP" altLang="en-US" dirty="0"/>
          </a:p>
        </p:txBody>
      </p:sp>
      <p:sp>
        <p:nvSpPr>
          <p:cNvPr id="10" name="テキスト ボックス 9"/>
          <p:cNvSpPr txBox="1"/>
          <p:nvPr/>
        </p:nvSpPr>
        <p:spPr>
          <a:xfrm>
            <a:off x="2503487" y="5789057"/>
            <a:ext cx="10293349" cy="646331"/>
          </a:xfrm>
          <a:prstGeom prst="rect">
            <a:avLst/>
          </a:prstGeom>
          <a:noFill/>
        </p:spPr>
        <p:txBody>
          <a:bodyPr wrap="square" rtlCol="0">
            <a:spAutoFit/>
          </a:bodyPr>
          <a:lstStyle/>
          <a:p>
            <a:r>
              <a:rPr kumimoji="1" lang="ja-JP" altLang="en-US" dirty="0" smtClean="0"/>
              <a:t>オープン・イノベーションをネットワークで捉えた研究は存在しない</a:t>
            </a:r>
          </a:p>
          <a:p>
            <a:r>
              <a:rPr kumimoji="1" lang="ja-JP" altLang="en-US" dirty="0" smtClean="0"/>
              <a:t>ネットワークで捉えることにより、情報媒介の構造を明らかにする</a:t>
            </a:r>
            <a:endParaRPr kumimoji="1" lang="ja-JP" altLang="en-US" dirty="0"/>
          </a:p>
        </p:txBody>
      </p:sp>
    </p:spTree>
    <p:extLst>
      <p:ext uri="{BB962C8B-B14F-4D97-AF65-F5344CB8AC3E}">
        <p14:creationId xmlns:p14="http://schemas.microsoft.com/office/powerpoint/2010/main" val="136977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仮説</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ja-JP" altLang="en-US" dirty="0" smtClean="0"/>
              <a:t>・</a:t>
            </a:r>
            <a:r>
              <a:rPr lang="ja-JP" altLang="ja-JP" dirty="0" smtClean="0"/>
              <a:t>日本</a:t>
            </a:r>
            <a:r>
              <a:rPr lang="ja-JP" altLang="ja-JP" dirty="0"/>
              <a:t>企業は自前主義的な</a:t>
            </a:r>
            <a:r>
              <a:rPr lang="ja-JP" altLang="ja-JP" dirty="0" smtClean="0"/>
              <a:t>傾向</a:t>
            </a:r>
            <a:r>
              <a:rPr lang="ja-JP" altLang="en-US" dirty="0" smtClean="0"/>
              <a:t>があり、（</a:t>
            </a:r>
            <a:r>
              <a:rPr lang="ja-JP" altLang="ja-JP" dirty="0" smtClean="0"/>
              <a:t>真鍋</a:t>
            </a:r>
            <a:r>
              <a:rPr lang="ja-JP" altLang="ja-JP" dirty="0"/>
              <a:t>・</a:t>
            </a:r>
            <a:r>
              <a:rPr lang="ja-JP" altLang="ja-JP" dirty="0" smtClean="0"/>
              <a:t>安本</a:t>
            </a:r>
            <a:r>
              <a:rPr lang="en-US" altLang="ja-JP" dirty="0" smtClean="0"/>
              <a:t> 2010</a:t>
            </a:r>
            <a:r>
              <a:rPr lang="en-US" altLang="ja-JP" dirty="0"/>
              <a:t>) </a:t>
            </a:r>
            <a:r>
              <a:rPr lang="ja-JP" altLang="en-US" dirty="0" smtClean="0"/>
              <a:t>クローズド・モデル志向である</a:t>
            </a:r>
            <a:r>
              <a:rPr lang="en-US" altLang="ja-JP" dirty="0" smtClean="0"/>
              <a:t>(</a:t>
            </a:r>
            <a:r>
              <a:rPr lang="ja-JP" altLang="ja-JP" dirty="0" smtClean="0"/>
              <a:t>川上</a:t>
            </a:r>
            <a:r>
              <a:rPr lang="en-US" altLang="ja-JP" dirty="0" smtClean="0"/>
              <a:t> 2010</a:t>
            </a:r>
            <a:r>
              <a:rPr lang="en-US" altLang="ja-JP" dirty="0"/>
              <a:t>)</a:t>
            </a:r>
            <a:endParaRPr lang="ja-JP" altLang="en-US" dirty="0"/>
          </a:p>
          <a:p>
            <a:r>
              <a:rPr lang="ja-JP" altLang="en-US" dirty="0" smtClean="0"/>
              <a:t>・</a:t>
            </a:r>
            <a:r>
              <a:rPr lang="ja-JP" altLang="ja-JP" dirty="0" smtClean="0"/>
              <a:t>大学</a:t>
            </a:r>
            <a:r>
              <a:rPr lang="ja-JP" altLang="ja-JP" dirty="0"/>
              <a:t>・高等専門学校の研究者は自己の研究業績を出すこと、単著研究のためのアイデアの取得、人脈づくりがインセンティブと</a:t>
            </a:r>
            <a:r>
              <a:rPr lang="ja-JP" altLang="ja-JP" dirty="0" smtClean="0"/>
              <a:t>なる</a:t>
            </a:r>
            <a:endParaRPr lang="ja-JP" altLang="en-US" dirty="0" smtClean="0"/>
          </a:p>
          <a:p>
            <a:r>
              <a:rPr lang="ja-JP" altLang="en-US" dirty="0" smtClean="0"/>
              <a:t>・</a:t>
            </a:r>
            <a:r>
              <a:rPr lang="ja-JP" altLang="ja-JP" dirty="0" smtClean="0"/>
              <a:t>専門</a:t>
            </a:r>
            <a:r>
              <a:rPr lang="ja-JP" altLang="ja-JP" dirty="0"/>
              <a:t>コンサルタントは自らの業績や人脈づくり、特に弱い紐帯を広げることが仕事を獲得する上でのインセンティブに</a:t>
            </a:r>
            <a:r>
              <a:rPr lang="ja-JP" altLang="ja-JP" dirty="0" smtClean="0"/>
              <a:t>なる</a:t>
            </a:r>
            <a:endParaRPr lang="ja-JP" altLang="en-US" dirty="0" smtClean="0"/>
          </a:p>
          <a:p>
            <a:r>
              <a:rPr lang="ja-JP" altLang="en-US" dirty="0" smtClean="0"/>
              <a:t>・</a:t>
            </a:r>
            <a:r>
              <a:rPr lang="ja-JP" altLang="ja-JP" dirty="0" smtClean="0"/>
              <a:t>オープン</a:t>
            </a:r>
            <a:r>
              <a:rPr lang="ja-JP" altLang="ja-JP" dirty="0"/>
              <a:t>・イノベーション研究ネットワーク上での活動においても、これらの傾向が影響しているのではないだろう</a:t>
            </a:r>
            <a:r>
              <a:rPr lang="ja-JP" altLang="ja-JP" dirty="0" smtClean="0"/>
              <a:t>か</a:t>
            </a:r>
            <a:r>
              <a:rPr lang="ja-JP" altLang="en-US" dirty="0" smtClean="0"/>
              <a:t>？</a:t>
            </a:r>
            <a:endParaRPr lang="ja-JP" altLang="ja-JP" dirty="0"/>
          </a:p>
          <a:p>
            <a:r>
              <a:rPr lang="ja-JP" altLang="en-US" dirty="0" smtClean="0"/>
              <a:t>・</a:t>
            </a:r>
            <a:r>
              <a:rPr lang="ja-JP" altLang="ja-JP" dirty="0" smtClean="0"/>
              <a:t>これら</a:t>
            </a:r>
            <a:r>
              <a:rPr lang="ja-JP" altLang="ja-JP" dirty="0"/>
              <a:t>のことから以下を仮説として、分析を</a:t>
            </a:r>
            <a:r>
              <a:rPr lang="ja-JP" altLang="ja-JP" dirty="0" smtClean="0"/>
              <a:t>行う</a:t>
            </a:r>
            <a:endParaRPr lang="ja-JP" altLang="ja-JP" dirty="0"/>
          </a:p>
          <a:p>
            <a:r>
              <a:rPr lang="ja-JP" altLang="ja-JP" sz="2600" b="1" dirty="0"/>
              <a:t>仮説：オープン・イノベーション研究ネットワークは、研究業績そのものを出すことがインセンティブとなる研究者を参画させることにより活性化する</a:t>
            </a:r>
            <a:endParaRPr lang="ja-JP" altLang="ja-JP" sz="2600" dirty="0"/>
          </a:p>
          <a:p>
            <a:r>
              <a:rPr lang="ja-JP" altLang="en-US" dirty="0" smtClean="0"/>
              <a:t>・</a:t>
            </a:r>
            <a:r>
              <a:rPr lang="ja-JP" altLang="ja-JP" dirty="0" smtClean="0"/>
              <a:t>前提</a:t>
            </a:r>
            <a:r>
              <a:rPr lang="ja-JP" altLang="ja-JP" dirty="0"/>
              <a:t>として、研究ネットワークにおいては情報媒介者を増加させることが研究の活発化に正の影響を及ぼすことと</a:t>
            </a:r>
            <a:r>
              <a:rPr lang="ja-JP" altLang="ja-JP" dirty="0" smtClean="0"/>
              <a:t>する</a:t>
            </a:r>
            <a:endParaRPr lang="ja-JP" altLang="ja-JP" dirty="0"/>
          </a:p>
          <a:p>
            <a:endParaRPr kumimoji="1" lang="ja-JP" altLang="en-US" dirty="0"/>
          </a:p>
        </p:txBody>
      </p:sp>
    </p:spTree>
    <p:extLst>
      <p:ext uri="{BB962C8B-B14F-4D97-AF65-F5344CB8AC3E}">
        <p14:creationId xmlns:p14="http://schemas.microsoft.com/office/powerpoint/2010/main" val="135498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調査・分析対象</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kumimoji="1" lang="ja-JP" altLang="en-US" dirty="0" smtClean="0"/>
              <a:t>・品質工学研究発表大会における共著者ネットワーク</a:t>
            </a:r>
          </a:p>
          <a:p>
            <a:r>
              <a:rPr kumimoji="1" lang="ja-JP" altLang="en-US" dirty="0" smtClean="0"/>
              <a:t>・品質工学会は複数の企業（メーカー）と大学が参画する</a:t>
            </a:r>
          </a:p>
          <a:p>
            <a:r>
              <a:rPr kumimoji="1" lang="ja-JP" altLang="en-US" dirty="0" smtClean="0"/>
              <a:t>・</a:t>
            </a:r>
            <a:r>
              <a:rPr lang="ja-JP" altLang="ja-JP" dirty="0"/>
              <a:t>品質工学は企業の研究・開発・生産に関わる品質手法で</a:t>
            </a:r>
            <a:r>
              <a:rPr lang="ja-JP" altLang="ja-JP" dirty="0" smtClean="0"/>
              <a:t>ある</a:t>
            </a:r>
            <a:endParaRPr lang="ja-JP" altLang="en-US" dirty="0" smtClean="0"/>
          </a:p>
          <a:p>
            <a:r>
              <a:rPr lang="ja-JP" altLang="en-US" dirty="0" smtClean="0"/>
              <a:t>・</a:t>
            </a:r>
            <a:r>
              <a:rPr lang="ja-JP" altLang="ja-JP" dirty="0" smtClean="0"/>
              <a:t>品質</a:t>
            </a:r>
            <a:r>
              <a:rPr lang="ja-JP" altLang="ja-JP" dirty="0"/>
              <a:t>工学の活用を目的とする企業所属の研究者が約</a:t>
            </a:r>
            <a:r>
              <a:rPr lang="en-US" altLang="ja-JP" dirty="0"/>
              <a:t>77%</a:t>
            </a:r>
            <a:r>
              <a:rPr lang="ja-JP" altLang="ja-JP" dirty="0"/>
              <a:t>を</a:t>
            </a:r>
            <a:r>
              <a:rPr lang="ja-JP" altLang="ja-JP" dirty="0" smtClean="0"/>
              <a:t>占める</a:t>
            </a:r>
            <a:endParaRPr lang="ja-JP" altLang="en-US" dirty="0" smtClean="0"/>
          </a:p>
          <a:p>
            <a:r>
              <a:rPr lang="ja-JP" altLang="en-US" dirty="0" smtClean="0"/>
              <a:t>・</a:t>
            </a:r>
            <a:r>
              <a:rPr lang="ja-JP" altLang="ja-JP" dirty="0" smtClean="0"/>
              <a:t>学会</a:t>
            </a:r>
            <a:r>
              <a:rPr lang="ja-JP" altLang="ja-JP" dirty="0"/>
              <a:t>という形でありながら、それぞれの企業が情報を入出力する研究ネットワークでも</a:t>
            </a:r>
            <a:r>
              <a:rPr lang="ja-JP" altLang="ja-JP" dirty="0" smtClean="0"/>
              <a:t>ある</a:t>
            </a:r>
            <a:endParaRPr lang="ja-JP" altLang="en-US" dirty="0" smtClean="0"/>
          </a:p>
          <a:p>
            <a:r>
              <a:rPr lang="ja-JP" altLang="en-US" dirty="0" smtClean="0"/>
              <a:t>・</a:t>
            </a:r>
            <a:r>
              <a:rPr lang="ja-JP" altLang="ja-JP" dirty="0" smtClean="0"/>
              <a:t>取り扱う</a:t>
            </a:r>
            <a:r>
              <a:rPr lang="ja-JP" altLang="ja-JP" dirty="0"/>
              <a:t>対象が製品開発に直接的に影響を与える重要技術分野ではなく、研究・開発への活用を目的とする手法である。 </a:t>
            </a:r>
            <a:endParaRPr kumimoji="1" lang="ja-JP" altLang="en-US" dirty="0" smtClean="0"/>
          </a:p>
          <a:p>
            <a:r>
              <a:rPr kumimoji="1" lang="ja-JP" altLang="en-US" dirty="0" smtClean="0"/>
              <a:t>・</a:t>
            </a:r>
            <a:r>
              <a:rPr kumimoji="1" lang="en-US" altLang="ja-JP" dirty="0" smtClean="0"/>
              <a:t>5</a:t>
            </a:r>
            <a:r>
              <a:rPr kumimoji="1" lang="ja-JP" altLang="en-US" dirty="0" smtClean="0"/>
              <a:t>年間</a:t>
            </a:r>
            <a:r>
              <a:rPr kumimoji="1" lang="en-US" altLang="ja-JP" dirty="0" smtClean="0"/>
              <a:t>510</a:t>
            </a:r>
            <a:r>
              <a:rPr kumimoji="1" lang="ja-JP" altLang="en-US" dirty="0" smtClean="0"/>
              <a:t>件の研究発表、</a:t>
            </a:r>
            <a:r>
              <a:rPr lang="ja-JP" altLang="ja-JP" dirty="0"/>
              <a:t>企業と大学・高等専門学校の研究者、行政機関、専門コンサルタントの研究者にて構成される </a:t>
            </a:r>
            <a:endParaRPr lang="ja-JP" altLang="en-US" dirty="0" smtClean="0"/>
          </a:p>
          <a:p>
            <a:pPr marL="0" indent="0">
              <a:buNone/>
            </a:pPr>
            <a:r>
              <a:rPr kumimoji="1" lang="ja-JP" altLang="en-US" dirty="0" smtClean="0"/>
              <a:t>→</a:t>
            </a:r>
            <a:r>
              <a:rPr lang="ja-JP" altLang="ja-JP" dirty="0"/>
              <a:t>情報交換をより行い、アイデアの相互作用を目的とするオープン・イノベーション</a:t>
            </a:r>
            <a:r>
              <a:rPr lang="ja-JP" altLang="ja-JP" dirty="0" smtClean="0"/>
              <a:t>研究</a:t>
            </a:r>
            <a:r>
              <a:rPr lang="ja-JP" altLang="en-US" dirty="0" smtClean="0"/>
              <a:t>ネットワーク</a:t>
            </a:r>
            <a:endParaRPr kumimoji="1" lang="ja-JP" altLang="en-US" dirty="0"/>
          </a:p>
          <a:p>
            <a:endParaRPr kumimoji="1" lang="ja-JP" altLang="en-US" dirty="0"/>
          </a:p>
        </p:txBody>
      </p:sp>
    </p:spTree>
    <p:extLst>
      <p:ext uri="{BB962C8B-B14F-4D97-AF65-F5344CB8AC3E}">
        <p14:creationId xmlns:p14="http://schemas.microsoft.com/office/powerpoint/2010/main" val="160180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調査と分析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・分析としては、品質工学研究発表大会の共著者ネットワークから、媒介中心性の高い人物の組織属性を発見する</a:t>
            </a:r>
          </a:p>
          <a:p>
            <a:r>
              <a:rPr kumimoji="1" lang="ja-JP" altLang="en-US" dirty="0" smtClean="0"/>
              <a:t>・手法として、社会ネットワーク分析を使用する</a:t>
            </a:r>
            <a:r>
              <a:rPr kumimoji="1" lang="en-US" altLang="ja-JP" dirty="0" smtClean="0"/>
              <a:t>(</a:t>
            </a:r>
            <a:r>
              <a:rPr kumimoji="1" lang="en-US" altLang="ja-JP" dirty="0" err="1" smtClean="0"/>
              <a:t>pajek</a:t>
            </a:r>
            <a:r>
              <a:rPr kumimoji="1" lang="ja-JP" altLang="en-US" dirty="0" smtClean="0"/>
              <a:t>で行う</a:t>
            </a:r>
            <a:r>
              <a:rPr kumimoji="1" lang="en-US" altLang="ja-JP" dirty="0" smtClean="0"/>
              <a:t>)</a:t>
            </a:r>
            <a:endParaRPr lang="ja-JP" altLang="en-US" dirty="0"/>
          </a:p>
          <a:p>
            <a:r>
              <a:rPr kumimoji="1" lang="ja-JP" altLang="en-US" dirty="0" smtClean="0"/>
              <a:t>・媒介中心性は、情報媒介重要度の尺度である</a:t>
            </a:r>
          </a:p>
          <a:p>
            <a:r>
              <a:rPr kumimoji="1" lang="ja-JP" altLang="en-US" dirty="0" smtClean="0"/>
              <a:t>・媒介中心性は情報の通り道にどの程度なっているか</a:t>
            </a:r>
          </a:p>
          <a:p>
            <a:endParaRPr kumimoji="1" lang="ja-JP" altLang="en-US" dirty="0" smtClean="0"/>
          </a:p>
          <a:p>
            <a:r>
              <a:rPr kumimoji="1" lang="ja-JP" altLang="en-US" dirty="0" smtClean="0"/>
              <a:t>表</a:t>
            </a:r>
            <a:r>
              <a:rPr kumimoji="1" lang="en-US" altLang="ja-JP" dirty="0" smtClean="0"/>
              <a:t>1.</a:t>
            </a:r>
            <a:r>
              <a:rPr kumimoji="1" lang="ja-JP" altLang="en-US" dirty="0" smtClean="0"/>
              <a:t>単独発表者を除いた葉票者の組織分類とその人数</a:t>
            </a:r>
            <a:endParaRPr kumimoji="1" lang="ja-JP" alt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pic>
        <p:nvPicPr>
          <p:cNvPr id="1025" name="image19.png" descr="スクリーンショット 2016-01-10 03.13.46.png"/>
          <p:cNvPicPr>
            <a:picLocks noChangeAspect="1" noChangeArrowheads="1"/>
          </p:cNvPicPr>
          <p:nvPr/>
        </p:nvPicPr>
        <p:blipFill>
          <a:blip r:embed="rId3">
            <a:extLst>
              <a:ext uri="{28A0092B-C50C-407E-A947-70E740481C1C}">
                <a14:useLocalDpi xmlns:a14="http://schemas.microsoft.com/office/drawing/2010/main" val="0"/>
              </a:ext>
            </a:extLst>
          </a:blip>
          <a:srcRect t="8778"/>
          <a:stretch>
            <a:fillRect/>
          </a:stretch>
        </p:blipFill>
        <p:spPr bwMode="auto">
          <a:xfrm>
            <a:off x="7713746" y="2943103"/>
            <a:ext cx="4054091" cy="24791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340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a:ln>
                  <a:noFill/>
                </a:ln>
                <a:solidFill>
                  <a:schemeClr val="tx1"/>
                </a:solidFill>
                <a:effectLst/>
                <a:latin typeface="Arial" charset="0"/>
              </a:rPr>
              <a:t/>
            </a:r>
            <a:br>
              <a:rPr kumimoji="0" lang="ja-JP" altLang="ja-JP" sz="1800" b="0" i="0" u="none" strike="noStrike" cap="none" normalizeH="0" baseline="0" dirty="0">
                <a:ln>
                  <a:noFill/>
                </a:ln>
                <a:solidFill>
                  <a:schemeClr val="tx1"/>
                </a:solidFill>
                <a:effectLst/>
                <a:latin typeface="Arial" charset="0"/>
              </a:rPr>
            </a:br>
            <a:endParaRPr kumimoji="0" lang="ja-JP" altLang="ja-JP" sz="1800" b="0" i="0" u="none" strike="noStrike" cap="none" normalizeH="0" baseline="0" dirty="0">
              <a:ln>
                <a:noFill/>
              </a:ln>
              <a:solidFill>
                <a:schemeClr val="tx1"/>
              </a:solidFill>
              <a:effectLst/>
              <a:latin typeface="Arial" charset="0"/>
            </a:endParaRPr>
          </a:p>
        </p:txBody>
      </p:sp>
      <p:pic>
        <p:nvPicPr>
          <p:cNvPr id="7" name="image21.png" descr="スクリーンショット 2016-01-10 03.12.05.png"/>
          <p:cNvPicPr/>
          <p:nvPr/>
        </p:nvPicPr>
        <p:blipFill>
          <a:blip r:embed="rId4"/>
          <a:srcRect t="12500"/>
          <a:stretch>
            <a:fillRect/>
          </a:stretch>
        </p:blipFill>
        <p:spPr>
          <a:xfrm>
            <a:off x="485123" y="4902306"/>
            <a:ext cx="5734050" cy="1933575"/>
          </a:xfrm>
          <a:prstGeom prst="rect">
            <a:avLst/>
          </a:prstGeom>
          <a:ln/>
        </p:spPr>
      </p:pic>
      <p:sp>
        <p:nvSpPr>
          <p:cNvPr id="6" name="テキスト ボックス 5"/>
          <p:cNvSpPr txBox="1"/>
          <p:nvPr/>
        </p:nvSpPr>
        <p:spPr>
          <a:xfrm>
            <a:off x="7915275" y="2286000"/>
            <a:ext cx="3600450" cy="1200329"/>
          </a:xfrm>
          <a:prstGeom prst="rect">
            <a:avLst/>
          </a:prstGeom>
          <a:noFill/>
        </p:spPr>
        <p:txBody>
          <a:bodyPr wrap="square" rtlCol="0">
            <a:spAutoFit/>
          </a:bodyPr>
          <a:lstStyle/>
          <a:p>
            <a:pPr lvl="0" eaLnBrk="0" fontAlgn="base" hangingPunct="0">
              <a:spcBef>
                <a:spcPct val="0"/>
              </a:spcBef>
              <a:spcAft>
                <a:spcPct val="0"/>
              </a:spcAft>
            </a:pPr>
            <a:r>
              <a:rPr lang="ja-JP" altLang="ja-JP" dirty="0">
                <a:latin typeface="Arial" charset="0"/>
              </a:rPr>
              <a:t>図 1　Eさんは媒介中心性で測ると中心的である</a:t>
            </a:r>
          </a:p>
          <a:p>
            <a:pPr lvl="0" eaLnBrk="0" fontAlgn="base" hangingPunct="0">
              <a:spcBef>
                <a:spcPct val="0"/>
              </a:spcBef>
              <a:spcAft>
                <a:spcPct val="0"/>
              </a:spcAft>
            </a:pPr>
            <a:r>
              <a:rPr lang="ja-JP" altLang="ja-JP" dirty="0">
                <a:latin typeface="Arial" charset="0"/>
              </a:rPr>
              <a:t>出所：増田(2007) より </a:t>
            </a:r>
          </a:p>
          <a:p>
            <a:endParaRPr kumimoji="1" lang="ja-JP" altLang="en-US" dirty="0"/>
          </a:p>
        </p:txBody>
      </p:sp>
    </p:spTree>
    <p:extLst>
      <p:ext uri="{BB962C8B-B14F-4D97-AF65-F5344CB8AC3E}">
        <p14:creationId xmlns:p14="http://schemas.microsoft.com/office/powerpoint/2010/main" val="151479711"/>
      </p:ext>
    </p:extLst>
  </p:cSld>
  <p:clrMapOvr>
    <a:masterClrMapping/>
  </p:clrMapOvr>
</p:sld>
</file>

<file path=ppt/theme/theme1.xml><?xml version="1.0" encoding="utf-8"?>
<a:theme xmlns:a="http://schemas.openxmlformats.org/drawingml/2006/main" name="レトロスペクト">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レトロスペクト</Template>
  <TotalTime>383</TotalTime>
  <Words>1782</Words>
  <Application>Microsoft Macintosh PowerPoint</Application>
  <PresentationFormat>ワイド画面</PresentationFormat>
  <Paragraphs>164</Paragraphs>
  <Slides>20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Arial</vt:lpstr>
      <vt:lpstr>Calibri</vt:lpstr>
      <vt:lpstr>Calibri Light</vt:lpstr>
      <vt:lpstr>ＭＳ Ｐゴシック</vt:lpstr>
      <vt:lpstr>Yu Gothic</vt:lpstr>
      <vt:lpstr>レトロスペクト</vt:lpstr>
      <vt:lpstr>オープン・イノベーション研究ネットワークにおける 情報媒介を踏まえたネットワーク構築戦略 ― 品質工学研究発表大会の事例から ― </vt:lpstr>
      <vt:lpstr>目次</vt:lpstr>
      <vt:lpstr>はじめに</vt:lpstr>
      <vt:lpstr>先行研究</vt:lpstr>
      <vt:lpstr>問題関心</vt:lpstr>
      <vt:lpstr>研究範囲</vt:lpstr>
      <vt:lpstr>仮説</vt:lpstr>
      <vt:lpstr>調査・分析対象</vt:lpstr>
      <vt:lpstr>調査と分析</vt:lpstr>
      <vt:lpstr>図2.共著者ネットワーク</vt:lpstr>
      <vt:lpstr>図3. 共著者ネットワーク、媒介中心性つき</vt:lpstr>
      <vt:lpstr>図 4.共著ネットワークデータ 発表数と媒介中心性</vt:lpstr>
      <vt:lpstr>図5.共著ネットワークデータ 媒介中心性による発表者ソート</vt:lpstr>
      <vt:lpstr>分散分析</vt:lpstr>
      <vt:lpstr>分析結果-1 表2.媒介中心性により降順ソートした場合の所属組織割合 </vt:lpstr>
      <vt:lpstr>分析結果-2</vt:lpstr>
      <vt:lpstr>検証及び考察</vt:lpstr>
      <vt:lpstr>結論</vt:lpstr>
      <vt:lpstr>参考文献</vt:lpstr>
      <vt:lpstr>目次</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オープン・イノベーション研究ネットワークにおける 情報媒介を踏まえたネットワーク構築戦略 ― 品質工学研究発表大会の事例から ― </dc:title>
  <dc:creator>稲本　将吾</dc:creator>
  <cp:lastModifiedBy>稲本　将吾</cp:lastModifiedBy>
  <cp:revision>14</cp:revision>
  <dcterms:created xsi:type="dcterms:W3CDTF">2016-02-05T03:21:23Z</dcterms:created>
  <dcterms:modified xsi:type="dcterms:W3CDTF">2016-02-07T14:09:30Z</dcterms:modified>
</cp:coreProperties>
</file>