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347" r:id="rId4"/>
    <p:sldId id="348" r:id="rId5"/>
    <p:sldId id="365" r:id="rId6"/>
    <p:sldId id="349" r:id="rId7"/>
    <p:sldId id="350" r:id="rId8"/>
    <p:sldId id="355" r:id="rId9"/>
    <p:sldId id="356" r:id="rId10"/>
    <p:sldId id="358" r:id="rId11"/>
    <p:sldId id="359" r:id="rId12"/>
    <p:sldId id="360" r:id="rId13"/>
    <p:sldId id="361" r:id="rId14"/>
    <p:sldId id="362" r:id="rId15"/>
    <p:sldId id="357" r:id="rId16"/>
    <p:sldId id="351" r:id="rId17"/>
    <p:sldId id="366" r:id="rId18"/>
    <p:sldId id="352" r:id="rId19"/>
    <p:sldId id="367" r:id="rId20"/>
    <p:sldId id="368" r:id="rId21"/>
    <p:sldId id="364" r:id="rId22"/>
    <p:sldId id="369" r:id="rId23"/>
    <p:sldId id="370" r:id="rId24"/>
    <p:sldId id="371" r:id="rId25"/>
    <p:sldId id="353" r:id="rId26"/>
    <p:sldId id="354" r:id="rId27"/>
    <p:sldId id="346" r:id="rId28"/>
  </p:sldIdLst>
  <p:sldSz cx="12192000" cy="6858000"/>
  <p:notesSz cx="6858000" cy="9144000"/>
  <p:defaultTextStyle>
    <a:defPPr>
      <a:defRPr lang="zh-TW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FFD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7"/>
    <p:restoredTop sz="94669"/>
  </p:normalViewPr>
  <p:slideViewPr>
    <p:cSldViewPr snapToGrid="0">
      <p:cViewPr varScale="1">
        <p:scale>
          <a:sx n="75" d="100"/>
          <a:sy n="75" d="100"/>
        </p:scale>
        <p:origin x="-320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1C2EC-9BA6-41C4-BCBA-B6615E59A98F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EDE73-ACE0-4F79-A8F7-8C030CCA18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543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EDE73-ACE0-4F79-A8F7-8C030CCA18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27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Eps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sad path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EDE73-ACE0-4F79-A8F7-8C030CCA18E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27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Min_sample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sad path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EDE73-ACE0-4F79-A8F7-8C030CCA18E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27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Min_sample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sad path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EDE73-ACE0-4F79-A8F7-8C030CCA18E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27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演算法的</a:t>
            </a:r>
            <a:r>
              <a:rPr lang="en-US" altLang="zh-TW" dirty="0" smtClean="0"/>
              <a:t>sad path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EDE73-ACE0-4F79-A8F7-8C030CCA18E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27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if</a:t>
            </a:r>
            <a:r>
              <a:rPr lang="zh-TW" altLang="en-US" dirty="0" smtClean="0"/>
              <a:t>的地方加入</a:t>
            </a:r>
            <a:r>
              <a:rPr lang="en-US" altLang="zh-TW" dirty="0" smtClean="0"/>
              <a:t>DBSCAN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EDE73-ACE0-4F79-A8F7-8C030CCA18E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27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EDE73-ACE0-4F79-A8F7-8C030CCA18E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27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剛剛的優點</a:t>
            </a:r>
            <a:r>
              <a:rPr lang="en-US" altLang="zh-TW" dirty="0" smtClean="0"/>
              <a:t> </a:t>
            </a:r>
            <a:r>
              <a:rPr lang="zh-TW" altLang="en-US" dirty="0" smtClean="0"/>
              <a:t>可以有特殊形狀的分群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EDE73-ACE0-4F79-A8F7-8C030CCA18E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27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EDE73-ACE0-4F79-A8F7-8C030CCA18E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27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資料有多種密度</a:t>
            </a:r>
            <a:r>
              <a:rPr lang="en-US" altLang="zh-TW" dirty="0" smtClean="0"/>
              <a:t> </a:t>
            </a:r>
            <a:r>
              <a:rPr lang="zh-TW" altLang="en-US" dirty="0" smtClean="0"/>
              <a:t>比較不適用這個方法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EDE73-ACE0-4F79-A8F7-8C030CCA18E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27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參數影響大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EDE73-ACE0-4F79-A8F7-8C030CCA18E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2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DBSCAN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是用</a:t>
            </a:r>
            <a:r>
              <a:rPr lang="zh-CH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密度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分群的</a:t>
            </a:r>
            <a:r>
              <a:rPr lang="zh-CH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H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clustering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演算法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dirty="0" smtClean="0">
                <a:solidFill>
                  <a:schemeClr val="tx1"/>
                </a:solidFill>
              </a:rPr>
              <a:t>DBSCAN</a:t>
            </a:r>
            <a:r>
              <a:rPr lang="zh-TW" altLang="en-US" u="none" dirty="0" smtClean="0">
                <a:solidFill>
                  <a:schemeClr val="tx1"/>
                </a:solidFill>
              </a:rPr>
              <a:t>能把空間裡的點分組，把有很多相鄰點的點（高密度的點）分成同一組，</a:t>
            </a:r>
            <a:r>
              <a:rPr lang="zh-CHT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並標記出位於低密度區域的局外點（</a:t>
            </a:r>
            <a:r>
              <a:rPr lang="en-US" altLang="zh-CHT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outlier</a:t>
            </a:r>
            <a:r>
              <a:rPr lang="zh-TW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lang="en-US" altLang="zh-TW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用這個演算法不需要找出資料中的</a:t>
            </a:r>
            <a:r>
              <a:rPr lang="en-US" altLang="zh-TW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outlier</a:t>
            </a:r>
            <a:endParaRPr lang="zh-CHT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u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EDE73-ACE0-4F79-A8F7-8C030CCA18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27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EDE73-ACE0-4F79-A8F7-8C030CCA18E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27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EDE73-ACE0-4F79-A8F7-8C030CCA18E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27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EDE73-ACE0-4F79-A8F7-8C030CCA18E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27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EDE73-ACE0-4F79-A8F7-8C030CCA18E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27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EDE73-ACE0-4F79-A8F7-8C030CCA18E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273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EDE73-ACE0-4F79-A8F7-8C030CCA18E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27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EDE73-ACE0-4F79-A8F7-8C030CCA18E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04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Scikit</a:t>
            </a:r>
            <a:r>
              <a:rPr lang="en-US" altLang="zh-TW" baseline="0" dirty="0" smtClean="0"/>
              <a:t> learn</a:t>
            </a:r>
            <a:r>
              <a:rPr lang="zh-TW" altLang="en-US" baseline="0" dirty="0" smtClean="0"/>
              <a:t>上面</a:t>
            </a:r>
            <a:endParaRPr lang="en-US" altLang="zh-TW" dirty="0" smtClean="0"/>
          </a:p>
          <a:p>
            <a:r>
              <a:rPr lang="zh-TW" altLang="en-US" dirty="0" smtClean="0"/>
              <a:t>第一個參數是</a:t>
            </a:r>
            <a:r>
              <a:rPr lang="en-US" altLang="zh-TW" dirty="0" err="1" smtClean="0"/>
              <a:t>eps</a:t>
            </a:r>
            <a:r>
              <a:rPr lang="en-US" altLang="zh-TW" dirty="0" smtClean="0"/>
              <a:t>    </a:t>
            </a:r>
            <a:r>
              <a:rPr lang="zh-TW" altLang="en-US" dirty="0" smtClean="0"/>
              <a:t>型態是浮點數</a:t>
            </a:r>
            <a:r>
              <a:rPr lang="en-US" altLang="zh-TW" dirty="0" smtClean="0"/>
              <a:t>  </a:t>
            </a:r>
            <a:r>
              <a:rPr lang="zh-TW" altLang="en-US" dirty="0" smtClean="0"/>
              <a:t>他的意思就是當兩個資料點被分在同一群裡面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他們</a:t>
            </a:r>
            <a:r>
              <a:rPr lang="zh-TW" altLang="en-US" dirty="0" smtClean="0"/>
              <a:t>之間的距離不會超過</a:t>
            </a:r>
            <a:r>
              <a:rPr lang="en-US" altLang="zh-TW" dirty="0" err="1" smtClean="0"/>
              <a:t>eps</a:t>
            </a:r>
            <a:endParaRPr lang="en-US" altLang="zh-TW" dirty="0" smtClean="0"/>
          </a:p>
          <a:p>
            <a:r>
              <a:rPr lang="zh-TW" altLang="en-US" dirty="0" smtClean="0"/>
              <a:t>第二個參數是</a:t>
            </a:r>
            <a:r>
              <a:rPr lang="en-US" altLang="zh-TW" dirty="0" smtClean="0"/>
              <a:t>min samples </a:t>
            </a:r>
            <a:r>
              <a:rPr lang="zh-TW" altLang="en-US" dirty="0" smtClean="0"/>
              <a:t>型態是整數</a:t>
            </a:r>
            <a:r>
              <a:rPr lang="en-US" altLang="zh-TW" dirty="0" smtClean="0"/>
              <a:t> </a:t>
            </a:r>
            <a:r>
              <a:rPr lang="zh-TW" altLang="en-US" dirty="0" smtClean="0"/>
              <a:t>意思是以某個點為圓心</a:t>
            </a:r>
            <a:r>
              <a:rPr lang="en-US" altLang="zh-TW" dirty="0" err="1" smtClean="0"/>
              <a:t>eps</a:t>
            </a:r>
            <a:r>
              <a:rPr lang="zh-TW" altLang="en-US" dirty="0" smtClean="0"/>
              <a:t>為半徑，可以畫出一個範圍，在那個範圍內如果包含的資料點的個數大於或等於使用者設定的</a:t>
            </a:r>
            <a:r>
              <a:rPr lang="en-US" altLang="zh-TW" dirty="0" err="1" smtClean="0"/>
              <a:t>min_sample</a:t>
            </a:r>
            <a:r>
              <a:rPr lang="zh-TW" altLang="en-US" dirty="0" smtClean="0"/>
              <a:t>數量，那個點就是核心點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EDE73-ACE0-4F79-A8F7-8C030CCA18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27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資料點分成三種</a:t>
            </a:r>
            <a:r>
              <a:rPr lang="en-US" altLang="zh-TW" dirty="0" smtClean="0"/>
              <a:t> </a:t>
            </a:r>
            <a:r>
              <a:rPr lang="zh-TW" altLang="en-US" dirty="0" smtClean="0"/>
              <a:t>有</a:t>
            </a:r>
            <a:r>
              <a:rPr lang="en-US" altLang="zh-TW" dirty="0" smtClean="0"/>
              <a:t>core point border point</a:t>
            </a:r>
            <a:r>
              <a:rPr lang="zh-TW" altLang="en-US" dirty="0" smtClean="0"/>
              <a:t>跟</a:t>
            </a:r>
            <a:r>
              <a:rPr lang="en-US" altLang="zh-TW" dirty="0" smtClean="0"/>
              <a:t>noise point</a:t>
            </a:r>
            <a:endParaRPr lang="en-US" dirty="0" smtClean="0"/>
          </a:p>
          <a:p>
            <a:r>
              <a:rPr lang="en-US" dirty="0" smtClean="0"/>
              <a:t>Border point</a:t>
            </a:r>
            <a:r>
              <a:rPr lang="zh-TW" altLang="en-US" dirty="0" smtClean="0"/>
              <a:t>：距離一個點</a:t>
            </a:r>
            <a:r>
              <a:rPr lang="en-US" altLang="zh-TW" dirty="0" err="1" smtClean="0"/>
              <a:t>eps</a:t>
            </a:r>
            <a:r>
              <a:rPr lang="zh-TW" altLang="en-US" dirty="0" smtClean="0"/>
              <a:t>的範圍內，如果包含的點的個數少於設定的</a:t>
            </a:r>
            <a:r>
              <a:rPr lang="en-US" altLang="zh-TW" dirty="0" smtClean="0"/>
              <a:t>min sample</a:t>
            </a:r>
            <a:r>
              <a:rPr lang="zh-TW" altLang="en-US" dirty="0" smtClean="0"/>
              <a:t>，但是有至少一個核心點跟他的距離小於</a:t>
            </a:r>
            <a:r>
              <a:rPr lang="en-US" altLang="zh-TW" dirty="0" err="1" smtClean="0"/>
              <a:t>eps</a:t>
            </a:r>
            <a:r>
              <a:rPr lang="en-US" altLang="zh-TW" baseline="0" dirty="0" smtClean="0"/>
              <a:t> </a:t>
            </a:r>
          </a:p>
          <a:p>
            <a:r>
              <a:rPr lang="zh-TW" altLang="en-US" baseline="0" dirty="0" smtClean="0"/>
              <a:t>假如不是</a:t>
            </a:r>
            <a:r>
              <a:rPr lang="en-US" altLang="zh-TW" baseline="0" dirty="0" smtClean="0"/>
              <a:t>core point</a:t>
            </a:r>
            <a:r>
              <a:rPr lang="zh-TW" altLang="en-US" baseline="0" dirty="0" smtClean="0"/>
              <a:t>也不是</a:t>
            </a:r>
            <a:r>
              <a:rPr lang="en-US" altLang="zh-TW" baseline="0" dirty="0" smtClean="0"/>
              <a:t>border point</a:t>
            </a:r>
            <a:r>
              <a:rPr lang="zh-TW" altLang="en-US" baseline="0" dirty="0" smtClean="0"/>
              <a:t>就是</a:t>
            </a:r>
            <a:r>
              <a:rPr lang="en-US" altLang="zh-TW" baseline="0" dirty="0" smtClean="0"/>
              <a:t>noise point </a:t>
            </a:r>
            <a:r>
              <a:rPr lang="zh-TW" altLang="en-US" baseline="0" dirty="0" smtClean="0"/>
              <a:t>也就是</a:t>
            </a:r>
            <a:r>
              <a:rPr lang="en-US" altLang="zh-TW" baseline="0" dirty="0" smtClean="0"/>
              <a:t>outlier</a:t>
            </a: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EDE73-ACE0-4F79-A8F7-8C030CCA18E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27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用實際的例子來看</a:t>
            </a:r>
            <a:endParaRPr lang="en-US" altLang="zh-TW" dirty="0" smtClean="0"/>
          </a:p>
          <a:p>
            <a:r>
              <a:rPr lang="zh-TW" altLang="en-US" dirty="0" smtClean="0"/>
              <a:t>紅色點是</a:t>
            </a:r>
            <a:r>
              <a:rPr lang="en-US" altLang="zh-TW" dirty="0" smtClean="0"/>
              <a:t>core point</a:t>
            </a:r>
            <a:r>
              <a:rPr lang="zh-TW" altLang="en-US" dirty="0" smtClean="0"/>
              <a:t>，距離那些點</a:t>
            </a:r>
            <a:r>
              <a:rPr lang="en-US" altLang="zh-TW" dirty="0" err="1" smtClean="0"/>
              <a:t>eps</a:t>
            </a:r>
            <a:r>
              <a:rPr lang="zh-TW" altLang="en-US" dirty="0" smtClean="0"/>
              <a:t>的距離內，都至少有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個或四個以上的點</a:t>
            </a:r>
            <a:endParaRPr lang="en-US" altLang="zh-TW" dirty="0" smtClean="0"/>
          </a:p>
          <a:p>
            <a:r>
              <a:rPr lang="zh-TW" altLang="en-US" dirty="0" smtClean="0"/>
              <a:t>距離黃色點</a:t>
            </a:r>
            <a:r>
              <a:rPr lang="en-US" altLang="zh-TW" dirty="0" err="1" smtClean="0"/>
              <a:t>eps</a:t>
            </a:r>
            <a:r>
              <a:rPr lang="zh-TW" altLang="en-US" dirty="0" smtClean="0"/>
              <a:t>的距離內，雖然沒有包含四個資料點，但至少有一個核心點跟他距離</a:t>
            </a:r>
            <a:r>
              <a:rPr lang="en-US" altLang="zh-TW" dirty="0" err="1" smtClean="0"/>
              <a:t>eps</a:t>
            </a:r>
            <a:r>
              <a:rPr lang="zh-TW" altLang="en-US" dirty="0" smtClean="0"/>
              <a:t>以內，所以是</a:t>
            </a:r>
            <a:r>
              <a:rPr lang="en-US" altLang="zh-TW" dirty="0" smtClean="0"/>
              <a:t>border point</a:t>
            </a:r>
          </a:p>
          <a:p>
            <a:r>
              <a:rPr lang="zh-TW" altLang="en-US" dirty="0" smtClean="0"/>
              <a:t>藍色得點沒有點跟他距離</a:t>
            </a:r>
            <a:r>
              <a:rPr lang="en-US" altLang="zh-TW" dirty="0" err="1" smtClean="0"/>
              <a:t>eps</a:t>
            </a:r>
            <a:r>
              <a:rPr lang="zh-TW" altLang="en-US" dirty="0" smtClean="0"/>
              <a:t>以內，所以是</a:t>
            </a:r>
            <a:r>
              <a:rPr lang="en-US" altLang="zh-TW" dirty="0" smtClean="0"/>
              <a:t>outlier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EDE73-ACE0-4F79-A8F7-8C030CCA18E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2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參數定義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EDE73-ACE0-4F79-A8F7-8C030CCA18E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27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EDE73-ACE0-4F79-A8F7-8C030CCA18E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27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參數的</a:t>
            </a:r>
            <a:r>
              <a:rPr lang="en-US" altLang="zh-TW" dirty="0" smtClean="0"/>
              <a:t>happy path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EDE73-ACE0-4F79-A8F7-8C030CCA18E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27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演算法的</a:t>
            </a:r>
            <a:r>
              <a:rPr lang="en-US" altLang="zh-TW" dirty="0" smtClean="0"/>
              <a:t>happy path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EDE73-ACE0-4F79-A8F7-8C030CCA18E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2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8E7B-63E5-4233-AA7D-1C886162DB8F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269-23A5-4001-AB4E-673EA4E94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2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8E7B-63E5-4233-AA7D-1C886162DB8F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269-23A5-4001-AB4E-673EA4E94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15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8E7B-63E5-4233-AA7D-1C886162DB8F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269-23A5-4001-AB4E-673EA4E94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92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8E7B-63E5-4233-AA7D-1C886162DB8F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269-23A5-4001-AB4E-673EA4E94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57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8E7B-63E5-4233-AA7D-1C886162DB8F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269-23A5-4001-AB4E-673EA4E94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8E7B-63E5-4233-AA7D-1C886162DB8F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269-23A5-4001-AB4E-673EA4E94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8E7B-63E5-4233-AA7D-1C886162DB8F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269-23A5-4001-AB4E-673EA4E94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37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8E7B-63E5-4233-AA7D-1C886162DB8F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269-23A5-4001-AB4E-673EA4E94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28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8E7B-63E5-4233-AA7D-1C886162DB8F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269-23A5-4001-AB4E-673EA4E94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8E7B-63E5-4233-AA7D-1C886162DB8F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269-23A5-4001-AB4E-673EA4E94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41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8E7B-63E5-4233-AA7D-1C886162DB8F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269-23A5-4001-AB4E-673EA4E94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66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98E7B-63E5-4233-AA7D-1C886162DB8F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7F269-23A5-4001-AB4E-673EA4E94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90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271520302_Table-2-Advantages-Disadvantages-and-Applications-of-DBSCAN" TargetMode="External"/><Relationship Id="rId4" Type="http://schemas.openxmlformats.org/officeDocument/2006/relationships/hyperlink" Target="https://www.slideshare.net/MahbuburShimul/dbscan-algorithom" TargetMode="External"/><Relationship Id="rId5" Type="http://schemas.openxmlformats.org/officeDocument/2006/relationships/hyperlink" Target="http://scikit-learn.org/stable/modules/clustering.html%23clustering" TargetMode="External"/><Relationship Id="rId6" Type="http://schemas.openxmlformats.org/officeDocument/2006/relationships/hyperlink" Target="http://www.sthda.com/english/articles/30-advanced-clustering/105-dbscan-density-based-clustering-essentials/" TargetMode="External"/><Relationship Id="rId7" Type="http://schemas.openxmlformats.org/officeDocument/2006/relationships/hyperlink" Target="https://zh.wikipedia.org/wiki/DBSCAN" TargetMode="External"/><Relationship Id="rId8" Type="http://schemas.openxmlformats.org/officeDocument/2006/relationships/hyperlink" Target="https://en.wikipedia.org/wiki/DBSCAN" TargetMode="External"/><Relationship Id="rId9" Type="http://schemas.openxmlformats.org/officeDocument/2006/relationships/hyperlink" Target="http://scikit-learn.org/stable/modules/generated/sklearn.cluster.DBSCAN.html%23sklearn.cluster.DBSCAN" TargetMode="External"/><Relationship Id="rId10" Type="http://schemas.openxmlformats.org/officeDocument/2006/relationships/hyperlink" Target="http://www.sthda.com/english/articles/30-advanced-clustering/105-dbscan-density-based-clustering-essentials/%23method-for-determining-the-optimal-eps-valu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4907811"/>
            <a:ext cx="12192000" cy="1950191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98572" y="15613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8000" b="1" dirty="0" smtClean="0"/>
              <a:t>Final Project</a:t>
            </a:r>
            <a:br>
              <a:rPr lang="en-US" sz="8000" b="1" dirty="0" smtClean="0"/>
            </a:br>
            <a:r>
              <a:rPr lang="en-US" sz="8000" b="1" dirty="0" smtClean="0"/>
              <a:t>DBSCAN</a:t>
            </a:r>
            <a:endParaRPr lang="en-US" sz="80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6677" y="5421756"/>
            <a:ext cx="9144000" cy="16557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TW" altLang="en-US" sz="32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工管四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b03701241 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歐陽萱</a:t>
            </a:r>
            <a:endParaRPr lang="en-US" altLang="zh-TW" sz="32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7224" y="3244338"/>
            <a:ext cx="184662" cy="38471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TW" altLang="en-US" b="0" dirty="0" smtClean="0">
                <a:effectLst/>
              </a:rPr>
              <a:t> 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0" y="4872306"/>
            <a:ext cx="12192000" cy="35505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1"/>
            <a:ext cx="12192000" cy="658556"/>
          </a:xfrm>
          <a:prstGeom prst="rect">
            <a:avLst/>
          </a:prstGeom>
          <a:solidFill>
            <a:srgbClr val="FFD5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88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7620" y="3"/>
            <a:ext cx="12192000" cy="1540748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10540" y="0"/>
            <a:ext cx="304800" cy="6858000"/>
          </a:xfrm>
          <a:prstGeom prst="rect">
            <a:avLst/>
          </a:prstGeom>
          <a:solidFill>
            <a:srgbClr val="FF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>
                <a:effectLst/>
                <a:latin typeface="+mn-lt"/>
              </a:rPr>
              <a:t> 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6680" y="1540748"/>
            <a:ext cx="11963400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標題 1"/>
          <p:cNvSpPr txBox="1">
            <a:spLocks/>
          </p:cNvSpPr>
          <p:nvPr/>
        </p:nvSpPr>
        <p:spPr>
          <a:xfrm>
            <a:off x="849493" y="313686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+mn-lt"/>
              </a:rPr>
              <a:t> </a:t>
            </a:r>
            <a:r>
              <a:rPr lang="en-US" altLang="zh-TW" dirty="0" smtClean="0">
                <a:latin typeface="+mn-lt"/>
              </a:rPr>
              <a:t>Code Review – Algorithm Happy Path Test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Picture 2" descr="螢幕快照 2018-01-09 下午10.23.2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2"/>
          <a:stretch/>
        </p:blipFill>
        <p:spPr>
          <a:xfrm>
            <a:off x="1271761" y="2054067"/>
            <a:ext cx="9842500" cy="468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63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7620" y="3"/>
            <a:ext cx="12192000" cy="1540748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10540" y="0"/>
            <a:ext cx="304800" cy="6858000"/>
          </a:xfrm>
          <a:prstGeom prst="rect">
            <a:avLst/>
          </a:prstGeom>
          <a:solidFill>
            <a:srgbClr val="FF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>
                <a:effectLst/>
                <a:latin typeface="+mn-lt"/>
              </a:rPr>
              <a:t> 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6680" y="1540748"/>
            <a:ext cx="11963400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標題 1"/>
          <p:cNvSpPr txBox="1">
            <a:spLocks/>
          </p:cNvSpPr>
          <p:nvPr/>
        </p:nvSpPr>
        <p:spPr>
          <a:xfrm>
            <a:off x="849493" y="313686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+mn-lt"/>
              </a:rPr>
              <a:t> </a:t>
            </a:r>
            <a:r>
              <a:rPr lang="en-US" altLang="zh-TW" dirty="0" smtClean="0">
                <a:latin typeface="+mn-lt"/>
              </a:rPr>
              <a:t>Code Review – Parameter Sad Path Test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Picture 2" descr="螢幕快照 2018-01-09 下午10.2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327074"/>
            <a:ext cx="11544300" cy="42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4534" y="1744133"/>
            <a:ext cx="257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Eps</a:t>
            </a:r>
            <a:r>
              <a:rPr lang="zh-TW" altLang="en-US" sz="2400" dirty="0"/>
              <a:t>的</a:t>
            </a:r>
            <a:r>
              <a:rPr lang="en-US" altLang="zh-TW" sz="2400" dirty="0"/>
              <a:t>sad path </a:t>
            </a:r>
            <a:r>
              <a:rPr lang="en-US" altLang="zh-TW" sz="2400" dirty="0" smtClean="0"/>
              <a:t>test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958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7620" y="3"/>
            <a:ext cx="12192000" cy="1540748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10540" y="0"/>
            <a:ext cx="304800" cy="6858000"/>
          </a:xfrm>
          <a:prstGeom prst="rect">
            <a:avLst/>
          </a:prstGeom>
          <a:solidFill>
            <a:srgbClr val="FF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>
                <a:effectLst/>
                <a:latin typeface="+mn-lt"/>
              </a:rPr>
              <a:t> 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6680" y="1540748"/>
            <a:ext cx="11963400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標題 1"/>
          <p:cNvSpPr txBox="1">
            <a:spLocks/>
          </p:cNvSpPr>
          <p:nvPr/>
        </p:nvSpPr>
        <p:spPr>
          <a:xfrm>
            <a:off x="849493" y="313686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+mn-lt"/>
              </a:rPr>
              <a:t> </a:t>
            </a:r>
            <a:r>
              <a:rPr lang="en-US" altLang="zh-TW" dirty="0" smtClean="0">
                <a:latin typeface="+mn-lt"/>
              </a:rPr>
              <a:t>Code Review – Parameter Sad Path Test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Picture 2" descr="螢幕快照 2018-01-09 下午10.2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14148"/>
            <a:ext cx="11506200" cy="401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0666" y="1710266"/>
            <a:ext cx="3662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Min_sample</a:t>
            </a:r>
            <a:r>
              <a:rPr lang="zh-TW" altLang="en-US" sz="2400" dirty="0"/>
              <a:t>的</a:t>
            </a:r>
            <a:r>
              <a:rPr lang="en-US" altLang="zh-TW" sz="2400" dirty="0"/>
              <a:t>sad path </a:t>
            </a:r>
            <a:r>
              <a:rPr lang="en-US" altLang="zh-TW" sz="2400" dirty="0" smtClean="0"/>
              <a:t>test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454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7620" y="3"/>
            <a:ext cx="12192000" cy="1540748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10540" y="0"/>
            <a:ext cx="304800" cy="6858000"/>
          </a:xfrm>
          <a:prstGeom prst="rect">
            <a:avLst/>
          </a:prstGeom>
          <a:solidFill>
            <a:srgbClr val="FF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>
                <a:effectLst/>
                <a:latin typeface="+mn-lt"/>
              </a:rPr>
              <a:t> 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6680" y="1540748"/>
            <a:ext cx="11963400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標題 1"/>
          <p:cNvSpPr txBox="1">
            <a:spLocks/>
          </p:cNvSpPr>
          <p:nvPr/>
        </p:nvSpPr>
        <p:spPr>
          <a:xfrm>
            <a:off x="849493" y="313686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+mn-lt"/>
              </a:rPr>
              <a:t> </a:t>
            </a:r>
            <a:r>
              <a:rPr lang="en-US" altLang="zh-TW" dirty="0" smtClean="0">
                <a:latin typeface="+mn-lt"/>
              </a:rPr>
              <a:t>Code Review – Parameter Sad </a:t>
            </a:r>
            <a:r>
              <a:rPr lang="en-US" altLang="zh-TW" dirty="0">
                <a:latin typeface="+mn-lt"/>
              </a:rPr>
              <a:t>P</a:t>
            </a:r>
            <a:r>
              <a:rPr lang="en-US" altLang="zh-TW" dirty="0" smtClean="0">
                <a:latin typeface="+mn-lt"/>
              </a:rPr>
              <a:t>ath Test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Picture 2" descr="螢幕快照 2018-01-09 下午10.23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338644"/>
            <a:ext cx="11518900" cy="411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799" y="1778000"/>
            <a:ext cx="366263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Min_sample</a:t>
            </a:r>
            <a:r>
              <a:rPr lang="zh-TW" altLang="en-US" sz="2400" dirty="0"/>
              <a:t>的</a:t>
            </a:r>
            <a:r>
              <a:rPr lang="en-US" altLang="zh-TW" sz="2400" dirty="0"/>
              <a:t>sad path test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03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7620" y="3"/>
            <a:ext cx="12192000" cy="1540748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10540" y="0"/>
            <a:ext cx="304800" cy="6858000"/>
          </a:xfrm>
          <a:prstGeom prst="rect">
            <a:avLst/>
          </a:prstGeom>
          <a:solidFill>
            <a:srgbClr val="FF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>
                <a:effectLst/>
                <a:latin typeface="+mn-lt"/>
              </a:rPr>
              <a:t> 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6680" y="1540748"/>
            <a:ext cx="11963400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標題 1"/>
          <p:cNvSpPr txBox="1">
            <a:spLocks/>
          </p:cNvSpPr>
          <p:nvPr/>
        </p:nvSpPr>
        <p:spPr>
          <a:xfrm>
            <a:off x="849493" y="313686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+mn-lt"/>
              </a:rPr>
              <a:t> </a:t>
            </a:r>
            <a:r>
              <a:rPr lang="en-US" altLang="zh-TW" dirty="0" smtClean="0">
                <a:latin typeface="+mn-lt"/>
              </a:rPr>
              <a:t>Code Review – Algorithm Sad Path Test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Picture 9" descr="螢幕快照 2018-01-09 下午10.24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52" y="1735826"/>
            <a:ext cx="103505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78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7620" y="3"/>
            <a:ext cx="12192000" cy="1540748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10540" y="0"/>
            <a:ext cx="304800" cy="6858000"/>
          </a:xfrm>
          <a:prstGeom prst="rect">
            <a:avLst/>
          </a:prstGeom>
          <a:solidFill>
            <a:srgbClr val="FF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>
                <a:effectLst/>
                <a:latin typeface="+mn-lt"/>
              </a:rPr>
              <a:t> 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6680" y="1540748"/>
            <a:ext cx="11963400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標題 1"/>
          <p:cNvSpPr txBox="1">
            <a:spLocks/>
          </p:cNvSpPr>
          <p:nvPr/>
        </p:nvSpPr>
        <p:spPr>
          <a:xfrm>
            <a:off x="849493" y="313686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+mn-lt"/>
              </a:rPr>
              <a:t> </a:t>
            </a:r>
            <a:r>
              <a:rPr lang="en-US" altLang="zh-TW" dirty="0" smtClean="0">
                <a:latin typeface="+mn-lt"/>
              </a:rPr>
              <a:t>Code Review – </a:t>
            </a:r>
            <a:r>
              <a:rPr lang="en-US" altLang="zh-TW" dirty="0" err="1" smtClean="0">
                <a:latin typeface="+mn-lt"/>
              </a:rPr>
              <a:t>Utils.py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Picture 9" descr="螢幕快照 2018-01-09 下午10.25.4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3"/>
          <a:stretch/>
        </p:blipFill>
        <p:spPr>
          <a:xfrm>
            <a:off x="1479550" y="4643312"/>
            <a:ext cx="10153903" cy="1111216"/>
          </a:xfrm>
          <a:prstGeom prst="rect">
            <a:avLst/>
          </a:prstGeom>
        </p:spPr>
      </p:pic>
      <p:pic>
        <p:nvPicPr>
          <p:cNvPr id="11" name="Picture 10" descr="螢幕快照 2018-01-09 下午10.25.2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772" y="1948317"/>
            <a:ext cx="5823596" cy="544788"/>
          </a:xfrm>
          <a:prstGeom prst="rect">
            <a:avLst/>
          </a:prstGeom>
        </p:spPr>
      </p:pic>
      <p:pic>
        <p:nvPicPr>
          <p:cNvPr id="12" name="Picture 11" descr="螢幕快照 2018-01-09 下午10.25.1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529" y="2806420"/>
            <a:ext cx="6131226" cy="15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8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7620" y="3"/>
            <a:ext cx="12192000" cy="1540748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10540" y="0"/>
            <a:ext cx="304800" cy="6858000"/>
          </a:xfrm>
          <a:prstGeom prst="rect">
            <a:avLst/>
          </a:prstGeom>
          <a:solidFill>
            <a:srgbClr val="FF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>
                <a:effectLst/>
                <a:latin typeface="+mn-lt"/>
              </a:rPr>
              <a:t> 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65396" y="1966355"/>
            <a:ext cx="10515600" cy="4351339"/>
          </a:xfrm>
          <a:ln>
            <a:noFill/>
          </a:ln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3200" dirty="0" smtClean="0">
                <a:ea typeface="微軟正黑體"/>
                <a:cs typeface="微軟正黑體"/>
              </a:rPr>
              <a:t>能自動辨別</a:t>
            </a:r>
            <a:r>
              <a:rPr lang="en-US" altLang="zh-TW" sz="3200" dirty="0" smtClean="0">
                <a:ea typeface="微軟正黑體"/>
                <a:cs typeface="微軟正黑體"/>
              </a:rPr>
              <a:t>outlier</a:t>
            </a:r>
          </a:p>
          <a:p>
            <a:pPr fontAlgn="base">
              <a:lnSpc>
                <a:spcPct val="120000"/>
              </a:lnSpc>
            </a:pPr>
            <a:r>
              <a:rPr lang="zh-TW" altLang="en-US" dirty="0" smtClean="0">
                <a:ea typeface="微軟正黑體"/>
                <a:cs typeface="微軟正黑體"/>
              </a:rPr>
              <a:t>不需要如</a:t>
            </a:r>
            <a:r>
              <a:rPr lang="en-US" altLang="zh-TW" dirty="0" smtClean="0">
                <a:ea typeface="微軟正黑體"/>
                <a:cs typeface="微軟正黑體"/>
              </a:rPr>
              <a:t>k-means</a:t>
            </a:r>
            <a:r>
              <a:rPr lang="zh-TW" altLang="en-US" dirty="0" smtClean="0">
                <a:ea typeface="微軟正黑體"/>
                <a:cs typeface="微軟正黑體"/>
              </a:rPr>
              <a:t>先給定分群數</a:t>
            </a:r>
            <a:endParaRPr lang="en-US" altLang="zh-TW" dirty="0" smtClean="0">
              <a:ea typeface="微軟正黑體"/>
              <a:cs typeface="微軟正黑體"/>
            </a:endParaRPr>
          </a:p>
          <a:p>
            <a:pPr fontAlgn="base">
              <a:lnSpc>
                <a:spcPct val="120000"/>
              </a:lnSpc>
            </a:pPr>
            <a:r>
              <a:rPr lang="zh-TW" altLang="en-US" sz="3200" dirty="0" smtClean="0">
                <a:ea typeface="微軟正黑體"/>
                <a:cs typeface="微軟正黑體"/>
              </a:rPr>
              <a:t>容易理解</a:t>
            </a:r>
            <a:r>
              <a:rPr lang="zh-TW" altLang="en-US" dirty="0" smtClean="0">
                <a:ea typeface="微軟正黑體"/>
                <a:cs typeface="微軟正黑體"/>
              </a:rPr>
              <a:t>，只需兩個參數</a:t>
            </a:r>
            <a:endParaRPr lang="en-US" altLang="zh-TW" dirty="0" smtClean="0">
              <a:ea typeface="微軟正黑體"/>
              <a:cs typeface="微軟正黑體"/>
            </a:endParaRPr>
          </a:p>
          <a:p>
            <a:pPr fontAlgn="base">
              <a:lnSpc>
                <a:spcPct val="120000"/>
              </a:lnSpc>
            </a:pPr>
            <a:r>
              <a:rPr lang="zh-TW" altLang="en-US" sz="3200" dirty="0" smtClean="0">
                <a:ea typeface="微軟正黑體"/>
                <a:cs typeface="微軟正黑體"/>
              </a:rPr>
              <a:t>可以有特殊形狀的分群</a:t>
            </a:r>
            <a:endParaRPr lang="en-US" altLang="zh-TW" sz="3200" dirty="0" smtClean="0">
              <a:ea typeface="微軟正黑體"/>
              <a:cs typeface="微軟正黑體"/>
            </a:endParaRPr>
          </a:p>
          <a:p>
            <a:pPr fontAlgn="base">
              <a:lnSpc>
                <a:spcPct val="120000"/>
              </a:lnSpc>
            </a:pPr>
            <a:r>
              <a:rPr lang="zh-TW" altLang="en-US" sz="3200" dirty="0" smtClean="0">
                <a:ea typeface="微軟正黑體"/>
                <a:cs typeface="微軟正黑體"/>
              </a:rPr>
              <a:t>正確設定</a:t>
            </a:r>
            <a:r>
              <a:rPr lang="en-US" altLang="zh-TW" sz="3200" dirty="0" err="1" smtClean="0">
                <a:ea typeface="微軟正黑體"/>
                <a:cs typeface="微軟正黑體"/>
              </a:rPr>
              <a:t>eps</a:t>
            </a:r>
            <a:r>
              <a:rPr lang="zh-TW" altLang="en-US" dirty="0" smtClean="0">
                <a:ea typeface="微軟正黑體"/>
                <a:cs typeface="微軟正黑體"/>
              </a:rPr>
              <a:t>與</a:t>
            </a:r>
            <a:r>
              <a:rPr lang="en-US" altLang="zh-TW" dirty="0" err="1" smtClean="0">
                <a:ea typeface="微軟正黑體"/>
                <a:cs typeface="微軟正黑體"/>
              </a:rPr>
              <a:t>min_samples</a:t>
            </a:r>
            <a:r>
              <a:rPr lang="zh-TW" altLang="en-US" dirty="0" smtClean="0">
                <a:ea typeface="微軟正黑體"/>
                <a:cs typeface="微軟正黑體"/>
              </a:rPr>
              <a:t>可以得到好結果</a:t>
            </a:r>
            <a:endParaRPr lang="zh-TW" altLang="en-US" sz="3200" dirty="0">
              <a:ea typeface="微軟正黑體"/>
              <a:cs typeface="微軟正黑體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6680" y="1540748"/>
            <a:ext cx="11963400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標題 1"/>
          <p:cNvSpPr txBox="1">
            <a:spLocks/>
          </p:cNvSpPr>
          <p:nvPr/>
        </p:nvSpPr>
        <p:spPr>
          <a:xfrm>
            <a:off x="849493" y="313686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+mn-lt"/>
              </a:rPr>
              <a:t> </a:t>
            </a:r>
            <a:r>
              <a:rPr lang="en-US" altLang="zh-TW" dirty="0" smtClean="0">
                <a:latin typeface="+mn-lt"/>
              </a:rPr>
              <a:t>DBSCAN advantage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4512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7620" y="3"/>
            <a:ext cx="12192000" cy="1540748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10540" y="0"/>
            <a:ext cx="304800" cy="6858000"/>
          </a:xfrm>
          <a:prstGeom prst="rect">
            <a:avLst/>
          </a:prstGeom>
          <a:solidFill>
            <a:srgbClr val="FF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>
                <a:effectLst/>
                <a:latin typeface="+mn-lt"/>
              </a:rPr>
              <a:t> 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6680" y="1540748"/>
            <a:ext cx="11963400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標題 1"/>
          <p:cNvSpPr txBox="1">
            <a:spLocks/>
          </p:cNvSpPr>
          <p:nvPr/>
        </p:nvSpPr>
        <p:spPr>
          <a:xfrm>
            <a:off x="849493" y="313686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+mn-lt"/>
              </a:rPr>
              <a:t> 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900293" y="262886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+mn-lt"/>
              </a:rPr>
              <a:t> </a:t>
            </a:r>
            <a:r>
              <a:rPr lang="en-US" altLang="zh-TW" dirty="0" smtClean="0">
                <a:latin typeface="+mn-lt"/>
              </a:rPr>
              <a:t>DBSCAN advantage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Picture 6" descr="螢幕快照 2018-01-10 上午9.55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33" y="2370667"/>
            <a:ext cx="4292600" cy="4267200"/>
          </a:xfrm>
          <a:prstGeom prst="rect">
            <a:avLst/>
          </a:prstGeom>
        </p:spPr>
      </p:pic>
      <p:pic>
        <p:nvPicPr>
          <p:cNvPr id="11" name="Picture 10" descr="螢幕快照 2018-01-10 上午9.56.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877" y="2626784"/>
            <a:ext cx="4668157" cy="3689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9333" y="1761067"/>
            <a:ext cx="3262432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/>
                <a:ea typeface="微軟正黑體"/>
                <a:cs typeface="微軟正黑體"/>
              </a:rPr>
              <a:t>可以有特殊形狀的分群</a:t>
            </a:r>
            <a:endParaRPr lang="en-US" sz="2400" dirty="0">
              <a:latin typeface="微軟正黑體"/>
              <a:ea typeface="微軟正黑體"/>
              <a:cs typeface="微軟正黑體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9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7620" y="3"/>
            <a:ext cx="12192000" cy="1540748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10540" y="0"/>
            <a:ext cx="304800" cy="6858000"/>
          </a:xfrm>
          <a:prstGeom prst="rect">
            <a:avLst/>
          </a:prstGeom>
          <a:solidFill>
            <a:srgbClr val="FF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>
                <a:effectLst/>
                <a:latin typeface="+mn-lt"/>
              </a:rPr>
              <a:t> 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65396" y="1966355"/>
            <a:ext cx="10515600" cy="4351339"/>
          </a:xfrm>
          <a:ln>
            <a:noFill/>
          </a:ln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3200" dirty="0" smtClean="0">
                <a:ea typeface="微軟正黑體"/>
                <a:cs typeface="微軟正黑體"/>
              </a:rPr>
              <a:t>難以找出最適當的</a:t>
            </a:r>
            <a:r>
              <a:rPr lang="en-US" altLang="zh-TW" sz="3200" dirty="0" err="1" smtClean="0">
                <a:ea typeface="微軟正黑體"/>
                <a:cs typeface="微軟正黑體"/>
              </a:rPr>
              <a:t>eps</a:t>
            </a:r>
            <a:endParaRPr lang="en-US" altLang="zh-TW" sz="3200" dirty="0" smtClean="0">
              <a:ea typeface="微軟正黑體"/>
              <a:cs typeface="微軟正黑體"/>
            </a:endParaRPr>
          </a:p>
          <a:p>
            <a:pPr fontAlgn="base">
              <a:lnSpc>
                <a:spcPct val="120000"/>
              </a:lnSpc>
            </a:pPr>
            <a:r>
              <a:rPr lang="zh-TW" altLang="en-US" dirty="0" smtClean="0">
                <a:ea typeface="微軟正黑體"/>
                <a:cs typeface="微軟正黑體"/>
              </a:rPr>
              <a:t>參數影響大</a:t>
            </a:r>
            <a:endParaRPr lang="en-US" altLang="zh-TW" sz="3200" dirty="0" smtClean="0">
              <a:ea typeface="微軟正黑體"/>
              <a:cs typeface="微軟正黑體"/>
            </a:endParaRPr>
          </a:p>
          <a:p>
            <a:pPr fontAlgn="base">
              <a:lnSpc>
                <a:spcPct val="120000"/>
              </a:lnSpc>
            </a:pPr>
            <a:r>
              <a:rPr lang="zh-TW" altLang="en-US" dirty="0" smtClean="0">
                <a:ea typeface="微軟正黑體"/>
                <a:cs typeface="微軟正黑體"/>
              </a:rPr>
              <a:t>資料有多種不同密度較不適用</a:t>
            </a:r>
            <a:endParaRPr lang="en-US" altLang="zh-TW" dirty="0" smtClean="0">
              <a:ea typeface="微軟正黑體"/>
              <a:cs typeface="微軟正黑體"/>
            </a:endParaRPr>
          </a:p>
          <a:p>
            <a:pPr fontAlgn="base">
              <a:lnSpc>
                <a:spcPct val="120000"/>
              </a:lnSpc>
            </a:pPr>
            <a:endParaRPr lang="zh-TW" altLang="en-US" sz="3200" dirty="0">
              <a:ea typeface="微軟正黑體"/>
              <a:cs typeface="微軟正黑體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6680" y="1540748"/>
            <a:ext cx="11963400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標題 1"/>
          <p:cNvSpPr txBox="1">
            <a:spLocks/>
          </p:cNvSpPr>
          <p:nvPr/>
        </p:nvSpPr>
        <p:spPr>
          <a:xfrm>
            <a:off x="849493" y="313686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+mn-lt"/>
              </a:rPr>
              <a:t> </a:t>
            </a:r>
            <a:r>
              <a:rPr lang="en-US" altLang="zh-TW" dirty="0" smtClean="0">
                <a:latin typeface="+mn-lt"/>
              </a:rPr>
              <a:t>DBSCAN disadvantage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6508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7620" y="3"/>
            <a:ext cx="12192000" cy="1540748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10540" y="0"/>
            <a:ext cx="304800" cy="6858000"/>
          </a:xfrm>
          <a:prstGeom prst="rect">
            <a:avLst/>
          </a:prstGeom>
          <a:solidFill>
            <a:srgbClr val="FF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>
                <a:effectLst/>
                <a:latin typeface="+mn-lt"/>
              </a:rPr>
              <a:t> 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6680" y="1540748"/>
            <a:ext cx="11963400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標題 1"/>
          <p:cNvSpPr txBox="1">
            <a:spLocks/>
          </p:cNvSpPr>
          <p:nvPr/>
        </p:nvSpPr>
        <p:spPr>
          <a:xfrm>
            <a:off x="849493" y="313686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+mn-lt"/>
              </a:rPr>
              <a:t> 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900293" y="262886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+mn-lt"/>
              </a:rPr>
              <a:t> </a:t>
            </a:r>
            <a:r>
              <a:rPr lang="en-US" altLang="zh-TW" dirty="0" smtClean="0">
                <a:latin typeface="+mn-lt"/>
              </a:rPr>
              <a:t>DBSCAN disadvantage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Picture 2" descr="螢幕快照 2018-01-10 上午9.57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823" y="2478617"/>
            <a:ext cx="4644960" cy="3685116"/>
          </a:xfrm>
          <a:prstGeom prst="rect">
            <a:avLst/>
          </a:prstGeom>
        </p:spPr>
      </p:pic>
      <p:pic>
        <p:nvPicPr>
          <p:cNvPr id="12" name="Picture 11" descr="螢幕快照 2018-01-10 上午9.57.4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17" y="2647950"/>
            <a:ext cx="4224617" cy="39899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4533" y="1947333"/>
            <a:ext cx="5189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/>
                <a:ea typeface="微軟正黑體"/>
                <a:cs typeface="微軟正黑體"/>
              </a:rPr>
              <a:t>資料有多種密度</a:t>
            </a:r>
            <a:r>
              <a:rPr lang="en-US" altLang="zh-TW" sz="2400" dirty="0">
                <a:latin typeface="微軟正黑體"/>
                <a:ea typeface="微軟正黑體"/>
                <a:cs typeface="微軟正黑體"/>
              </a:rPr>
              <a:t> </a:t>
            </a:r>
            <a:r>
              <a:rPr lang="zh-TW" altLang="en-US" sz="2400" dirty="0">
                <a:latin typeface="微軟正黑體"/>
                <a:ea typeface="微軟正黑體"/>
                <a:cs typeface="微軟正黑體"/>
              </a:rPr>
              <a:t>比較不適用這個方法</a:t>
            </a:r>
            <a:endParaRPr lang="en-US" sz="2400" dirty="0">
              <a:latin typeface="微軟正黑體"/>
              <a:ea typeface="微軟正黑體"/>
              <a:cs typeface="微軟正黑體"/>
            </a:endParaRPr>
          </a:p>
          <a:p>
            <a:endParaRPr lang="en-US" sz="2400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32847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7620" y="3"/>
            <a:ext cx="12192000" cy="1540748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26219" y="0"/>
            <a:ext cx="304800" cy="6858000"/>
          </a:xfrm>
          <a:prstGeom prst="rect">
            <a:avLst/>
          </a:prstGeom>
          <a:solidFill>
            <a:srgbClr val="FF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0205" y="290317"/>
            <a:ext cx="10972800" cy="1143000"/>
          </a:xfrm>
        </p:spPr>
        <p:txBody>
          <a:bodyPr/>
          <a:lstStyle/>
          <a:p>
            <a:pPr algn="l"/>
            <a:r>
              <a:rPr lang="zh-TW" altLang="en-US" b="0" dirty="0" smtClean="0">
                <a:effectLst/>
                <a:latin typeface="+mn-lt"/>
              </a:rPr>
              <a:t> </a:t>
            </a:r>
            <a:r>
              <a:rPr lang="en-US" altLang="zh-TW" dirty="0" smtClean="0">
                <a:latin typeface="+mn-lt"/>
              </a:rPr>
              <a:t>Outline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65396" y="1966355"/>
            <a:ext cx="10515600" cy="4351339"/>
          </a:xfrm>
          <a:ln>
            <a:noFill/>
          </a:ln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TW" sz="3200" dirty="0">
                <a:ea typeface="微軟正黑體"/>
                <a:cs typeface="微軟正黑體"/>
              </a:rPr>
              <a:t>Algorithm introduction</a:t>
            </a:r>
          </a:p>
          <a:p>
            <a:pPr fontAlgn="base">
              <a:lnSpc>
                <a:spcPct val="120000"/>
              </a:lnSpc>
            </a:pPr>
            <a:r>
              <a:rPr lang="en-US" altLang="zh-TW" sz="3200" dirty="0">
                <a:ea typeface="微軟正黑體"/>
                <a:cs typeface="微軟正黑體"/>
              </a:rPr>
              <a:t>Code review</a:t>
            </a:r>
          </a:p>
          <a:p>
            <a:pPr fontAlgn="base">
              <a:lnSpc>
                <a:spcPct val="120000"/>
              </a:lnSpc>
            </a:pPr>
            <a:r>
              <a:rPr lang="en-US" altLang="zh-TW" sz="3200" dirty="0">
                <a:ea typeface="微軟正黑體"/>
                <a:cs typeface="微軟正黑體"/>
              </a:rPr>
              <a:t>Live demo</a:t>
            </a:r>
          </a:p>
          <a:p>
            <a:pPr fontAlgn="base">
              <a:lnSpc>
                <a:spcPct val="120000"/>
              </a:lnSpc>
            </a:pPr>
            <a:r>
              <a:rPr lang="en-US" altLang="zh-TW" sz="3200" dirty="0">
                <a:ea typeface="微軟正黑體"/>
                <a:cs typeface="微軟正黑體"/>
              </a:rPr>
              <a:t>Conclusion</a:t>
            </a:r>
          </a:p>
          <a:p>
            <a:pPr fontAlgn="base">
              <a:lnSpc>
                <a:spcPct val="120000"/>
              </a:lnSpc>
            </a:pPr>
            <a:r>
              <a:rPr lang="en-US" altLang="zh-TW" sz="3200" dirty="0">
                <a:ea typeface="微軟正黑體"/>
                <a:cs typeface="微軟正黑體"/>
              </a:rPr>
              <a:t>Reference</a:t>
            </a:r>
            <a:endParaRPr lang="zh-TW" altLang="en-US" sz="3200" dirty="0">
              <a:ea typeface="微軟正黑體"/>
              <a:cs typeface="微軟正黑體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6680" y="1540748"/>
            <a:ext cx="11963400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725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7620" y="3"/>
            <a:ext cx="12192000" cy="1540748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10540" y="0"/>
            <a:ext cx="304800" cy="6858000"/>
          </a:xfrm>
          <a:prstGeom prst="rect">
            <a:avLst/>
          </a:prstGeom>
          <a:solidFill>
            <a:srgbClr val="FF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>
                <a:effectLst/>
                <a:latin typeface="+mn-lt"/>
              </a:rPr>
              <a:t> 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6680" y="1540748"/>
            <a:ext cx="11963400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標題 1"/>
          <p:cNvSpPr txBox="1">
            <a:spLocks/>
          </p:cNvSpPr>
          <p:nvPr/>
        </p:nvSpPr>
        <p:spPr>
          <a:xfrm>
            <a:off x="849493" y="313686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+mn-lt"/>
              </a:rPr>
              <a:t> 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900293" y="262886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+mn-lt"/>
              </a:rPr>
              <a:t> </a:t>
            </a:r>
            <a:r>
              <a:rPr lang="en-US" altLang="zh-TW" dirty="0" smtClean="0">
                <a:latin typeface="+mn-lt"/>
              </a:rPr>
              <a:t>DBSCAN disadvantage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Picture 6" descr="螢幕快照 2018-01-10 上午10.00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67" y="2412998"/>
            <a:ext cx="9076266" cy="38622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60134" y="6231466"/>
            <a:ext cx="1159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Eps</a:t>
            </a:r>
            <a:r>
              <a:rPr lang="en-US" sz="2400" dirty="0" smtClean="0"/>
              <a:t>=0.5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721600" y="6248399"/>
            <a:ext cx="1159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Eps</a:t>
            </a:r>
            <a:r>
              <a:rPr lang="en-US" sz="2400" dirty="0" smtClean="0"/>
              <a:t>=0.4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422400" y="1879600"/>
            <a:ext cx="1723549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/>
                <a:ea typeface="微軟正黑體"/>
                <a:cs typeface="微軟正黑體"/>
              </a:rPr>
              <a:t>參</a:t>
            </a:r>
            <a:r>
              <a:rPr lang="zh-TW" altLang="en-US" sz="2400" dirty="0" smtClean="0">
                <a:latin typeface="微軟正黑體"/>
                <a:ea typeface="微軟正黑體"/>
                <a:cs typeface="微軟正黑體"/>
              </a:rPr>
              <a:t>數</a:t>
            </a:r>
            <a:r>
              <a:rPr lang="zh-TW" altLang="en-US" sz="2400" dirty="0">
                <a:latin typeface="微軟正黑體"/>
                <a:ea typeface="微軟正黑體"/>
                <a:cs typeface="微軟正黑體"/>
              </a:rPr>
              <a:t>影響大</a:t>
            </a:r>
            <a:endParaRPr lang="en-US" sz="2400" dirty="0">
              <a:latin typeface="微軟正黑體"/>
              <a:ea typeface="微軟正黑體"/>
              <a:cs typeface="微軟正黑體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4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7620" y="3"/>
            <a:ext cx="12192000" cy="1540748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10540" y="0"/>
            <a:ext cx="304800" cy="6858000"/>
          </a:xfrm>
          <a:prstGeom prst="rect">
            <a:avLst/>
          </a:prstGeom>
          <a:solidFill>
            <a:srgbClr val="FF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5200" y="257705"/>
            <a:ext cx="10972800" cy="1143000"/>
          </a:xfrm>
        </p:spPr>
        <p:txBody>
          <a:bodyPr/>
          <a:lstStyle/>
          <a:p>
            <a:pPr algn="l"/>
            <a:r>
              <a:rPr lang="zh-TW" altLang="en-US" b="0" dirty="0" smtClean="0">
                <a:effectLst/>
                <a:latin typeface="+mn-lt"/>
              </a:rPr>
              <a:t> </a:t>
            </a:r>
            <a:r>
              <a:rPr lang="en-US" altLang="zh-TW" b="0" dirty="0" smtClean="0">
                <a:effectLst/>
                <a:latin typeface="+mn-lt"/>
              </a:rPr>
              <a:t>Method for determining the optimal </a:t>
            </a:r>
            <a:r>
              <a:rPr lang="en-US" altLang="zh-TW" b="0" dirty="0" err="1" smtClean="0">
                <a:effectLst/>
                <a:latin typeface="+mn-lt"/>
              </a:rPr>
              <a:t>eps</a:t>
            </a:r>
            <a:r>
              <a:rPr lang="en-US" altLang="zh-TW" b="0" dirty="0" smtClean="0">
                <a:effectLst/>
                <a:latin typeface="+mn-lt"/>
              </a:rPr>
              <a:t> value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65396" y="1966355"/>
            <a:ext cx="5350737" cy="4351339"/>
          </a:xfrm>
          <a:ln>
            <a:noFill/>
          </a:ln>
        </p:spPr>
        <p:txBody>
          <a:bodyPr>
            <a:noAutofit/>
          </a:bodyPr>
          <a:lstStyle/>
          <a:p>
            <a:pPr fontAlgn="base">
              <a:lnSpc>
                <a:spcPct val="140000"/>
              </a:lnSpc>
            </a:pPr>
            <a:r>
              <a:rPr lang="en-US" altLang="zh-TW" dirty="0" smtClean="0">
                <a:ea typeface="微軟正黑體"/>
                <a:cs typeface="微軟正黑體"/>
              </a:rPr>
              <a:t>Calculate </a:t>
            </a:r>
            <a:r>
              <a:rPr lang="en-US" altLang="zh-TW" dirty="0">
                <a:ea typeface="微軟正黑體"/>
                <a:cs typeface="微軟正黑體"/>
              </a:rPr>
              <a:t>the average of the distances of every point to its k nearest </a:t>
            </a:r>
            <a:r>
              <a:rPr lang="en-US" altLang="zh-TW" dirty="0" smtClean="0">
                <a:ea typeface="微軟正黑體"/>
                <a:cs typeface="微軟正黑體"/>
              </a:rPr>
              <a:t>neighbors</a:t>
            </a:r>
          </a:p>
          <a:p>
            <a:pPr fontAlgn="base">
              <a:lnSpc>
                <a:spcPct val="140000"/>
              </a:lnSpc>
            </a:pPr>
            <a:r>
              <a:rPr lang="en-US" altLang="zh-TW" sz="3200" dirty="0" smtClean="0">
                <a:ea typeface="微軟正黑體"/>
                <a:cs typeface="微軟正黑體"/>
              </a:rPr>
              <a:t>The goal is to determine </a:t>
            </a:r>
            <a:r>
              <a:rPr lang="en-US" altLang="zh-TW" sz="3200" dirty="0" err="1" smtClean="0">
                <a:ea typeface="微軟正黑體"/>
                <a:cs typeface="微軟正黑體"/>
              </a:rPr>
              <a:t>Eps</a:t>
            </a:r>
            <a:endParaRPr lang="zh-TW" altLang="en-US" sz="3200" dirty="0">
              <a:ea typeface="微軟正黑體"/>
              <a:cs typeface="微軟正黑體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6680" y="1540748"/>
            <a:ext cx="11963400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標題 1"/>
          <p:cNvSpPr txBox="1">
            <a:spLocks/>
          </p:cNvSpPr>
          <p:nvPr/>
        </p:nvSpPr>
        <p:spPr>
          <a:xfrm>
            <a:off x="849493" y="313686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+mn-lt"/>
              </a:rPr>
              <a:t> 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Picture 6" descr="螢幕快照 2018-01-10 上午8.08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384" y="2124928"/>
            <a:ext cx="5653616" cy="43774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28000" y="1710267"/>
            <a:ext cx="2337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 distance plot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7925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7620" y="3"/>
            <a:ext cx="12192000" cy="1540748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10540" y="0"/>
            <a:ext cx="304800" cy="6858000"/>
          </a:xfrm>
          <a:prstGeom prst="rect">
            <a:avLst/>
          </a:prstGeom>
          <a:solidFill>
            <a:srgbClr val="FF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>
                <a:effectLst/>
                <a:latin typeface="+mn-lt"/>
              </a:rPr>
              <a:t> 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6680" y="1540748"/>
            <a:ext cx="11963400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標題 1"/>
          <p:cNvSpPr txBox="1">
            <a:spLocks/>
          </p:cNvSpPr>
          <p:nvPr/>
        </p:nvSpPr>
        <p:spPr>
          <a:xfrm>
            <a:off x="849493" y="313686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+mn-lt"/>
              </a:rPr>
              <a:t> </a:t>
            </a:r>
            <a:r>
              <a:rPr lang="en-US" altLang="zh-TW" dirty="0" smtClean="0">
                <a:latin typeface="+mn-lt"/>
              </a:rPr>
              <a:t>Demo - Iris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Picture 6" descr="螢幕快照 2018-01-10 上午10.30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2" y="2573865"/>
            <a:ext cx="5216223" cy="3862917"/>
          </a:xfrm>
          <a:prstGeom prst="rect">
            <a:avLst/>
          </a:prstGeom>
        </p:spPr>
      </p:pic>
      <p:pic>
        <p:nvPicPr>
          <p:cNvPr id="10" name="Picture 9" descr="螢幕快照 2018-01-10 上午10.29.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6" y="2483141"/>
            <a:ext cx="4927601" cy="42266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60134" y="1879600"/>
            <a:ext cx="126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K-means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517466" y="1947334"/>
            <a:ext cx="122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DBSCAN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6950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7620" y="3"/>
            <a:ext cx="12192000" cy="1540748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10540" y="0"/>
            <a:ext cx="304800" cy="6858000"/>
          </a:xfrm>
          <a:prstGeom prst="rect">
            <a:avLst/>
          </a:prstGeom>
          <a:solidFill>
            <a:srgbClr val="FF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>
                <a:effectLst/>
                <a:latin typeface="+mn-lt"/>
              </a:rPr>
              <a:t> 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6680" y="1540748"/>
            <a:ext cx="11963400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標題 1"/>
          <p:cNvSpPr txBox="1">
            <a:spLocks/>
          </p:cNvSpPr>
          <p:nvPr/>
        </p:nvSpPr>
        <p:spPr>
          <a:xfrm>
            <a:off x="849493" y="313686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+mn-lt"/>
              </a:rPr>
              <a:t> </a:t>
            </a:r>
            <a:r>
              <a:rPr lang="en-US" altLang="zh-TW" dirty="0" smtClean="0">
                <a:latin typeface="+mn-lt"/>
              </a:rPr>
              <a:t>Demo - Wine 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60134" y="1879600"/>
            <a:ext cx="126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K-means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433733" y="1845734"/>
            <a:ext cx="4100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DBSCAN, </a:t>
            </a:r>
            <a:r>
              <a:rPr lang="en-US" sz="2400" dirty="0" err="1" smtClean="0"/>
              <a:t>eps</a:t>
            </a:r>
            <a:r>
              <a:rPr lang="en-US" sz="2400" dirty="0" smtClean="0"/>
              <a:t>=3, </a:t>
            </a:r>
            <a:r>
              <a:rPr lang="en-US" sz="2400" dirty="0" err="1" smtClean="0"/>
              <a:t>min_sample</a:t>
            </a:r>
            <a:r>
              <a:rPr lang="en-US" sz="2400" dirty="0" smtClean="0"/>
              <a:t>=6</a:t>
            </a:r>
            <a:endParaRPr lang="en-US" sz="2400" dirty="0"/>
          </a:p>
        </p:txBody>
      </p:sp>
      <p:pic>
        <p:nvPicPr>
          <p:cNvPr id="3" name="Picture 2" descr="螢幕快照 2018-01-10 上午10.57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408454"/>
            <a:ext cx="5469467" cy="4449546"/>
          </a:xfrm>
          <a:prstGeom prst="rect">
            <a:avLst/>
          </a:prstGeom>
        </p:spPr>
      </p:pic>
      <p:pic>
        <p:nvPicPr>
          <p:cNvPr id="13" name="Picture 12" descr="螢幕快照 2018-01-10 上午11.13.3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267" y="2440564"/>
            <a:ext cx="5190067" cy="441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01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7620" y="3"/>
            <a:ext cx="12192000" cy="1540748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10540" y="0"/>
            <a:ext cx="304800" cy="6858000"/>
          </a:xfrm>
          <a:prstGeom prst="rect">
            <a:avLst/>
          </a:prstGeom>
          <a:solidFill>
            <a:srgbClr val="FF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>
                <a:effectLst/>
                <a:latin typeface="+mn-lt"/>
              </a:rPr>
              <a:t> 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6680" y="1540748"/>
            <a:ext cx="11963400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標題 1"/>
          <p:cNvSpPr txBox="1">
            <a:spLocks/>
          </p:cNvSpPr>
          <p:nvPr/>
        </p:nvSpPr>
        <p:spPr>
          <a:xfrm>
            <a:off x="849493" y="313686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+mn-lt"/>
              </a:rPr>
              <a:t> </a:t>
            </a:r>
            <a:r>
              <a:rPr lang="en-US" altLang="zh-TW" dirty="0" smtClean="0">
                <a:latin typeface="+mn-lt"/>
              </a:rPr>
              <a:t>Demo - Wholesale 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60134" y="1879600"/>
            <a:ext cx="126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K-means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517466" y="1947334"/>
            <a:ext cx="122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DBSCAN</a:t>
            </a:r>
            <a:endParaRPr lang="en-US" sz="2400" dirty="0"/>
          </a:p>
        </p:txBody>
      </p:sp>
      <p:pic>
        <p:nvPicPr>
          <p:cNvPr id="3" name="Picture 2" descr="螢幕快照 2018-01-10 上午11.24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566" y="2523237"/>
            <a:ext cx="5634567" cy="4063829"/>
          </a:xfrm>
          <a:prstGeom prst="rect">
            <a:avLst/>
          </a:prstGeom>
        </p:spPr>
      </p:pic>
      <p:pic>
        <p:nvPicPr>
          <p:cNvPr id="13" name="Picture 12" descr="螢幕快照 2018-01-10 上午11.20.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7" y="2529291"/>
            <a:ext cx="4978400" cy="407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01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7620" y="3"/>
            <a:ext cx="12192000" cy="1540748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10540" y="0"/>
            <a:ext cx="304800" cy="6858000"/>
          </a:xfrm>
          <a:prstGeom prst="rect">
            <a:avLst/>
          </a:prstGeom>
          <a:solidFill>
            <a:srgbClr val="FF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>
                <a:effectLst/>
                <a:latin typeface="+mn-lt"/>
              </a:rPr>
              <a:t> 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65396" y="1966355"/>
            <a:ext cx="10515600" cy="4351339"/>
          </a:xfrm>
          <a:ln>
            <a:noFill/>
          </a:ln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3200" dirty="0" smtClean="0">
                <a:ea typeface="微軟正黑體"/>
                <a:cs typeface="微軟正黑體"/>
              </a:rPr>
              <a:t>認識一種新的演算法，並了解其應用</a:t>
            </a:r>
            <a:endParaRPr lang="en-US" altLang="zh-TW" sz="3200" dirty="0" smtClean="0">
              <a:ea typeface="微軟正黑體"/>
              <a:cs typeface="微軟正黑體"/>
            </a:endParaRPr>
          </a:p>
          <a:p>
            <a:pPr fontAlgn="base">
              <a:lnSpc>
                <a:spcPct val="120000"/>
              </a:lnSpc>
            </a:pPr>
            <a:r>
              <a:rPr lang="zh-TW" altLang="en-US" dirty="0" smtClean="0">
                <a:ea typeface="微軟正黑體"/>
                <a:cs typeface="微軟正黑體"/>
              </a:rPr>
              <a:t>學會看懂別人的程式碼，練習用</a:t>
            </a:r>
            <a:r>
              <a:rPr lang="en-US" altLang="zh-TW" dirty="0" smtClean="0">
                <a:ea typeface="微軟正黑體"/>
                <a:cs typeface="微軟正黑體"/>
              </a:rPr>
              <a:t>python</a:t>
            </a:r>
          </a:p>
          <a:p>
            <a:pPr fontAlgn="base">
              <a:lnSpc>
                <a:spcPct val="120000"/>
              </a:lnSpc>
            </a:pPr>
            <a:r>
              <a:rPr lang="en-US" altLang="zh-TW" dirty="0" smtClean="0">
                <a:ea typeface="微軟正黑體"/>
                <a:cs typeface="微軟正黑體"/>
              </a:rPr>
              <a:t>Data mining</a:t>
            </a:r>
            <a:r>
              <a:rPr lang="zh-TW" altLang="en-US" dirty="0" smtClean="0">
                <a:ea typeface="微軟正黑體"/>
                <a:cs typeface="微軟正黑體"/>
              </a:rPr>
              <a:t>的概念</a:t>
            </a:r>
            <a:endParaRPr lang="en-US" altLang="zh-TW" dirty="0" smtClean="0">
              <a:ea typeface="微軟正黑體"/>
              <a:cs typeface="微軟正黑體"/>
            </a:endParaRPr>
          </a:p>
          <a:p>
            <a:pPr fontAlgn="base">
              <a:lnSpc>
                <a:spcPct val="120000"/>
              </a:lnSpc>
            </a:pPr>
            <a:r>
              <a:rPr lang="zh-TW" altLang="en-US" dirty="0" smtClean="0">
                <a:ea typeface="微軟正黑體"/>
                <a:cs typeface="微軟正黑體"/>
              </a:rPr>
              <a:t>操作</a:t>
            </a:r>
            <a:r>
              <a:rPr lang="en-US" altLang="zh-TW" dirty="0" err="1" smtClean="0">
                <a:ea typeface="微軟正黑體"/>
                <a:cs typeface="微軟正黑體"/>
              </a:rPr>
              <a:t>inanalysis</a:t>
            </a:r>
            <a:r>
              <a:rPr lang="zh-TW" altLang="en-US" dirty="0" smtClean="0">
                <a:ea typeface="微軟正黑體"/>
                <a:cs typeface="微軟正黑體"/>
              </a:rPr>
              <a:t>系統，更了解機器學習</a:t>
            </a:r>
            <a:endParaRPr lang="en-US" altLang="zh-TW" dirty="0" smtClean="0">
              <a:ea typeface="微軟正黑體"/>
              <a:cs typeface="微軟正黑體"/>
            </a:endParaRPr>
          </a:p>
          <a:p>
            <a:pPr fontAlgn="base">
              <a:lnSpc>
                <a:spcPct val="120000"/>
              </a:lnSpc>
            </a:pPr>
            <a:endParaRPr lang="en-US" altLang="zh-TW" dirty="0" smtClean="0">
              <a:ea typeface="微軟正黑體"/>
              <a:cs typeface="微軟正黑體"/>
            </a:endParaRPr>
          </a:p>
          <a:p>
            <a:pPr fontAlgn="base">
              <a:lnSpc>
                <a:spcPct val="120000"/>
              </a:lnSpc>
            </a:pPr>
            <a:endParaRPr lang="zh-TW" altLang="en-US" sz="3200" dirty="0">
              <a:ea typeface="微軟正黑體"/>
              <a:cs typeface="微軟正黑體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6680" y="1540748"/>
            <a:ext cx="11963400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標題 1"/>
          <p:cNvSpPr txBox="1">
            <a:spLocks/>
          </p:cNvSpPr>
          <p:nvPr/>
        </p:nvSpPr>
        <p:spPr>
          <a:xfrm>
            <a:off x="849493" y="313686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+mn-lt"/>
              </a:rPr>
              <a:t> </a:t>
            </a:r>
            <a:r>
              <a:rPr lang="en-US" altLang="zh-TW" dirty="0" smtClean="0">
                <a:latin typeface="+mn-lt"/>
              </a:rPr>
              <a:t>Conclusion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9534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7620" y="3"/>
            <a:ext cx="12192000" cy="1540748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10540" y="0"/>
            <a:ext cx="304800" cy="6858000"/>
          </a:xfrm>
          <a:prstGeom prst="rect">
            <a:avLst/>
          </a:prstGeom>
          <a:solidFill>
            <a:srgbClr val="FF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>
                <a:effectLst/>
                <a:latin typeface="+mn-lt"/>
              </a:rPr>
              <a:t> 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65396" y="1966355"/>
            <a:ext cx="10515600" cy="4351339"/>
          </a:xfrm>
          <a:ln>
            <a:noFill/>
          </a:ln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TW" sz="1800" dirty="0">
                <a:ea typeface="微軟正黑體"/>
                <a:cs typeface="微軟正黑體"/>
                <a:hlinkClick r:id="rId3"/>
              </a:rPr>
              <a:t>https://www.researchgate.net/figure/271520302_Table-2-Advantages-Disadvantages-and-Applications-of-</a:t>
            </a:r>
            <a:r>
              <a:rPr lang="en-US" altLang="zh-TW" sz="1800" dirty="0" smtClean="0">
                <a:ea typeface="微軟正黑體"/>
                <a:cs typeface="微軟正黑體"/>
                <a:hlinkClick r:id="rId3"/>
              </a:rPr>
              <a:t>DBSCAN</a:t>
            </a:r>
            <a:endParaRPr lang="en-US" altLang="zh-TW" sz="1800" dirty="0" smtClean="0">
              <a:ea typeface="微軟正黑體"/>
              <a:cs typeface="微軟正黑體"/>
            </a:endParaRPr>
          </a:p>
          <a:p>
            <a:pPr fontAlgn="base">
              <a:lnSpc>
                <a:spcPct val="120000"/>
              </a:lnSpc>
            </a:pPr>
            <a:r>
              <a:rPr lang="en-US" altLang="zh-TW" sz="1800" dirty="0" smtClean="0">
                <a:ea typeface="微軟正黑體"/>
                <a:cs typeface="微軟正黑體"/>
                <a:hlinkClick r:id="rId4"/>
              </a:rPr>
              <a:t>https://www.slideshare.net/MahbuburShimul/dbscan-algorithom</a:t>
            </a:r>
            <a:endParaRPr lang="en-US" altLang="zh-TW" sz="1800" dirty="0" smtClean="0">
              <a:ea typeface="微軟正黑體"/>
              <a:cs typeface="微軟正黑體"/>
            </a:endParaRPr>
          </a:p>
          <a:p>
            <a:pPr fontAlgn="base">
              <a:lnSpc>
                <a:spcPct val="120000"/>
              </a:lnSpc>
            </a:pPr>
            <a:r>
              <a:rPr lang="en-US" altLang="zh-TW" sz="1800" dirty="0" smtClean="0">
                <a:ea typeface="微軟正黑體"/>
                <a:cs typeface="微軟正黑體"/>
                <a:hlinkClick r:id="rId5"/>
              </a:rPr>
              <a:t>http://scikit-learn.org/stable/modules/clustering.html#clustering</a:t>
            </a:r>
            <a:endParaRPr lang="en-US" altLang="zh-TW" sz="1800" dirty="0" smtClean="0">
              <a:ea typeface="微軟正黑體"/>
              <a:cs typeface="微軟正黑體"/>
            </a:endParaRPr>
          </a:p>
          <a:p>
            <a:pPr fontAlgn="base">
              <a:lnSpc>
                <a:spcPct val="120000"/>
              </a:lnSpc>
            </a:pPr>
            <a:r>
              <a:rPr lang="en-US" altLang="zh-TW" sz="1800" dirty="0" smtClean="0">
                <a:ea typeface="微軟正黑體"/>
                <a:cs typeface="微軟正黑體"/>
                <a:hlinkClick r:id="rId6"/>
              </a:rPr>
              <a:t>http://www.sthda.com/english/articles/30-advanced-clustering/105-dbscan-density-based-clustering-essentials/</a:t>
            </a:r>
            <a:endParaRPr lang="en-US" altLang="zh-TW" sz="1800" dirty="0" smtClean="0">
              <a:ea typeface="微軟正黑體"/>
              <a:cs typeface="微軟正黑體"/>
            </a:endParaRPr>
          </a:p>
          <a:p>
            <a:pPr fontAlgn="base">
              <a:lnSpc>
                <a:spcPct val="120000"/>
              </a:lnSpc>
            </a:pPr>
            <a:r>
              <a:rPr lang="en-US" altLang="zh-TW" sz="1800" dirty="0" smtClean="0">
                <a:ea typeface="微軟正黑體"/>
                <a:cs typeface="微軟正黑體"/>
                <a:hlinkClick r:id="rId7"/>
              </a:rPr>
              <a:t>https://zh.wikipedia.org/wiki/DBSCAN</a:t>
            </a:r>
            <a:endParaRPr lang="en-US" altLang="zh-TW" sz="1800" dirty="0" smtClean="0">
              <a:ea typeface="微軟正黑體"/>
              <a:cs typeface="微軟正黑體"/>
            </a:endParaRPr>
          </a:p>
          <a:p>
            <a:pPr fontAlgn="base">
              <a:lnSpc>
                <a:spcPct val="120000"/>
              </a:lnSpc>
            </a:pPr>
            <a:r>
              <a:rPr lang="en-US" altLang="zh-TW" sz="1800" dirty="0" smtClean="0">
                <a:ea typeface="微軟正黑體"/>
                <a:cs typeface="微軟正黑體"/>
                <a:hlinkClick r:id="rId8"/>
              </a:rPr>
              <a:t>https://en.wikipedia.org/wiki/DBSCAN</a:t>
            </a:r>
            <a:endParaRPr lang="en-US" altLang="zh-TW" sz="1800" dirty="0" smtClean="0">
              <a:ea typeface="微軟正黑體"/>
              <a:cs typeface="微軟正黑體"/>
            </a:endParaRPr>
          </a:p>
          <a:p>
            <a:pPr fontAlgn="base">
              <a:lnSpc>
                <a:spcPct val="120000"/>
              </a:lnSpc>
            </a:pPr>
            <a:r>
              <a:rPr lang="en-US" altLang="zh-TW" sz="1800" dirty="0" smtClean="0">
                <a:ea typeface="微軟正黑體"/>
                <a:cs typeface="微軟正黑體"/>
                <a:hlinkClick r:id="rId9"/>
              </a:rPr>
              <a:t>http://scikit-learn.org/stable/modules/generated/sklearn.cluster.DBSCAN.html#sklearn.cluster.DBSCAN</a:t>
            </a:r>
            <a:endParaRPr lang="en-US" altLang="zh-TW" sz="1800" dirty="0" smtClean="0">
              <a:ea typeface="微軟正黑體"/>
              <a:cs typeface="微軟正黑體"/>
            </a:endParaRPr>
          </a:p>
          <a:p>
            <a:pPr fontAlgn="base">
              <a:lnSpc>
                <a:spcPct val="120000"/>
              </a:lnSpc>
            </a:pPr>
            <a:r>
              <a:rPr lang="en-US" altLang="zh-TW" sz="1800" dirty="0" smtClean="0">
                <a:ea typeface="微軟正黑體"/>
                <a:cs typeface="微軟正黑體"/>
                <a:hlinkClick r:id="rId10"/>
              </a:rPr>
              <a:t>http://www.sthda.com/english/articles/30-advanced-clustering/105-dbscan-density-based-clustering-essentials/#method-for-determining-the-optimal-eps-value</a:t>
            </a:r>
            <a:endParaRPr lang="en-US" altLang="zh-TW" sz="1800" dirty="0" smtClean="0">
              <a:ea typeface="微軟正黑體"/>
              <a:cs typeface="微軟正黑體"/>
            </a:endParaRPr>
          </a:p>
          <a:p>
            <a:pPr fontAlgn="base">
              <a:lnSpc>
                <a:spcPct val="120000"/>
              </a:lnSpc>
            </a:pPr>
            <a:endParaRPr lang="zh-TW" altLang="en-US" sz="1600" dirty="0" smtClean="0">
              <a:ea typeface="微軟正黑體"/>
              <a:cs typeface="微軟正黑體"/>
            </a:endParaRPr>
          </a:p>
          <a:p>
            <a:pPr fontAlgn="base">
              <a:lnSpc>
                <a:spcPct val="120000"/>
              </a:lnSpc>
            </a:pPr>
            <a:endParaRPr lang="en-US" altLang="zh-TW" sz="1600" dirty="0" smtClean="0">
              <a:ea typeface="微軟正黑體"/>
              <a:cs typeface="微軟正黑體"/>
            </a:endParaRPr>
          </a:p>
          <a:p>
            <a:pPr fontAlgn="base">
              <a:lnSpc>
                <a:spcPct val="120000"/>
              </a:lnSpc>
            </a:pPr>
            <a:endParaRPr lang="en-US" altLang="zh-TW" sz="1600" dirty="0" smtClean="0">
              <a:ea typeface="微軟正黑體"/>
              <a:cs typeface="微軟正黑體"/>
            </a:endParaRPr>
          </a:p>
          <a:p>
            <a:pPr fontAlgn="base">
              <a:lnSpc>
                <a:spcPct val="120000"/>
              </a:lnSpc>
            </a:pPr>
            <a:endParaRPr lang="en-US" altLang="zh-TW" sz="1600" dirty="0" smtClean="0">
              <a:ea typeface="微軟正黑體"/>
              <a:cs typeface="微軟正黑體"/>
            </a:endParaRPr>
          </a:p>
          <a:p>
            <a:pPr fontAlgn="base">
              <a:lnSpc>
                <a:spcPct val="120000"/>
              </a:lnSpc>
            </a:pPr>
            <a:endParaRPr lang="zh-TW" altLang="en-US" sz="1600" dirty="0">
              <a:ea typeface="微軟正黑體"/>
              <a:cs typeface="微軟正黑體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6680" y="1540748"/>
            <a:ext cx="11963400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標題 1"/>
          <p:cNvSpPr txBox="1">
            <a:spLocks/>
          </p:cNvSpPr>
          <p:nvPr/>
        </p:nvSpPr>
        <p:spPr>
          <a:xfrm>
            <a:off x="849493" y="313686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+mn-lt"/>
              </a:rPr>
              <a:t> </a:t>
            </a:r>
            <a:r>
              <a:rPr lang="en-US" altLang="zh-TW" dirty="0" smtClean="0">
                <a:latin typeface="+mn-lt"/>
              </a:rPr>
              <a:t>Reference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3258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620" y="0"/>
            <a:ext cx="12192000" cy="6858000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10540" y="0"/>
            <a:ext cx="304800" cy="6858000"/>
          </a:xfrm>
          <a:prstGeom prst="rect">
            <a:avLst/>
          </a:prstGeom>
          <a:solidFill>
            <a:srgbClr val="FF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86557" y="2195186"/>
            <a:ext cx="5565871" cy="221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400" b="1" dirty="0" smtClean="0"/>
              <a:t>Thank you!</a:t>
            </a:r>
          </a:p>
          <a:p>
            <a:pPr algn="ctr">
              <a:lnSpc>
                <a:spcPct val="130000"/>
              </a:lnSpc>
            </a:pPr>
            <a:r>
              <a:rPr lang="en-US" sz="5400" b="1" dirty="0" smtClean="0"/>
              <a:t>Q&amp;A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22558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7620" y="3"/>
            <a:ext cx="12192000" cy="1540748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10540" y="0"/>
            <a:ext cx="304800" cy="6858000"/>
          </a:xfrm>
          <a:prstGeom prst="rect">
            <a:avLst/>
          </a:prstGeom>
          <a:solidFill>
            <a:srgbClr val="FF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4527" y="227598"/>
            <a:ext cx="10972800" cy="1143000"/>
          </a:xfrm>
        </p:spPr>
        <p:txBody>
          <a:bodyPr/>
          <a:lstStyle/>
          <a:p>
            <a:pPr algn="l"/>
            <a:r>
              <a:rPr lang="zh-TW" altLang="en-US" b="0" dirty="0" smtClean="0">
                <a:effectLst/>
                <a:latin typeface="+mn-lt"/>
              </a:rPr>
              <a:t> </a:t>
            </a:r>
            <a:r>
              <a:rPr lang="en-US" altLang="zh-TW" b="0" dirty="0" smtClean="0">
                <a:effectLst/>
                <a:latin typeface="+mn-lt"/>
              </a:rPr>
              <a:t>DBSCAN Introduction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65396" y="1966355"/>
            <a:ext cx="10515600" cy="4351339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zh-TW" sz="3200" dirty="0">
                <a:ea typeface="微軟正黑體"/>
                <a:cs typeface="微軟正黑體"/>
              </a:rPr>
              <a:t>Density-based spatial clustering of applications with noise</a:t>
            </a:r>
            <a:endParaRPr lang="zh-TW" altLang="en-US" sz="3200" dirty="0">
              <a:ea typeface="微軟正黑體"/>
              <a:cs typeface="微軟正黑體"/>
            </a:endParaRPr>
          </a:p>
          <a:p>
            <a:pPr fontAlgn="base">
              <a:lnSpc>
                <a:spcPct val="120000"/>
              </a:lnSpc>
            </a:pPr>
            <a:r>
              <a:rPr lang="en-US" altLang="zh-TW" sz="3200" dirty="0" smtClean="0">
                <a:ea typeface="微軟正黑體"/>
                <a:cs typeface="微軟正黑體"/>
              </a:rPr>
              <a:t>Density based </a:t>
            </a:r>
            <a:r>
              <a:rPr lang="en-US" altLang="zh-TW" sz="3200" dirty="0">
                <a:ea typeface="微軟正黑體"/>
                <a:cs typeface="微軟正黑體"/>
              </a:rPr>
              <a:t>c</a:t>
            </a:r>
            <a:r>
              <a:rPr lang="en-US" altLang="zh-TW" sz="3200" dirty="0" smtClean="0">
                <a:ea typeface="微軟正黑體"/>
                <a:cs typeface="微軟正黑體"/>
              </a:rPr>
              <a:t>lustering algorithm (Unsupervised)</a:t>
            </a:r>
          </a:p>
          <a:p>
            <a:pPr fontAlgn="base">
              <a:lnSpc>
                <a:spcPct val="120000"/>
              </a:lnSpc>
            </a:pPr>
            <a:endParaRPr lang="en-US" altLang="zh-TW" sz="3200" dirty="0" smtClean="0">
              <a:ea typeface="微軟正黑體"/>
              <a:cs typeface="微軟正黑體"/>
            </a:endParaRPr>
          </a:p>
          <a:p>
            <a:pPr fontAlgn="base">
              <a:lnSpc>
                <a:spcPct val="120000"/>
              </a:lnSpc>
            </a:pPr>
            <a:endParaRPr lang="en-US" altLang="zh-TW" sz="3200" dirty="0" smtClean="0">
              <a:ea typeface="微軟正黑體"/>
              <a:cs typeface="微軟正黑體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6680" y="1540748"/>
            <a:ext cx="11963400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螢幕快照 2018-01-09 下午8.28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59" y="3363196"/>
            <a:ext cx="8174457" cy="330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66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7620" y="3"/>
            <a:ext cx="12192000" cy="1540748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10540" y="0"/>
            <a:ext cx="304800" cy="6858000"/>
          </a:xfrm>
          <a:prstGeom prst="rect">
            <a:avLst/>
          </a:prstGeom>
          <a:solidFill>
            <a:srgbClr val="FF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8848" y="305997"/>
            <a:ext cx="10972800" cy="1143000"/>
          </a:xfrm>
        </p:spPr>
        <p:txBody>
          <a:bodyPr/>
          <a:lstStyle/>
          <a:p>
            <a:pPr algn="l"/>
            <a:r>
              <a:rPr lang="zh-TW" altLang="en-US" b="0" dirty="0" smtClean="0">
                <a:effectLst/>
                <a:latin typeface="+mn-lt"/>
              </a:rPr>
              <a:t> </a:t>
            </a:r>
            <a:r>
              <a:rPr lang="en-US" altLang="zh-TW" b="0" dirty="0" smtClean="0">
                <a:effectLst/>
                <a:latin typeface="+mn-lt"/>
              </a:rPr>
              <a:t>Parameters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8359" y="1809556"/>
            <a:ext cx="10699415" cy="4351339"/>
          </a:xfrm>
          <a:ln>
            <a:noFill/>
          </a:ln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TW" sz="3200" dirty="0" err="1" smtClean="0">
                <a:ea typeface="微軟正黑體"/>
                <a:cs typeface="微軟正黑體"/>
              </a:rPr>
              <a:t>Eps</a:t>
            </a:r>
            <a:r>
              <a:rPr lang="en-US" altLang="zh-TW" sz="3200" dirty="0" smtClean="0">
                <a:ea typeface="微軟正黑體"/>
                <a:cs typeface="微軟正黑體"/>
              </a:rPr>
              <a:t> (</a:t>
            </a:r>
            <a:r>
              <a:rPr lang="en-US" sz="3200" dirty="0"/>
              <a:t> </a:t>
            </a:r>
            <a:r>
              <a:rPr lang="en-US" sz="3200" dirty="0" smtClean="0"/>
              <a:t>)</a:t>
            </a:r>
            <a:endParaRPr lang="en-US" altLang="zh-TW" sz="3200" dirty="0">
              <a:ea typeface="微軟正黑體"/>
              <a:cs typeface="微軟正黑體"/>
            </a:endParaRPr>
          </a:p>
          <a:p>
            <a:pPr lvl="1" fontAlgn="base">
              <a:lnSpc>
                <a:spcPct val="120000"/>
              </a:lnSpc>
              <a:buFont typeface="Wingdings" charset="2"/>
              <a:buChar char="Ø"/>
            </a:pPr>
            <a:r>
              <a:rPr lang="en-US" altLang="zh-TW" dirty="0" smtClean="0">
                <a:ea typeface="微軟正黑體"/>
                <a:cs typeface="微軟正黑體"/>
              </a:rPr>
              <a:t>Type: float</a:t>
            </a:r>
            <a:endParaRPr lang="en-US" altLang="zh-TW" dirty="0">
              <a:ea typeface="微軟正黑體"/>
              <a:cs typeface="微軟正黑體"/>
            </a:endParaRPr>
          </a:p>
          <a:p>
            <a:pPr lvl="1" fontAlgn="base">
              <a:lnSpc>
                <a:spcPct val="110000"/>
              </a:lnSpc>
              <a:buFont typeface="Wingdings" charset="2"/>
              <a:buChar char="Ø"/>
            </a:pPr>
            <a:r>
              <a:rPr lang="en-US" altLang="zh-TW" dirty="0">
                <a:ea typeface="微軟正黑體"/>
                <a:cs typeface="微軟正黑體"/>
              </a:rPr>
              <a:t>The maximum distance between two samples for them to be considered as in the same neighborhood.</a:t>
            </a:r>
          </a:p>
          <a:p>
            <a:pPr fontAlgn="base">
              <a:lnSpc>
                <a:spcPct val="120000"/>
              </a:lnSpc>
            </a:pPr>
            <a:r>
              <a:rPr lang="en-US" altLang="zh-TW" sz="3200" dirty="0" err="1">
                <a:ea typeface="微軟正黑體"/>
                <a:cs typeface="微軟正黑體"/>
              </a:rPr>
              <a:t>min_samples</a:t>
            </a:r>
            <a:r>
              <a:rPr lang="en-US" altLang="zh-TW" sz="3200" dirty="0">
                <a:ea typeface="微軟正黑體"/>
                <a:cs typeface="微軟正黑體"/>
              </a:rPr>
              <a:t> </a:t>
            </a:r>
            <a:r>
              <a:rPr lang="en-US" altLang="zh-TW" sz="3200" dirty="0" smtClean="0">
                <a:ea typeface="微軟正黑體"/>
                <a:cs typeface="微軟正黑體"/>
              </a:rPr>
              <a:t> </a:t>
            </a:r>
          </a:p>
          <a:p>
            <a:pPr lvl="1" fontAlgn="base">
              <a:lnSpc>
                <a:spcPct val="120000"/>
              </a:lnSpc>
              <a:buFont typeface="Wingdings" charset="2"/>
              <a:buChar char="Ø"/>
            </a:pPr>
            <a:r>
              <a:rPr lang="en-US" altLang="zh-TW" dirty="0" smtClean="0">
                <a:ea typeface="微軟正黑體"/>
                <a:cs typeface="微軟正黑體"/>
              </a:rPr>
              <a:t>Type: </a:t>
            </a:r>
            <a:r>
              <a:rPr lang="en-US" altLang="zh-TW" dirty="0" err="1" smtClean="0">
                <a:ea typeface="微軟正黑體"/>
                <a:cs typeface="微軟正黑體"/>
              </a:rPr>
              <a:t>int</a:t>
            </a:r>
            <a:endParaRPr lang="en-US" altLang="zh-TW" dirty="0">
              <a:ea typeface="微軟正黑體"/>
              <a:cs typeface="微軟正黑體"/>
            </a:endParaRPr>
          </a:p>
          <a:p>
            <a:pPr lvl="1" fontAlgn="base">
              <a:lnSpc>
                <a:spcPct val="110000"/>
              </a:lnSpc>
              <a:buFont typeface="Wingdings" charset="2"/>
              <a:buChar char="Ø"/>
            </a:pPr>
            <a:r>
              <a:rPr lang="en-US" altLang="zh-TW" dirty="0">
                <a:ea typeface="微軟正黑體"/>
                <a:cs typeface="微軟正黑體"/>
              </a:rPr>
              <a:t>The number of </a:t>
            </a:r>
            <a:r>
              <a:rPr lang="en-US" altLang="zh-TW" dirty="0" smtClean="0">
                <a:ea typeface="微軟正黑體"/>
                <a:cs typeface="微軟正黑體"/>
              </a:rPr>
              <a:t>samples </a:t>
            </a:r>
            <a:r>
              <a:rPr lang="en-US" altLang="zh-TW" dirty="0">
                <a:ea typeface="微軟正黑體"/>
                <a:cs typeface="微軟正黑體"/>
              </a:rPr>
              <a:t>in a neighborhood for a point to be considered as a core point. This includes the </a:t>
            </a:r>
            <a:r>
              <a:rPr lang="en-US" altLang="zh-TW" dirty="0" smtClean="0">
                <a:ea typeface="微軟正黑體"/>
                <a:cs typeface="微軟正黑體"/>
              </a:rPr>
              <a:t>point itself</a:t>
            </a:r>
            <a:r>
              <a:rPr lang="en-US" altLang="zh-TW" dirty="0">
                <a:ea typeface="微軟正黑體"/>
                <a:cs typeface="微軟正黑體"/>
              </a:rPr>
              <a:t>.</a:t>
            </a:r>
          </a:p>
          <a:p>
            <a:pPr fontAlgn="base">
              <a:lnSpc>
                <a:spcPct val="120000"/>
              </a:lnSpc>
            </a:pPr>
            <a:endParaRPr lang="zh-TW" altLang="en-US" sz="3200" dirty="0">
              <a:ea typeface="微軟正黑體"/>
              <a:cs typeface="微軟正黑體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6680" y="1540748"/>
            <a:ext cx="11963400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492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7620" y="3"/>
            <a:ext cx="12192000" cy="1540748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10540" y="0"/>
            <a:ext cx="304800" cy="6858000"/>
          </a:xfrm>
          <a:prstGeom prst="rect">
            <a:avLst/>
          </a:prstGeom>
          <a:solidFill>
            <a:srgbClr val="FF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8848" y="305997"/>
            <a:ext cx="10972800" cy="1143000"/>
          </a:xfrm>
        </p:spPr>
        <p:txBody>
          <a:bodyPr/>
          <a:lstStyle/>
          <a:p>
            <a:pPr algn="l"/>
            <a:r>
              <a:rPr lang="zh-TW" altLang="en-US" b="0" dirty="0" smtClean="0">
                <a:effectLst/>
                <a:latin typeface="+mn-lt"/>
              </a:rPr>
              <a:t> 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8359" y="1809556"/>
            <a:ext cx="10699415" cy="4351339"/>
          </a:xfrm>
          <a:ln>
            <a:noFill/>
          </a:ln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TW" dirty="0">
                <a:ea typeface="微軟正黑體"/>
                <a:cs typeface="微軟正黑體"/>
              </a:rPr>
              <a:t>Core </a:t>
            </a:r>
            <a:r>
              <a:rPr lang="en-US" altLang="zh-TW" dirty="0" smtClean="0">
                <a:ea typeface="微軟正黑體"/>
                <a:cs typeface="微軟正黑體"/>
              </a:rPr>
              <a:t>points</a:t>
            </a:r>
          </a:p>
          <a:p>
            <a:pPr marL="400050" lvl="1" indent="0" fontAlgn="base">
              <a:lnSpc>
                <a:spcPct val="120000"/>
              </a:lnSpc>
              <a:buNone/>
            </a:pPr>
            <a:r>
              <a:rPr lang="en-US" altLang="zh-TW" dirty="0" smtClean="0">
                <a:ea typeface="微軟正黑體"/>
                <a:cs typeface="微軟正黑體"/>
              </a:rPr>
              <a:t>Points </a:t>
            </a:r>
            <a:r>
              <a:rPr lang="en-US" altLang="zh-TW" dirty="0">
                <a:ea typeface="微軟正黑體"/>
                <a:cs typeface="微軟正黑體"/>
              </a:rPr>
              <a:t>that have more than a specified number of points (</a:t>
            </a:r>
            <a:r>
              <a:rPr lang="en-US" altLang="zh-TW" dirty="0" err="1" smtClean="0">
                <a:ea typeface="微軟正黑體"/>
                <a:cs typeface="微軟正黑體"/>
              </a:rPr>
              <a:t>Min_samples</a:t>
            </a:r>
            <a:r>
              <a:rPr lang="en-US" altLang="zh-TW" dirty="0" smtClean="0">
                <a:ea typeface="微軟正黑體"/>
                <a:cs typeface="微軟正黑體"/>
              </a:rPr>
              <a:t>) </a:t>
            </a:r>
            <a:r>
              <a:rPr lang="en-US" altLang="zh-TW" dirty="0">
                <a:ea typeface="微軟正黑體"/>
                <a:cs typeface="微軟正黑體"/>
              </a:rPr>
              <a:t>within the chosen radius </a:t>
            </a:r>
            <a:r>
              <a:rPr lang="en-US" altLang="zh-TW" dirty="0" smtClean="0">
                <a:ea typeface="微軟正黑體"/>
                <a:cs typeface="微軟正黑體"/>
              </a:rPr>
              <a:t>(</a:t>
            </a:r>
            <a:r>
              <a:rPr lang="en-US" altLang="zh-TW" dirty="0" err="1" smtClean="0">
                <a:ea typeface="微軟正黑體"/>
                <a:cs typeface="微軟正黑體"/>
              </a:rPr>
              <a:t>Eps</a:t>
            </a:r>
            <a:r>
              <a:rPr lang="en-US" altLang="zh-TW" dirty="0" smtClean="0">
                <a:ea typeface="微軟正黑體"/>
                <a:cs typeface="微軟正黑體"/>
              </a:rPr>
              <a:t>).</a:t>
            </a:r>
          </a:p>
          <a:p>
            <a:pPr fontAlgn="base">
              <a:lnSpc>
                <a:spcPct val="120000"/>
              </a:lnSpc>
            </a:pPr>
            <a:r>
              <a:rPr lang="en-US" altLang="zh-TW" dirty="0" smtClean="0">
                <a:ea typeface="微軟正黑體"/>
                <a:cs typeface="微軟正黑體"/>
              </a:rPr>
              <a:t> Border point</a:t>
            </a:r>
          </a:p>
          <a:p>
            <a:pPr marL="457200" lvl="1" indent="0" fontAlgn="base">
              <a:lnSpc>
                <a:spcPct val="120000"/>
              </a:lnSpc>
              <a:buNone/>
            </a:pPr>
            <a:r>
              <a:rPr lang="en-US" altLang="zh-TW" dirty="0" smtClean="0">
                <a:ea typeface="微軟正黑體"/>
                <a:cs typeface="微軟正黑體"/>
              </a:rPr>
              <a:t>Point </a:t>
            </a:r>
            <a:r>
              <a:rPr lang="en-US" altLang="zh-TW" dirty="0">
                <a:ea typeface="微軟正黑體"/>
                <a:cs typeface="微軟正黑體"/>
              </a:rPr>
              <a:t>that has fewer than </a:t>
            </a:r>
            <a:r>
              <a:rPr lang="en-US" altLang="zh-TW" dirty="0" err="1" smtClean="0">
                <a:ea typeface="微軟正黑體"/>
                <a:cs typeface="微軟正黑體"/>
              </a:rPr>
              <a:t>Min_samples</a:t>
            </a:r>
            <a:r>
              <a:rPr lang="en-US" altLang="zh-TW" dirty="0" smtClean="0">
                <a:ea typeface="微軟正黑體"/>
                <a:cs typeface="微軟正黑體"/>
              </a:rPr>
              <a:t> </a:t>
            </a:r>
            <a:r>
              <a:rPr lang="en-US" altLang="zh-TW" dirty="0">
                <a:ea typeface="微軟正黑體"/>
                <a:cs typeface="微軟正黑體"/>
              </a:rPr>
              <a:t>within the radius (</a:t>
            </a:r>
            <a:r>
              <a:rPr lang="en-US" altLang="zh-TW" dirty="0" err="1" smtClean="0">
                <a:ea typeface="微軟正黑體"/>
                <a:cs typeface="微軟正黑體"/>
              </a:rPr>
              <a:t>Eps</a:t>
            </a:r>
            <a:r>
              <a:rPr lang="en-US" altLang="zh-TW" dirty="0" smtClean="0">
                <a:ea typeface="微軟正黑體"/>
                <a:cs typeface="微軟正黑體"/>
              </a:rPr>
              <a:t>) </a:t>
            </a:r>
            <a:r>
              <a:rPr lang="en-US" altLang="zh-TW" dirty="0">
                <a:ea typeface="微軟正黑體"/>
                <a:cs typeface="微軟正黑體"/>
              </a:rPr>
              <a:t>but is still in the neighborhood of a core point.</a:t>
            </a:r>
          </a:p>
          <a:p>
            <a:pPr fontAlgn="base">
              <a:lnSpc>
                <a:spcPct val="120000"/>
              </a:lnSpc>
            </a:pPr>
            <a:r>
              <a:rPr lang="en-US" altLang="zh-TW" dirty="0">
                <a:ea typeface="微軟正黑體"/>
                <a:cs typeface="微軟正黑體"/>
              </a:rPr>
              <a:t>Noise </a:t>
            </a:r>
            <a:r>
              <a:rPr lang="en-US" altLang="zh-TW" dirty="0" smtClean="0">
                <a:ea typeface="微軟正黑體"/>
                <a:cs typeface="微軟正黑體"/>
              </a:rPr>
              <a:t>point </a:t>
            </a:r>
          </a:p>
          <a:p>
            <a:pPr marL="400050" lvl="1" indent="0" fontAlgn="base">
              <a:lnSpc>
                <a:spcPct val="120000"/>
              </a:lnSpc>
              <a:buNone/>
            </a:pPr>
            <a:r>
              <a:rPr lang="en-US" altLang="zh-TW" dirty="0" smtClean="0">
                <a:ea typeface="微軟正黑體"/>
                <a:cs typeface="微軟正黑體"/>
              </a:rPr>
              <a:t> Point </a:t>
            </a:r>
            <a:r>
              <a:rPr lang="en-US" altLang="zh-TW" dirty="0">
                <a:ea typeface="微軟正黑體"/>
                <a:cs typeface="微軟正黑體"/>
              </a:rPr>
              <a:t>that is neither a core point nor a border point.</a:t>
            </a:r>
            <a:endParaRPr lang="zh-TW" altLang="en-US" sz="2800" dirty="0">
              <a:ea typeface="微軟正黑體"/>
              <a:cs typeface="微軟正黑體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6680" y="1540748"/>
            <a:ext cx="11963400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標題 1"/>
          <p:cNvSpPr txBox="1">
            <a:spLocks/>
          </p:cNvSpPr>
          <p:nvPr/>
        </p:nvSpPr>
        <p:spPr>
          <a:xfrm>
            <a:off x="954527" y="22759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mtClean="0">
                <a:latin typeface="+mn-lt"/>
              </a:rPr>
              <a:t> </a:t>
            </a:r>
            <a:r>
              <a:rPr lang="en-US" altLang="zh-TW" smtClean="0">
                <a:latin typeface="+mn-lt"/>
              </a:rPr>
              <a:t>Point Classification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2864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螢幕快照 2018-01-09 下午8.42.09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8835" y1="78788" x2="38835" y2="78788"/>
                        <a14:foregroundMark x1="26214" y1="24579" x2="26214" y2="24579"/>
                        <a14:foregroundMark x1="66990" y1="55556" x2="66990" y2="55556"/>
                        <a14:foregroundMark x1="54369" y1="65993" x2="54369" y2="65993"/>
                        <a14:foregroundMark x1="52913" y1="47475" x2="52913" y2="47475"/>
                        <a14:foregroundMark x1="79854" y1="60269" x2="79854" y2="60269"/>
                        <a14:foregroundMark x1="82039" y1="60943" x2="82039" y2="60943"/>
                        <a14:backgroundMark x1="32039" y1="45455" x2="32039" y2="45455"/>
                        <a14:backgroundMark x1="32039" y1="45455" x2="32039" y2="45455"/>
                        <a14:backgroundMark x1="40049" y1="44781" x2="40049" y2="44781"/>
                        <a14:backgroundMark x1="40049" y1="44781" x2="40049" y2="44781"/>
                        <a14:backgroundMark x1="40049" y1="44781" x2="40049" y2="44781"/>
                        <a14:backgroundMark x1="40049" y1="44781" x2="40049" y2="44781"/>
                        <a14:backgroundMark x1="40049" y1="44781" x2="40049" y2="44781"/>
                        <a14:backgroundMark x1="47087" y1="44444" x2="47087" y2="44444"/>
                        <a14:backgroundMark x1="50000" y1="33670" x2="50000" y2="33670"/>
                        <a14:backgroundMark x1="44903" y1="42088" x2="44903" y2="42088"/>
                        <a14:backgroundMark x1="37136" y1="36364" x2="37136" y2="36364"/>
                        <a14:backgroundMark x1="32524" y1="41077" x2="32524" y2="41077"/>
                        <a14:backgroundMark x1="24029" y1="43771" x2="24029" y2="43771"/>
                        <a14:backgroundMark x1="22087" y1="44781" x2="22087" y2="44781"/>
                        <a14:backgroundMark x1="33495" y1="35017" x2="33495" y2="35017"/>
                        <a14:backgroundMark x1="55097" y1="33333" x2="55097" y2="33333"/>
                        <a14:backgroundMark x1="22087" y1="51515" x2="22087" y2="51515"/>
                        <a14:backgroundMark x1="27913" y1="54882" x2="27913" y2="54882"/>
                        <a14:backgroundMark x1="24757" y1="77778" x2="24757" y2="77778"/>
                        <a14:backgroundMark x1="30825" y1="71044" x2="30825" y2="71044"/>
                        <a14:backgroundMark x1="32767" y1="72391" x2="32767" y2="72391"/>
                        <a14:backgroundMark x1="30097" y1="80135" x2="30097" y2="80135"/>
                        <a14:backgroundMark x1="27913" y1="81481" x2="27913" y2="81481"/>
                        <a14:backgroundMark x1="53883" y1="58923" x2="53883" y2="58923"/>
                        <a14:backgroundMark x1="72816" y1="61279" x2="72816" y2="61279"/>
                        <a14:backgroundMark x1="69417" y1="71044" x2="69417" y2="71044"/>
                        <a14:backgroundMark x1="75485" y1="66667" x2="75485" y2="66667"/>
                        <a14:backgroundMark x1="73786" y1="45455" x2="73786" y2="45455"/>
                        <a14:backgroundMark x1="64806" y1="42088" x2="64806" y2="42088"/>
                        <a14:backgroundMark x1="69903" y1="38384" x2="69903" y2="38384"/>
                        <a14:backgroundMark x1="66505" y1="34680" x2="66505" y2="34680"/>
                        <a14:backgroundMark x1="61650" y1="37374" x2="61650" y2="37374"/>
                        <a14:backgroundMark x1="59951" y1="46801" x2="59951" y2="46801"/>
                        <a14:backgroundMark x1="22816" y1="73064" x2="22816" y2="73064"/>
                        <a14:backgroundMark x1="48301" y1="47138" x2="48301" y2="47138"/>
                        <a14:backgroundMark x1="58495" y1="55892" x2="58495" y2="55892"/>
                        <a14:backgroundMark x1="55825" y1="55892" x2="55825" y2="55892"/>
                        <a14:backgroundMark x1="50243" y1="60606" x2="50243" y2="60606"/>
                        <a14:backgroundMark x1="50243" y1="53872" x2="50243" y2="53872"/>
                        <a14:backgroundMark x1="47816" y1="56229" x2="47816" y2="56229"/>
                        <a14:backgroundMark x1="45388" y1="56566" x2="45388" y2="56566"/>
                        <a14:backgroundMark x1="46359" y1="51852" x2="46359" y2="51852"/>
                        <a14:backgroundMark x1="38350" y1="51852" x2="38350" y2="51852"/>
                        <a14:backgroundMark x1="35437" y1="53199" x2="35437" y2="53199"/>
                        <a14:backgroundMark x1="36893" y1="66330" x2="36893" y2="66330"/>
                        <a14:backgroundMark x1="49272" y1="80135" x2="49272" y2="80135"/>
                        <a14:backgroundMark x1="60680" y1="84175" x2="60680" y2="84175"/>
                        <a14:backgroundMark x1="61165" y1="69024" x2="61165" y2="69024"/>
                        <a14:backgroundMark x1="57282" y1="70707" x2="57282" y2="70707"/>
                        <a14:backgroundMark x1="52670" y1="70034" x2="52670" y2="70034"/>
                        <a14:backgroundMark x1="55340" y1="60943" x2="55340" y2="60943"/>
                        <a14:backgroundMark x1="51214" y1="65993" x2="51214" y2="65993"/>
                        <a14:backgroundMark x1="48301" y1="65993" x2="48301" y2="65993"/>
                        <a14:backgroundMark x1="44903" y1="65657" x2="44903" y2="65657"/>
                        <a14:backgroundMark x1="38350" y1="67340" x2="38350" y2="67340"/>
                        <a14:backgroundMark x1="40291" y1="64983" x2="40291" y2="64983"/>
                        <a14:backgroundMark x1="46602" y1="75421" x2="46602" y2="75421"/>
                        <a14:backgroundMark x1="49515" y1="72727" x2="49515" y2="72727"/>
                        <a14:backgroundMark x1="52913" y1="74411" x2="52913" y2="74411"/>
                        <a14:backgroundMark x1="58252" y1="75421" x2="58252" y2="75421"/>
                        <a14:backgroundMark x1="41019" y1="81818" x2="41019" y2="81818"/>
                        <a14:backgroundMark x1="40777" y1="77778" x2="40777" y2="77778"/>
                        <a14:backgroundMark x1="43447" y1="72054" x2="43447" y2="72054"/>
                        <a14:backgroundMark x1="37136" y1="74747" x2="37136" y2="74747"/>
                        <a14:backgroundMark x1="46117" y1="58923" x2="46117" y2="58923"/>
                        <a14:backgroundMark x1="56796" y1="64310" x2="56796" y2="64310"/>
                        <a14:backgroundMark x1="42961" y1="49495" x2="42961" y2="49495"/>
                        <a14:backgroundMark x1="53155" y1="44781" x2="53155" y2="44781"/>
                        <a14:backgroundMark x1="80825" y1="48148" x2="80825" y2="48148"/>
                        <a14:backgroundMark x1="55825" y1="40741" x2="55825" y2="40741"/>
                        <a14:backgroundMark x1="54854" y1="43098" x2="54854" y2="43098"/>
                        <a14:backgroundMark x1="61408" y1="74411" x2="61408" y2="74411"/>
                        <a14:backgroundMark x1="54854" y1="45791" x2="54854" y2="45791"/>
                        <a14:backgroundMark x1="38592" y1="60606" x2="38592" y2="606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39" y="2002665"/>
            <a:ext cx="6332007" cy="456457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7620" y="3"/>
            <a:ext cx="12192000" cy="1540748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TW" dirty="0" smtClean="0"/>
              <a:t>`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10540" y="0"/>
            <a:ext cx="304800" cy="6858000"/>
          </a:xfrm>
          <a:prstGeom prst="rect">
            <a:avLst/>
          </a:prstGeom>
          <a:solidFill>
            <a:srgbClr val="FF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4527" y="227598"/>
            <a:ext cx="10972800" cy="1143000"/>
          </a:xfrm>
        </p:spPr>
        <p:txBody>
          <a:bodyPr/>
          <a:lstStyle/>
          <a:p>
            <a:pPr algn="l"/>
            <a:r>
              <a:rPr lang="zh-TW" altLang="en-US" b="0" dirty="0" smtClean="0">
                <a:effectLst/>
                <a:latin typeface="+mn-lt"/>
              </a:rPr>
              <a:t> </a:t>
            </a:r>
            <a:r>
              <a:rPr lang="en-US" altLang="zh-TW" b="0" dirty="0" smtClean="0">
                <a:effectLst/>
                <a:latin typeface="+mn-lt"/>
              </a:rPr>
              <a:t>Point Classification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65396" y="1966355"/>
            <a:ext cx="10515600" cy="4351339"/>
          </a:xfrm>
          <a:ln>
            <a:noFill/>
          </a:ln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TW" sz="3200" dirty="0" smtClean="0">
                <a:ea typeface="微軟正黑體"/>
                <a:cs typeface="微軟正黑體"/>
              </a:rPr>
              <a:t>Core point</a:t>
            </a:r>
          </a:p>
          <a:p>
            <a:pPr fontAlgn="base">
              <a:lnSpc>
                <a:spcPct val="120000"/>
              </a:lnSpc>
            </a:pPr>
            <a:r>
              <a:rPr lang="en-US" altLang="zh-TW" dirty="0" smtClean="0">
                <a:ea typeface="微軟正黑體"/>
                <a:cs typeface="微軟正黑體"/>
              </a:rPr>
              <a:t>Border</a:t>
            </a:r>
            <a:r>
              <a:rPr lang="en-US" altLang="zh-TW" sz="3200" dirty="0" smtClean="0">
                <a:ea typeface="微軟正黑體"/>
                <a:cs typeface="微軟正黑體"/>
              </a:rPr>
              <a:t> point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zh-TW" sz="3200" dirty="0" smtClean="0">
                <a:ea typeface="微軟正黑體"/>
                <a:cs typeface="微軟正黑體"/>
              </a:rPr>
              <a:t>  </a:t>
            </a:r>
            <a:r>
              <a:rPr lang="zh-TW" altLang="en-US" sz="3200" dirty="0" smtClean="0">
                <a:ea typeface="微軟正黑體"/>
                <a:cs typeface="微軟正黑體"/>
              </a:rPr>
              <a:t>（</a:t>
            </a:r>
            <a:r>
              <a:rPr lang="en-US" altLang="zh-TW" dirty="0" smtClean="0">
                <a:ea typeface="微軟正黑體"/>
                <a:cs typeface="微軟正黑體"/>
              </a:rPr>
              <a:t>Reachable</a:t>
            </a:r>
            <a:r>
              <a:rPr lang="en-US" altLang="zh-TW" sz="3200" dirty="0" smtClean="0">
                <a:ea typeface="微軟正黑體"/>
                <a:cs typeface="微軟正黑體"/>
              </a:rPr>
              <a:t> point)</a:t>
            </a:r>
          </a:p>
          <a:p>
            <a:pPr fontAlgn="base">
              <a:lnSpc>
                <a:spcPct val="120000"/>
              </a:lnSpc>
            </a:pPr>
            <a:r>
              <a:rPr lang="en-US" altLang="zh-TW" sz="3200" dirty="0" smtClean="0">
                <a:ea typeface="微軟正黑體"/>
                <a:cs typeface="微軟正黑體"/>
              </a:rPr>
              <a:t>Outlier</a:t>
            </a:r>
            <a:endParaRPr lang="zh-TW" altLang="en-US" sz="3200" dirty="0">
              <a:ea typeface="微軟正黑體"/>
              <a:cs typeface="微軟正黑體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6680" y="1540748"/>
            <a:ext cx="11963400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螢幕快照 2018-01-09 下午8.42.0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205" y="2191882"/>
            <a:ext cx="5614799" cy="404756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9469819" y="1912950"/>
            <a:ext cx="1771671" cy="181887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316458" y="1897269"/>
            <a:ext cx="31357" cy="83103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285101" y="2728304"/>
            <a:ext cx="172464" cy="156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473243" y="1975667"/>
            <a:ext cx="548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</a:t>
            </a:r>
          </a:p>
        </p:txBody>
      </p:sp>
      <p:sp>
        <p:nvSpPr>
          <p:cNvPr id="20" name="Oval 19"/>
          <p:cNvSpPr/>
          <p:nvPr/>
        </p:nvSpPr>
        <p:spPr>
          <a:xfrm>
            <a:off x="3575954" y="4301284"/>
            <a:ext cx="203821" cy="2195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60170" y="2990463"/>
            <a:ext cx="203821" cy="21951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65930" y="2264788"/>
            <a:ext cx="203821" cy="2195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82281" y="4906534"/>
            <a:ext cx="2162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Min_samples</a:t>
            </a:r>
            <a:r>
              <a:rPr lang="en-US" sz="2400" dirty="0" smtClean="0"/>
              <a:t>=4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417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8" grpId="0" animBg="1"/>
      <p:bldP spid="18" grpId="1" animBg="1"/>
      <p:bldP spid="19" grpId="0"/>
      <p:bldP spid="1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7620" y="3"/>
            <a:ext cx="12192000" cy="1540748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10540" y="0"/>
            <a:ext cx="304800" cy="6858000"/>
          </a:xfrm>
          <a:prstGeom prst="rect">
            <a:avLst/>
          </a:prstGeom>
          <a:solidFill>
            <a:srgbClr val="FF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>
                <a:effectLst/>
                <a:latin typeface="+mn-lt"/>
              </a:rPr>
              <a:t> 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6680" y="1540748"/>
            <a:ext cx="11963400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標題 1"/>
          <p:cNvSpPr txBox="1">
            <a:spLocks/>
          </p:cNvSpPr>
          <p:nvPr/>
        </p:nvSpPr>
        <p:spPr>
          <a:xfrm>
            <a:off x="849493" y="313686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+mn-lt"/>
              </a:rPr>
              <a:t> </a:t>
            </a:r>
            <a:r>
              <a:rPr lang="en-US" altLang="zh-TW" dirty="0" smtClean="0">
                <a:latin typeface="+mn-lt"/>
              </a:rPr>
              <a:t>Code Review - </a:t>
            </a:r>
            <a:r>
              <a:rPr lang="en-US" altLang="zh-TW" dirty="0" err="1" smtClean="0">
                <a:latin typeface="+mn-lt"/>
              </a:rPr>
              <a:t>DBSCAN.py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Picture 9" descr="螢幕快照 2018-01-09 下午10.20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2366568"/>
            <a:ext cx="11252200" cy="2730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9866" y="177799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/>
                <a:ea typeface="微軟正黑體"/>
                <a:cs typeface="微軟正黑體"/>
              </a:rPr>
              <a:t>參數定義</a:t>
            </a:r>
            <a:endParaRPr lang="en-US" sz="2400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62460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7620" y="3"/>
            <a:ext cx="12192000" cy="1540748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10540" y="0"/>
            <a:ext cx="304800" cy="6858000"/>
          </a:xfrm>
          <a:prstGeom prst="rect">
            <a:avLst/>
          </a:prstGeom>
          <a:solidFill>
            <a:srgbClr val="FF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>
                <a:effectLst/>
                <a:latin typeface="+mn-lt"/>
              </a:rPr>
              <a:t> 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6680" y="1540748"/>
            <a:ext cx="11963400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標題 1"/>
          <p:cNvSpPr txBox="1">
            <a:spLocks/>
          </p:cNvSpPr>
          <p:nvPr/>
        </p:nvSpPr>
        <p:spPr>
          <a:xfrm>
            <a:off x="849493" y="313686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+mn-lt"/>
              </a:rPr>
              <a:t> </a:t>
            </a:r>
            <a:r>
              <a:rPr lang="en-US" altLang="zh-TW" dirty="0" smtClean="0">
                <a:latin typeface="+mn-lt"/>
              </a:rPr>
              <a:t>Code Review - </a:t>
            </a:r>
            <a:r>
              <a:rPr lang="en-US" altLang="zh-TW" dirty="0" err="1" smtClean="0">
                <a:latin typeface="+mn-lt"/>
              </a:rPr>
              <a:t>DBSCAN.py</a:t>
            </a:r>
            <a:endParaRPr lang="en-US" altLang="zh-TW" dirty="0">
              <a:latin typeface="+mn-lt"/>
            </a:endParaRPr>
          </a:p>
        </p:txBody>
      </p:sp>
      <p:pic>
        <p:nvPicPr>
          <p:cNvPr id="7" name="Picture 6" descr="螢幕快照 2018-01-09 下午10.21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348157"/>
            <a:ext cx="114681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2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7620" y="3"/>
            <a:ext cx="12192000" cy="1540748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10540" y="0"/>
            <a:ext cx="304800" cy="6858000"/>
          </a:xfrm>
          <a:prstGeom prst="rect">
            <a:avLst/>
          </a:prstGeom>
          <a:solidFill>
            <a:srgbClr val="FF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 smtClean="0">
                <a:effectLst/>
                <a:latin typeface="+mn-lt"/>
              </a:rPr>
              <a:t> 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6680" y="1540748"/>
            <a:ext cx="11963400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標題 1"/>
          <p:cNvSpPr txBox="1">
            <a:spLocks/>
          </p:cNvSpPr>
          <p:nvPr/>
        </p:nvSpPr>
        <p:spPr>
          <a:xfrm>
            <a:off x="849493" y="313686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+mn-lt"/>
              </a:rPr>
              <a:t> </a:t>
            </a:r>
            <a:r>
              <a:rPr lang="en-US" altLang="zh-TW" dirty="0" smtClean="0">
                <a:latin typeface="+mn-lt"/>
              </a:rPr>
              <a:t>Code Review – Parameter Happy Path Test</a:t>
            </a:r>
            <a:endParaRPr lang="zh-TW" altLang="en-US" sz="5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Picture 6" descr="螢幕快照 2018-01-09 下午10.23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74745"/>
            <a:ext cx="115062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6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1825</TotalTime>
  <Words>694</Words>
  <Application>Microsoft Macintosh PowerPoint</Application>
  <PresentationFormat>Custom</PresentationFormat>
  <Paragraphs>171</Paragraphs>
  <Slides>27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Final Project DBSCAN</vt:lpstr>
      <vt:lpstr> Outline</vt:lpstr>
      <vt:lpstr> DBSCAN Introduction</vt:lpstr>
      <vt:lpstr> Parameters</vt:lpstr>
      <vt:lpstr> </vt:lpstr>
      <vt:lpstr> Point Classification</vt:lpstr>
      <vt:lpstr> </vt:lpstr>
      <vt:lpstr> </vt:lpstr>
      <vt:lpstr> </vt:lpstr>
      <vt:lpstr> </vt:lpstr>
      <vt:lpstr> </vt:lpstr>
      <vt:lpstr> </vt:lpstr>
      <vt:lpstr> </vt:lpstr>
      <vt:lpstr> </vt:lpstr>
      <vt:lpstr> </vt:lpstr>
      <vt:lpstr> </vt:lpstr>
      <vt:lpstr> </vt:lpstr>
      <vt:lpstr> </vt:lpstr>
      <vt:lpstr> </vt:lpstr>
      <vt:lpstr> </vt:lpstr>
      <vt:lpstr> Method for determining the optimal eps value</vt:lpstr>
      <vt:lpstr> </vt:lpstr>
      <vt:lpstr> </vt:lpstr>
      <vt:lpstr> </vt:lpstr>
      <vt:lpstr> </vt:lpstr>
      <vt:lpstr> 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sherry</cp:lastModifiedBy>
  <cp:revision>132</cp:revision>
  <dcterms:created xsi:type="dcterms:W3CDTF">2017-12-10T06:18:52Z</dcterms:created>
  <dcterms:modified xsi:type="dcterms:W3CDTF">2018-01-10T13:16:13Z</dcterms:modified>
</cp:coreProperties>
</file>