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50" d="100"/>
          <a:sy n="50" d="100"/>
        </p:scale>
        <p:origin x="125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8B0D8-105D-466C-A4EE-D16D17D60D68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8C571-72F7-4DDC-9651-FD5A84D0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75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ntuesoe.com:800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covariance.EllipticEnvelop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36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Mining(</a:t>
            </a:r>
            <a:r>
              <a:rPr lang="zh-TW" altLang="en-US" sz="36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資料礦掘</a:t>
            </a:r>
            <a:r>
              <a:rPr lang="en-US" altLang="zh-TW" sz="36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br>
              <a:rPr lang="en-US" altLang="zh-TW" sz="36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 Report</a:t>
            </a:r>
            <a:endParaRPr lang="zh-TW" altLang="en-US" sz="3600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225233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所　　級</a:t>
            </a:r>
            <a:r>
              <a:rPr lang="zh-TW" altLang="en-US" dirty="0"/>
              <a:t>：土木所博</a:t>
            </a:r>
            <a:r>
              <a:rPr lang="zh-TW" altLang="en-US" dirty="0" smtClean="0"/>
              <a:t>二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學　　號：</a:t>
            </a:r>
            <a:r>
              <a:rPr lang="en-US" altLang="zh-TW" dirty="0" smtClean="0"/>
              <a:t>d05521016</a:t>
            </a:r>
          </a:p>
          <a:p>
            <a:pPr algn="l"/>
            <a:r>
              <a:rPr lang="zh-TW" altLang="en-US" dirty="0" smtClean="0"/>
              <a:t>姓　　名：鄭閔中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授課教授：張瑞益</a:t>
            </a:r>
            <a:r>
              <a:rPr lang="zh-TW" altLang="en-US" dirty="0"/>
              <a:t> </a:t>
            </a:r>
            <a:r>
              <a:rPr lang="zh-TW" altLang="en-US" dirty="0" smtClean="0"/>
              <a:t>　　　　　　　　　　　　　　</a:t>
            </a:r>
            <a:r>
              <a:rPr lang="en-US" altLang="zh-TW" dirty="0" smtClean="0"/>
              <a:t>2018.01.10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8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Utils</a:t>
            </a:r>
            <a:r>
              <a:rPr lang="en-US" altLang="zh-TW" sz="2400" b="1" cap="none" dirty="0"/>
              <a:t>.py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b="1" cap="none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4353" r="49227" b="55870"/>
          <a:stretch/>
        </p:blipFill>
        <p:spPr>
          <a:xfrm>
            <a:off x="913148" y="1878201"/>
            <a:ext cx="9285303" cy="306313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030362" y="3302521"/>
            <a:ext cx="2881002" cy="2513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1562" r="49104" b="47028"/>
          <a:stretch/>
        </p:blipFill>
        <p:spPr>
          <a:xfrm>
            <a:off x="913148" y="1958107"/>
            <a:ext cx="9307857" cy="42598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Test_EllipticEnvelope_d05521016.py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813545" y="1951858"/>
            <a:ext cx="1787494" cy="287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1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3372" r="49104" b="9810"/>
          <a:stretch/>
        </p:blipFill>
        <p:spPr>
          <a:xfrm>
            <a:off x="913148" y="1951858"/>
            <a:ext cx="9307857" cy="37874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Test_EllipticEnvelope_d05521016.py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813545" y="1951858"/>
            <a:ext cx="1787494" cy="287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Test_EllipticEnvelope_d05521016.py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1576" r="49324" b="45124"/>
          <a:stretch/>
        </p:blipFill>
        <p:spPr>
          <a:xfrm>
            <a:off x="913148" y="1951858"/>
            <a:ext cx="9267542" cy="445429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813545" y="1951858"/>
            <a:ext cx="1787494" cy="287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Test_EllipticEnvelope_d05521016.py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5185" r="48167" b="40370"/>
          <a:stretch/>
        </p:blipFill>
        <p:spPr>
          <a:xfrm>
            <a:off x="913148" y="1918235"/>
            <a:ext cx="9479280" cy="4572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813545" y="1951858"/>
            <a:ext cx="1787494" cy="287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2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Test_EllipticEnvelope_d05521016.py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8975" r="47806" b="46221"/>
          <a:stretch/>
        </p:blipFill>
        <p:spPr>
          <a:xfrm>
            <a:off x="913148" y="1951858"/>
            <a:ext cx="9545320" cy="358026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813544" y="1951858"/>
            <a:ext cx="3268995" cy="287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Test_EllipticEnvelope_d05521016.py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9853" r="47806" b="16484"/>
          <a:stretch/>
        </p:blipFill>
        <p:spPr>
          <a:xfrm>
            <a:off x="913148" y="1951858"/>
            <a:ext cx="9545320" cy="449163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004044" y="3483478"/>
            <a:ext cx="3268995" cy="287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004044" y="5059169"/>
            <a:ext cx="4663456" cy="287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9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Test_EllipticEnvelope_d05521016.py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004044" y="3483478"/>
            <a:ext cx="3268995" cy="287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004044" y="5059169"/>
            <a:ext cx="4663456" cy="287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695" t="19219" r="41022" b="34057"/>
          <a:stretch/>
        </p:blipFill>
        <p:spPr>
          <a:xfrm>
            <a:off x="913148" y="1875570"/>
            <a:ext cx="10292863" cy="4806463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638285" y="3282606"/>
            <a:ext cx="2659396" cy="283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638283" y="5348484"/>
            <a:ext cx="1673877" cy="757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/>
              <a:t>Robust_covariance_d05521016_preview_predict.py</a:t>
            </a:r>
            <a:endParaRPr lang="en-US" altLang="zh-TW" sz="2400" b="1" cap="none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" t="11424" r="65046" b="57168"/>
          <a:stretch/>
        </p:blipFill>
        <p:spPr>
          <a:xfrm>
            <a:off x="913148" y="1954155"/>
            <a:ext cx="6392324" cy="32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/>
              <a:t>Robust_covariance_d05521016_preview_predict.py</a:t>
            </a:r>
            <a:endParaRPr lang="en-US" altLang="zh-TW" sz="2400" b="1" cap="none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1" t="42719" r="65046" b="24530"/>
          <a:stretch/>
        </p:blipFill>
        <p:spPr>
          <a:xfrm>
            <a:off x="913148" y="1885089"/>
            <a:ext cx="6392324" cy="33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 err="1" smtClean="0"/>
              <a:t>oUTLINE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</a:t>
            </a:r>
            <a:r>
              <a:rPr lang="en-US" altLang="zh-TW" sz="2800" cap="none" dirty="0" smtClean="0"/>
              <a:t>lgorithm Introduction</a:t>
            </a:r>
          </a:p>
          <a:p>
            <a:r>
              <a:rPr lang="en-US" altLang="zh-TW" sz="2800" cap="none" dirty="0" smtClean="0"/>
              <a:t>Code Review</a:t>
            </a:r>
          </a:p>
          <a:p>
            <a:r>
              <a:rPr lang="en-US" altLang="zh-TW" sz="2800" cap="none" dirty="0" smtClean="0"/>
              <a:t>Live Demo</a:t>
            </a:r>
          </a:p>
          <a:p>
            <a:r>
              <a:rPr lang="en-US" altLang="zh-TW" sz="2800" cap="none" dirty="0" smtClean="0"/>
              <a:t>Conclusion</a:t>
            </a:r>
          </a:p>
          <a:p>
            <a:r>
              <a:rPr lang="en-US" altLang="zh-TW" sz="2800" cap="none" dirty="0" smtClean="0"/>
              <a:t>Reference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56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/>
              <a:t>Robust_covariance_d05521016_preview_predict.py</a:t>
            </a:r>
            <a:endParaRPr lang="en-US" altLang="zh-TW" sz="2400" b="1" cap="none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8" y="1981439"/>
            <a:ext cx="5686742" cy="42650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63587" y="628141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b="1" dirty="0" smtClean="0"/>
              <a:t>Fig.5 </a:t>
            </a:r>
            <a:r>
              <a:rPr lang="en-US" altLang="zh-TW" dirty="0"/>
              <a:t>Model </a:t>
            </a:r>
            <a:r>
              <a:rPr lang="en-US" altLang="zh-TW" dirty="0" smtClean="0"/>
              <a:t>Preview of prediction.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1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Live Demo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u="sng" dirty="0">
                <a:hlinkClick r:id="rId2"/>
              </a:rPr>
              <a:t>http://ntuesoe.com:8008</a:t>
            </a:r>
            <a:r>
              <a:rPr lang="en-US" altLang="zh-TW" u="sng" dirty="0" smtClean="0">
                <a:hlinkClick r:id="rId2"/>
              </a:rPr>
              <a:t>/</a:t>
            </a:r>
            <a:endParaRPr lang="en-US" altLang="zh-TW" sz="2400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3426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b="1" cap="none" dirty="0" smtClean="0"/>
              <a:t>依授課內容於</a:t>
            </a:r>
            <a:r>
              <a:rPr lang="en-US" altLang="zh-TW" sz="2400" b="1" cap="none" dirty="0" err="1" smtClean="0"/>
              <a:t>InAnalysis</a:t>
            </a:r>
            <a:r>
              <a:rPr lang="zh-TW" altLang="en-US" sz="2400" b="1" cap="none" dirty="0" smtClean="0"/>
              <a:t>作業平台完成機器學習實作案例</a:t>
            </a:r>
            <a:endParaRPr lang="en-US" altLang="zh-TW" sz="2400" b="1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b="1" cap="none" dirty="0" smtClean="0"/>
              <a:t>資料數量</a:t>
            </a:r>
            <a:r>
              <a:rPr lang="zh-TW" altLang="en-US" sz="2400" b="1" cap="none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zh-TW" altLang="en-US" sz="2400" b="1" cap="none" dirty="0" smtClean="0"/>
              <a:t>分佈方式及優劣將影響機器學習成果，並影響適用之演算法</a:t>
            </a:r>
            <a:endParaRPr lang="en-US" altLang="zh-TW" sz="2400" b="1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b="1" cap="none" dirty="0" smtClean="0"/>
              <a:t>在機器學習領域，目的</a:t>
            </a:r>
            <a:r>
              <a:rPr lang="zh-TW" altLang="en-US" sz="2400" b="1" cap="none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zh-TW" altLang="en-US" sz="2400" b="1" cap="none" dirty="0" smtClean="0"/>
              <a:t>動機及效益之重要性遠大於演算法技術的發展</a:t>
            </a:r>
            <a:endParaRPr lang="en-US" altLang="zh-TW" sz="2400" b="1" cap="none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Reference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3" y="1348034"/>
            <a:ext cx="10364453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cap="none" dirty="0"/>
              <a:t>Mia </a:t>
            </a:r>
            <a:r>
              <a:rPr lang="en-US" altLang="zh-TW" cap="none" dirty="0" smtClean="0"/>
              <a:t>Hubert and </a:t>
            </a:r>
            <a:r>
              <a:rPr lang="en-US" altLang="zh-TW" cap="none" dirty="0" err="1"/>
              <a:t>Michiel</a:t>
            </a:r>
            <a:r>
              <a:rPr lang="en-US" altLang="zh-TW" cap="none" dirty="0"/>
              <a:t> </a:t>
            </a:r>
            <a:r>
              <a:rPr lang="en-US" altLang="zh-TW" cap="none" dirty="0" err="1" smtClean="0"/>
              <a:t>Debruyne</a:t>
            </a:r>
            <a:r>
              <a:rPr lang="en-US" altLang="zh-TW" cap="none" dirty="0"/>
              <a:t>, Minimum covariance </a:t>
            </a:r>
            <a:r>
              <a:rPr lang="en-US" altLang="zh-TW" cap="none" dirty="0" err="1" smtClean="0"/>
              <a:t>determinant,</a:t>
            </a:r>
            <a:r>
              <a:rPr lang="en-US" altLang="zh-TW" i="1" cap="none" dirty="0" err="1" smtClean="0"/>
              <a:t>WIREs</a:t>
            </a:r>
            <a:r>
              <a:rPr lang="en-US" altLang="zh-TW" i="1" cap="none" dirty="0" smtClean="0"/>
              <a:t> Computational Statistics </a:t>
            </a:r>
            <a:r>
              <a:rPr lang="en-US" altLang="zh-TW" cap="none" dirty="0" smtClean="0"/>
              <a:t>2010,Volume 2:37-43.</a:t>
            </a:r>
            <a:endParaRPr lang="en-US" altLang="zh-TW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cap="none" dirty="0"/>
              <a:t>http://</a:t>
            </a:r>
            <a:r>
              <a:rPr lang="en-US" altLang="zh-TW" cap="none" dirty="0" smtClean="0"/>
              <a:t>scikit-learn.org/stable/modules/generated/sklearn.covariance.EllipticEnvelope.html</a:t>
            </a:r>
            <a:endParaRPr lang="en-US" altLang="zh-TW" cap="none" dirty="0" smtClean="0"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cap="none" dirty="0"/>
              <a:t>http://scikit-learn.org/stable/auto_examples/covariance/plot_mahalanobis_distances.html#sphx-glr-auto-examples-covariance-plot-mahalanobis-distances-py</a:t>
            </a:r>
            <a:endParaRPr lang="en-US" altLang="zh-TW" cap="none" dirty="0" smtClean="0"/>
          </a:p>
        </p:txBody>
      </p:sp>
    </p:spTree>
    <p:extLst>
      <p:ext uri="{BB962C8B-B14F-4D97-AF65-F5344CB8AC3E}">
        <p14:creationId xmlns:p14="http://schemas.microsoft.com/office/powerpoint/2010/main" val="23606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/>
              <a:t>A</a:t>
            </a:r>
            <a:r>
              <a:rPr lang="en-US" altLang="zh-TW" sz="4000" cap="none" dirty="0"/>
              <a:t>lgorithm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348034"/>
                <a:ext cx="10363826" cy="521302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400" b="1" cap="none" dirty="0" smtClean="0"/>
                  <a:t>Robust covariance </a:t>
                </a:r>
                <a:r>
                  <a:rPr lang="en-US" altLang="zh-TW" sz="2400" b="1" cap="none" dirty="0"/>
                  <a:t>(</a:t>
                </a:r>
                <a:r>
                  <a:rPr lang="en-US" altLang="zh-TW" sz="2400" b="1" cap="none" dirty="0" smtClean="0"/>
                  <a:t>Minimum </a:t>
                </a:r>
                <a:r>
                  <a:rPr lang="en-US" altLang="zh-TW" sz="2400" b="1" cap="none" dirty="0"/>
                  <a:t>covariance determinant </a:t>
                </a:r>
                <a:r>
                  <a:rPr lang="en-US" altLang="zh-TW" sz="2400" b="1" cap="none" dirty="0" smtClean="0"/>
                  <a:t>)</a:t>
                </a:r>
              </a:p>
              <a:p>
                <a:pPr lvl="1"/>
                <a:r>
                  <a:rPr lang="en-US" altLang="zh-TW" sz="2400" cap="none" dirty="0"/>
                  <a:t>An object for detecting outliers in a Gaussian distributed dataset</a:t>
                </a:r>
                <a:r>
                  <a:rPr lang="en-US" altLang="zh-TW" sz="2400" cap="none" dirty="0" smtClean="0"/>
                  <a:t>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2400" cap="none" dirty="0" err="1" smtClean="0"/>
                  <a:t>Mahalanobis</a:t>
                </a:r>
                <a:r>
                  <a:rPr lang="en-US" altLang="zh-TW" sz="2400" cap="none" dirty="0" smtClean="0"/>
                  <a:t> distance</a:t>
                </a:r>
              </a:p>
              <a:p>
                <a:pPr marL="684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cap="none" smtClean="0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n-US" altLang="zh-TW" sz="20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b="0" i="1" cap="none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rad>
                    </m:oMath>
                  </m:oMathPara>
                </a14:m>
                <a:endParaRPr lang="en-US" altLang="zh-TW" sz="2000" cap="none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2400" cap="none" dirty="0" smtClean="0"/>
                  <a:t>Robust distances</a:t>
                </a:r>
              </a:p>
              <a:p>
                <a:pPr marL="684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cap="none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000" i="1" cap="none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cap="none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i="1" cap="none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sz="2000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sz="2000" i="1" cap="none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000" b="0" i="1" cap="none" smtClean="0">
                                          <a:latin typeface="Cambria Math" panose="02040503050406030204" pitchFamily="18" charset="0"/>
                                        </a:rPr>
                                        <m:t>𝑀𝐶𝐷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000" i="1" cap="none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  <m:t>𝑀𝐶𝐷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sz="2000" i="1" cap="none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  <m:t>𝑀𝐶𝐷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altLang="zh-TW" sz="2000" cap="none" dirty="0" smtClean="0"/>
              </a:p>
              <a:p>
                <a:pPr marL="684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000" i="1" cap="non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𝑀𝐶𝐷</m:t>
                          </m:r>
                        </m:sub>
                      </m:sSub>
                      <m:r>
                        <a:rPr lang="en-US" altLang="zh-TW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TW" sz="2000" b="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000" b="0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000" b="0" i="1" cap="none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b="0" i="1" cap="none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TW" sz="2000" b="0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cap="none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cap="none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sz="2000" i="1" cap="none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2000" cap="none" dirty="0" smtClean="0"/>
              </a:p>
              <a:p>
                <a:pPr marL="684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𝑀𝐶𝐷</m:t>
                          </m:r>
                        </m:sub>
                      </m:sSub>
                      <m:r>
                        <a:rPr lang="en-US" altLang="zh-TW" sz="20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cap="none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cap="none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2000" i="1" cap="non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2000" b="0" i="1" cap="none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 cap="none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i="1" cap="non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000" i="1" cap="non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𝑀𝐶𝐷</m:t>
                          </m:r>
                        </m:sub>
                      </m:sSub>
                      <m:r>
                        <a:rPr lang="en-US" altLang="zh-TW" sz="2000" b="0" i="1" cap="none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sz="2000" b="0" i="1" cap="none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000" i="1" cap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000" i="1" cap="non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 cap="none">
                                  <a:latin typeface="Cambria Math" panose="02040503050406030204" pitchFamily="18" charset="0"/>
                                </a:rPr>
                                <m:t>𝑀𝐶𝐷</m:t>
                              </m:r>
                            </m:sub>
                          </m:sSub>
                          <m:r>
                            <a:rPr lang="en-US" altLang="zh-TW" sz="2000" i="1" cap="none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000" cap="none" dirty="0"/>
                            <m:t> </m:t>
                          </m:r>
                        </m:e>
                        <m:sup>
                          <m:r>
                            <a:rPr lang="en-US" altLang="zh-TW" sz="2000" b="0" i="1" cap="none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TW" sz="2000" cap="none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348034"/>
                <a:ext cx="10363826" cy="5213022"/>
              </a:xfrm>
              <a:blipFill>
                <a:blip r:embed="rId2"/>
                <a:stretch>
                  <a:fillRect l="-824" t="-1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095060" y="4565055"/>
            <a:ext cx="4061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altLang="zh-TW" sz="2400" dirty="0"/>
              <a:t>appropriate weight function</a:t>
            </a:r>
          </a:p>
        </p:txBody>
      </p:sp>
      <p:sp>
        <p:nvSpPr>
          <p:cNvPr id="6" name="向右箭號 5"/>
          <p:cNvSpPr/>
          <p:nvPr/>
        </p:nvSpPr>
        <p:spPr>
          <a:xfrm rot="19907411">
            <a:off x="5661427" y="4905049"/>
            <a:ext cx="867266" cy="3794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566866" y="4498706"/>
            <a:ext cx="3746058" cy="612742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0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/>
              <a:t>A</a:t>
            </a:r>
            <a:r>
              <a:rPr lang="en-US" altLang="zh-TW" sz="4000" cap="none" dirty="0"/>
              <a:t>lgorithm 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Robust covariance </a:t>
            </a:r>
            <a:r>
              <a:rPr lang="en-US" altLang="zh-TW" sz="2400" b="1" cap="none" dirty="0"/>
              <a:t>(</a:t>
            </a:r>
            <a:r>
              <a:rPr lang="en-US" altLang="zh-TW" sz="2400" b="1" cap="none" dirty="0" smtClean="0"/>
              <a:t>Minimum </a:t>
            </a:r>
            <a:r>
              <a:rPr lang="en-US" altLang="zh-TW" sz="2400" b="1" cap="none" dirty="0"/>
              <a:t>covariance determinant </a:t>
            </a:r>
            <a:r>
              <a:rPr lang="en-US" altLang="zh-TW" sz="2400" b="1" cap="none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1795" t="33761" r="55000" b="31367"/>
          <a:stretch/>
        </p:blipFill>
        <p:spPr>
          <a:xfrm>
            <a:off x="1407615" y="1938436"/>
            <a:ext cx="4243754" cy="35872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82856" y="5555241"/>
            <a:ext cx="4168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b="1" dirty="0" smtClean="0"/>
              <a:t>Fig.1</a:t>
            </a:r>
            <a:r>
              <a:rPr lang="en-US" altLang="zh-TW" dirty="0" smtClean="0"/>
              <a:t>Bivariate </a:t>
            </a:r>
            <a:r>
              <a:rPr lang="en-US" altLang="zh-TW" dirty="0"/>
              <a:t>wine data with classical and </a:t>
            </a:r>
            <a:endParaRPr lang="en-US" altLang="zh-TW" dirty="0" smtClean="0"/>
          </a:p>
          <a:p>
            <a:pPr marL="0" lvl="1"/>
            <a:r>
              <a:rPr lang="en-US" altLang="zh-TW" dirty="0" err="1" smtClean="0"/>
              <a:t>robusttolerance</a:t>
            </a:r>
            <a:r>
              <a:rPr lang="en-US" altLang="zh-TW" dirty="0" smtClean="0"/>
              <a:t> ellipse.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44833" t="34444" r="32084" b="30296"/>
          <a:stretch/>
        </p:blipFill>
        <p:spPr>
          <a:xfrm>
            <a:off x="6105042" y="2016703"/>
            <a:ext cx="4051081" cy="34807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70924" y="5555241"/>
            <a:ext cx="4163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Fig.2</a:t>
            </a:r>
            <a:r>
              <a:rPr lang="zh-TW" altLang="en-US" dirty="0"/>
              <a:t> Distance</a:t>
            </a:r>
            <a:r>
              <a:rPr lang="en-US" altLang="zh-TW" dirty="0"/>
              <a:t>-</a:t>
            </a:r>
            <a:r>
              <a:rPr lang="zh-TW" altLang="en-US" dirty="0"/>
              <a:t>distance plot of the full </a:t>
            </a:r>
            <a:r>
              <a:rPr lang="zh-TW" altLang="en-US" dirty="0" smtClean="0"/>
              <a:t>wine</a:t>
            </a:r>
            <a:endParaRPr lang="en-US" altLang="zh-TW" dirty="0" smtClean="0"/>
          </a:p>
          <a:p>
            <a:r>
              <a:rPr lang="zh-TW" altLang="en-US" dirty="0" smtClean="0"/>
              <a:t>data</a:t>
            </a:r>
            <a:r>
              <a:rPr lang="zh-TW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84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/>
              <a:t>A</a:t>
            </a:r>
            <a:r>
              <a:rPr lang="en-US" altLang="zh-TW" sz="4000" cap="none" dirty="0"/>
              <a:t>lgorithm 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Robust covariance </a:t>
            </a:r>
            <a:r>
              <a:rPr lang="en-US" altLang="zh-TW" sz="2400" b="1" cap="none" dirty="0"/>
              <a:t>(</a:t>
            </a:r>
            <a:r>
              <a:rPr lang="en-US" altLang="zh-TW" sz="2400" b="1" cap="none" dirty="0" smtClean="0"/>
              <a:t>Minimum </a:t>
            </a:r>
            <a:r>
              <a:rPr lang="en-US" altLang="zh-TW" sz="2400" b="1" cap="none" dirty="0"/>
              <a:t>covariance determinant </a:t>
            </a:r>
            <a:r>
              <a:rPr lang="en-US" altLang="zh-TW" sz="2400" b="1" cap="none" dirty="0" smtClean="0"/>
              <a:t>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011771" y="5788446"/>
            <a:ext cx="26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b="1" dirty="0" smtClean="0"/>
              <a:t>Fig.3 </a:t>
            </a:r>
            <a:r>
              <a:rPr lang="en-US" altLang="zh-TW" dirty="0" smtClean="0"/>
              <a:t>Non-robust estimates.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6761610" y="5788446"/>
            <a:ext cx="232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Fig.4</a:t>
            </a:r>
            <a:r>
              <a:rPr lang="zh-TW" altLang="en-US" dirty="0" smtClean="0"/>
              <a:t> </a:t>
            </a:r>
            <a:r>
              <a:rPr lang="en-US" altLang="zh-TW" dirty="0" smtClean="0"/>
              <a:t>Robust estimates.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57645" t="44963" r="22064" b="22935"/>
          <a:stretch/>
        </p:blipFill>
        <p:spPr>
          <a:xfrm>
            <a:off x="6070924" y="2072639"/>
            <a:ext cx="3710728" cy="33023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35641" t="44963" r="43959" b="22935"/>
          <a:stretch/>
        </p:blipFill>
        <p:spPr>
          <a:xfrm>
            <a:off x="1482856" y="2072639"/>
            <a:ext cx="3730870" cy="330239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545237" y="537365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inliers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99954" y="538562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inliers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15140" y="537482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outliers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478509" y="537365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outliers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3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Robust_covariance_d05521016.py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1750" r="49408" b="53458"/>
          <a:stretch/>
        </p:blipFill>
        <p:spPr>
          <a:xfrm>
            <a:off x="913148" y="2077550"/>
            <a:ext cx="9252301" cy="3579130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2055042" y="4100660"/>
            <a:ext cx="4374038" cy="3110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4833" t="26445" r="70833" b="38741"/>
          <a:stretch/>
        </p:blipFill>
        <p:spPr>
          <a:xfrm>
            <a:off x="7628010" y="407758"/>
            <a:ext cx="4450080" cy="35814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527065" y="2812572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1D1F22"/>
                </a:solidFill>
                <a:latin typeface="Helvetica" panose="020B0604020202020204" pitchFamily="34" charset="0"/>
              </a:rPr>
              <a:t>support_fractio</a:t>
            </a:r>
            <a:r>
              <a:rPr lang="en-US" altLang="zh-TW" b="1" dirty="0" err="1">
                <a:solidFill>
                  <a:srgbClr val="1D1F22"/>
                </a:solidFill>
                <a:latin typeface="Helvetica" panose="020B0604020202020204" pitchFamily="34" charset="0"/>
              </a:rPr>
              <a:t>n</a:t>
            </a:r>
            <a:r>
              <a:rPr lang="zh-TW" altLang="en-US" b="1" dirty="0">
                <a:solidFill>
                  <a:srgbClr val="1D1F22"/>
                </a:solidFill>
                <a:latin typeface="Helvetica" panose="020B0604020202020204" pitchFamily="34" charset="0"/>
              </a:rPr>
              <a:t>：</a:t>
            </a:r>
            <a:r>
              <a:rPr lang="zh-TW" altLang="en-US" b="1" dirty="0" smtClean="0"/>
              <a:t>決定分析資料數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27065" y="318190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D1F22"/>
                </a:solidFill>
                <a:latin typeface="Helvetica" panose="020B0604020202020204" pitchFamily="34" charset="0"/>
              </a:rPr>
              <a:t>Contamination</a:t>
            </a:r>
            <a:r>
              <a:rPr lang="zh-TW" altLang="en-US" b="1" dirty="0" smtClean="0">
                <a:solidFill>
                  <a:srgbClr val="1D1F22"/>
                </a:solidFill>
                <a:latin typeface="Helvetica" panose="020B0604020202020204" pitchFamily="34" charset="0"/>
              </a:rPr>
              <a:t>：決定圈選範圍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8732520" y="1539240"/>
            <a:ext cx="30480" cy="141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372579" y="1542915"/>
            <a:ext cx="30480" cy="141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Robust_covariance_d05521016</a:t>
            </a:r>
            <a:r>
              <a:rPr lang="en-US" altLang="zh-TW" sz="2400" b="1" cap="none" dirty="0"/>
              <a:t>.py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b="1" cap="none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1371" r="49410" b="39267"/>
          <a:stretch/>
        </p:blipFill>
        <p:spPr>
          <a:xfrm>
            <a:off x="913148" y="1780160"/>
            <a:ext cx="9251932" cy="5077840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1555422" y="1789587"/>
            <a:ext cx="2809188" cy="3110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448602" y="5645083"/>
            <a:ext cx="2809188" cy="3110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7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Robust_covariance_d05521016</a:t>
            </a:r>
            <a:r>
              <a:rPr lang="en-US" altLang="zh-TW" sz="2400" b="1" cap="none" dirty="0"/>
              <a:t>.py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b="1" cap="none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8544" r="49410" b="9951"/>
          <a:stretch/>
        </p:blipFill>
        <p:spPr>
          <a:xfrm>
            <a:off x="913148" y="1874966"/>
            <a:ext cx="9251932" cy="3241044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552774" y="2700160"/>
            <a:ext cx="1811836" cy="3208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52774" y="2013396"/>
            <a:ext cx="1811836" cy="3208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cap="none" dirty="0"/>
              <a:t>Code 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348034"/>
            <a:ext cx="10363826" cy="44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cap="none" dirty="0" smtClean="0"/>
              <a:t>Utils</a:t>
            </a:r>
            <a:r>
              <a:rPr lang="en-US" altLang="zh-TW" sz="2400" b="1" cap="none" dirty="0"/>
              <a:t>.py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b="1" cap="none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11828" r="42194" b="40127"/>
          <a:stretch/>
        </p:blipFill>
        <p:spPr>
          <a:xfrm>
            <a:off x="913774" y="1898285"/>
            <a:ext cx="10571544" cy="4942353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7865554" y="2708096"/>
            <a:ext cx="3619764" cy="40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663452" y="5728411"/>
            <a:ext cx="3619764" cy="3107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200</TotalTime>
  <Words>230</Words>
  <Application>Microsoft Office PowerPoint</Application>
  <PresentationFormat>寬螢幕</PresentationFormat>
  <Paragraphs>78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Cambria Math</vt:lpstr>
      <vt:lpstr>Helvetica</vt:lpstr>
      <vt:lpstr>Tw Cen MT</vt:lpstr>
      <vt:lpstr>Wingdings</vt:lpstr>
      <vt:lpstr>小水滴</vt:lpstr>
      <vt:lpstr>Data Mining(資料礦掘)   Final Report</vt:lpstr>
      <vt:lpstr>oUTLINE</vt:lpstr>
      <vt:lpstr>Algorithm Introduction</vt:lpstr>
      <vt:lpstr>Algorithm Introduction</vt:lpstr>
      <vt:lpstr>Algorithm Introduction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Live Demo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nt19871128@gmail.com</dc:creator>
  <cp:lastModifiedBy>nt19871128@gmail.com</cp:lastModifiedBy>
  <cp:revision>20</cp:revision>
  <dcterms:created xsi:type="dcterms:W3CDTF">2018-01-09T12:22:38Z</dcterms:created>
  <dcterms:modified xsi:type="dcterms:W3CDTF">2018-01-10T09:21:09Z</dcterms:modified>
</cp:coreProperties>
</file>