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4" r:id="rId14"/>
    <p:sldId id="275" r:id="rId15"/>
    <p:sldId id="276" r:id="rId16"/>
    <p:sldId id="278" r:id="rId17"/>
    <p:sldId id="277" r:id="rId18"/>
    <p:sldId id="259" r:id="rId19"/>
    <p:sldId id="280" r:id="rId20"/>
    <p:sldId id="281" r:id="rId21"/>
    <p:sldId id="279" r:id="rId22"/>
    <p:sldId id="260" r:id="rId23"/>
    <p:sldId id="261" r:id="rId24"/>
    <p:sldId id="262" r:id="rId25"/>
    <p:sldId id="26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86"/>
  </p:normalViewPr>
  <p:slideViewPr>
    <p:cSldViewPr snapToGrid="0" snapToObjects="1">
      <p:cViewPr>
        <p:scale>
          <a:sx n="105" d="100"/>
          <a:sy n="105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557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3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7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506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53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22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387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16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33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26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1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311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241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074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962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7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7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53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1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7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4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6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891903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57470"/>
            <a:ext cx="5275772" cy="3201724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4153444"/>
            <a:ext cx="5275772" cy="52976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4735830"/>
            <a:ext cx="1197467" cy="273844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4735830"/>
            <a:ext cx="3842012" cy="273844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062162"/>
            <a:ext cx="305991" cy="27384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942975"/>
            <a:ext cx="0" cy="420052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480060"/>
            <a:ext cx="4686299" cy="4188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17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482198"/>
            <a:ext cx="1835003" cy="35085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2199"/>
            <a:ext cx="5303009" cy="35085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4445349"/>
            <a:ext cx="286114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4736962"/>
            <a:ext cx="286114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4205694"/>
            <a:ext cx="305991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4649798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153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8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21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045311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1928792"/>
            <a:ext cx="6222491" cy="246461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045311"/>
            <a:ext cx="6301072" cy="61436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4735830"/>
            <a:ext cx="1197467" cy="273844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4735830"/>
            <a:ext cx="4860170" cy="273844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215570"/>
            <a:ext cx="305991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4633625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2355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405471"/>
            <a:ext cx="4686300" cy="18667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2784350"/>
            <a:ext cx="4686300" cy="18616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27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8338"/>
            <a:ext cx="2873502" cy="37170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18549"/>
            <a:ext cx="4684014" cy="6858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145003"/>
            <a:ext cx="4684014" cy="1316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2775620"/>
            <a:ext cx="4686300" cy="6858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3502074"/>
            <a:ext cx="4684014" cy="1316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93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822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868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6609"/>
            <a:ext cx="2879082" cy="1440767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23110"/>
            <a:ext cx="4686300" cy="4216983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966134"/>
            <a:ext cx="2879082" cy="2429653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48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417946"/>
            <a:ext cx="2880360" cy="143942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1966134"/>
            <a:ext cx="2880360" cy="2427732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04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2875430" cy="371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26800"/>
            <a:ext cx="4686299" cy="424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4447545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4735830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4205694"/>
            <a:ext cx="3059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TW" sz="1000" smtClean="0">
                <a:solidFill>
                  <a:schemeClr val="dk2"/>
                </a:solidFill>
              </a:rPr>
              <a:t>‹#›</a:t>
            </a:fld>
            <a:endParaRPr lang="uk-UA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4649798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8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F%B4%E6%AD%B8%E5%88%86%E6%9E%90" TargetMode="External"/><Relationship Id="rId4" Type="http://schemas.openxmlformats.org/officeDocument/2006/relationships/hyperlink" Target="http://www.csie.ntnu.edu.tw/~u91029/Regression.html" TargetMode="External"/><Relationship Id="rId5" Type="http://schemas.openxmlformats.org/officeDocument/2006/relationships/hyperlink" Target="http://blog.csdn.net/aiirrrryee/article/details/69561239" TargetMode="External"/><Relationship Id="rId6" Type="http://schemas.openxmlformats.org/officeDocument/2006/relationships/hyperlink" Target="http://murphymind.blogspot.tw/2017/05/machine.learning.regularization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81772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期末報告--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[</a:t>
            </a:r>
            <a:r>
              <a:rPr lang="en-US" altLang="zh-TW" sz="4400" i="0" dirty="0" smtClean="0"/>
              <a:t>ridge regression</a:t>
            </a:r>
            <a:r>
              <a:rPr lang="zh-TW" dirty="0" smtClean="0"/>
              <a:t>]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i="0" dirty="0"/>
              <a:t>學號</a:t>
            </a:r>
            <a:r>
              <a:rPr lang="zh-TW" sz="1600" i="0" dirty="0" smtClean="0"/>
              <a:t>：</a:t>
            </a:r>
            <a:r>
              <a:rPr lang="en-US" altLang="zh-TW" sz="1600" i="0" dirty="0">
                <a:latin typeface="+mn-ea"/>
              </a:rPr>
              <a:t>R</a:t>
            </a:r>
            <a:r>
              <a:rPr lang="en-US" altLang="zh-TW" sz="1600" i="0" dirty="0" smtClean="0">
                <a:latin typeface="+mn-ea"/>
              </a:rPr>
              <a:t>05525065</a:t>
            </a:r>
            <a:endParaRPr sz="1600" i="0" dirty="0">
              <a:latin typeface="+mn-ea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i="0" dirty="0"/>
              <a:t>姓名</a:t>
            </a:r>
            <a:r>
              <a:rPr lang="zh-TW" sz="1600" i="0" dirty="0" smtClean="0"/>
              <a:t>：</a:t>
            </a:r>
            <a:r>
              <a:rPr lang="zh-TW" altLang="en-US" sz="1600" i="0" dirty="0" smtClean="0"/>
              <a:t>秦暐峻</a:t>
            </a:r>
            <a:endParaRPr sz="16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Linear 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線性迴歸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 Loss function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90" y="1279256"/>
            <a:ext cx="2222500" cy="21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68" y="2138134"/>
            <a:ext cx="2832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Linear 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線性迴歸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 Loss function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90" y="1279256"/>
            <a:ext cx="2222500" cy="21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68" y="2138134"/>
            <a:ext cx="2832100" cy="647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90" y="2941132"/>
            <a:ext cx="3584493" cy="14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Overfitting Problem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murphymind.blogspot.tw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/2017/05/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machine.learning.regularization.html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" y="2082793"/>
            <a:ext cx="7181088" cy="1839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73935" y="1605034"/>
            <a:ext cx="1639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C00000"/>
                </a:solidFill>
              </a:rPr>
              <a:t>Underfitting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1215" y="1605034"/>
            <a:ext cx="1639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smtClean="0">
                <a:solidFill>
                  <a:srgbClr val="C00000"/>
                </a:solidFill>
              </a:rPr>
              <a:t>Overfitting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8512" y="4091556"/>
            <a:ext cx="809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 smtClean="0">
                <a:solidFill>
                  <a:srgbClr val="C00000"/>
                </a:solidFill>
              </a:rPr>
              <a:t>雖然在</a:t>
            </a:r>
            <a:r>
              <a:rPr lang="en-US" altLang="zh-TW" sz="1800" dirty="0" err="1" smtClean="0">
                <a:solidFill>
                  <a:srgbClr val="C00000"/>
                </a:solidFill>
              </a:rPr>
              <a:t>Traing</a:t>
            </a:r>
            <a:r>
              <a:rPr lang="zh-TW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</a:rPr>
              <a:t>data</a:t>
            </a:r>
            <a:r>
              <a:rPr lang="zh-TW" altLang="en-US" sz="1800" dirty="0" smtClean="0">
                <a:solidFill>
                  <a:srgbClr val="C00000"/>
                </a:solidFill>
              </a:rPr>
              <a:t>取得最低的</a:t>
            </a:r>
            <a:r>
              <a:rPr lang="en-US" altLang="zh-TW" sz="1800" dirty="0" smtClean="0">
                <a:solidFill>
                  <a:srgbClr val="C00000"/>
                </a:solidFill>
              </a:rPr>
              <a:t>Loss,</a:t>
            </a:r>
            <a:r>
              <a:rPr lang="zh-TW" altLang="en-US" sz="1800" dirty="0" smtClean="0">
                <a:solidFill>
                  <a:srgbClr val="C00000"/>
                </a:solidFill>
              </a:rPr>
              <a:t>但無法對</a:t>
            </a:r>
            <a:r>
              <a:rPr lang="en-US" altLang="zh-TW" sz="1800" dirty="0" smtClean="0">
                <a:solidFill>
                  <a:srgbClr val="C00000"/>
                </a:solidFill>
              </a:rPr>
              <a:t>Testing</a:t>
            </a:r>
            <a:r>
              <a:rPr lang="zh-TW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</a:rPr>
              <a:t>data</a:t>
            </a:r>
            <a:r>
              <a:rPr lang="zh-TW" altLang="en-US" sz="1800" dirty="0" smtClean="0">
                <a:solidFill>
                  <a:srgbClr val="C00000"/>
                </a:solidFill>
              </a:rPr>
              <a:t>進行良好預測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Overfitting Problem</a:t>
            </a:r>
            <a:r>
              <a:rPr lang="zh-TW" altLang="en-US" dirty="0" smtClean="0"/>
              <a:t> </a:t>
            </a:r>
            <a:r>
              <a:rPr lang="mr-IN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Regularization (</a:t>
            </a:r>
            <a:r>
              <a:rPr lang="zh-TW" altLang="en-US" dirty="0" smtClean="0"/>
              <a:t>正規化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murphymind.blogspot.tw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/2017/05/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machine.learning.regularization.html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51" y="1936841"/>
            <a:ext cx="4580098" cy="17312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64208" y="4091556"/>
            <a:ext cx="5815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 smtClean="0">
                <a:solidFill>
                  <a:srgbClr val="C00000"/>
                </a:solidFill>
              </a:rPr>
              <a:t>藉由正規化降低係數，讓函數較平滑，避免</a:t>
            </a:r>
            <a:r>
              <a:rPr lang="en-US" altLang="zh-TW" sz="1800" dirty="0" smtClean="0">
                <a:solidFill>
                  <a:srgbClr val="C00000"/>
                </a:solidFill>
              </a:rPr>
              <a:t>Overfitting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Ridge Regression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L2</a:t>
            </a:r>
            <a:r>
              <a:rPr lang="zh-TW" altLang="en-US" dirty="0" smtClean="0"/>
              <a:t>范數來做正規化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2285539"/>
            <a:ext cx="2832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Ridge Regression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L2</a:t>
            </a:r>
            <a:r>
              <a:rPr lang="zh-TW" altLang="en-US" dirty="0" smtClean="0"/>
              <a:t>范數來做正規化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09186"/>
            <a:ext cx="3860800" cy="6731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889000" y="3072384"/>
            <a:ext cx="48741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88340" y="1818978"/>
            <a:ext cx="1576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L2-norm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5730768" y="2791968"/>
            <a:ext cx="18675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29448" y="2793378"/>
            <a:ext cx="788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Lamda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77076" y="2331350"/>
            <a:ext cx="2920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λ</a:t>
            </a:r>
            <a:r>
              <a:rPr lang="en-US" altLang="zh-TW" sz="1600" dirty="0"/>
              <a:t> </a:t>
            </a:r>
            <a:r>
              <a:rPr lang="zh-TW" altLang="en-US" sz="1600" dirty="0" smtClean="0"/>
              <a:t>太大</a:t>
            </a:r>
            <a:r>
              <a:rPr lang="en-US" altLang="zh-TW" sz="1600" dirty="0" smtClean="0"/>
              <a:t> -&gt; </a:t>
            </a:r>
            <a:r>
              <a:rPr lang="en-US" altLang="zh-TW" sz="1600" dirty="0" err="1" smtClean="0"/>
              <a:t>underfitting</a:t>
            </a:r>
            <a:endParaRPr lang="en-US" altLang="zh-TW" sz="1600" dirty="0" smtClean="0"/>
          </a:p>
          <a:p>
            <a:r>
              <a:rPr lang="en-US" altLang="zh-TW" sz="1600" dirty="0" err="1"/>
              <a:t>λ</a:t>
            </a:r>
            <a:r>
              <a:rPr lang="en-US" altLang="zh-TW" sz="1600" dirty="0"/>
              <a:t> </a:t>
            </a:r>
            <a:r>
              <a:rPr lang="zh-TW" altLang="en-US" sz="1600" dirty="0" smtClean="0"/>
              <a:t>太小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-&gt; </a:t>
            </a:r>
            <a:r>
              <a:rPr lang="en-US" altLang="zh-TW" sz="1600" dirty="0" smtClean="0"/>
              <a:t>overfitting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61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Ridge Regression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L2</a:t>
            </a:r>
            <a:r>
              <a:rPr lang="zh-TW" altLang="en-US" dirty="0" smtClean="0"/>
              <a:t>范數來做正規化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09186"/>
            <a:ext cx="3860800" cy="6731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889000" y="3072384"/>
            <a:ext cx="48741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88340" y="1818978"/>
            <a:ext cx="1576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L2-norm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5730768" y="2791968"/>
            <a:ext cx="18675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29448" y="2793378"/>
            <a:ext cx="788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Lamda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6572" y="3417639"/>
            <a:ext cx="5815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>
                <a:solidFill>
                  <a:schemeClr val="tx1"/>
                </a:solidFill>
              </a:rPr>
              <a:t>L2</a:t>
            </a:r>
            <a:r>
              <a:rPr lang="zh-TW" altLang="en-US" sz="1800" dirty="0" smtClean="0">
                <a:solidFill>
                  <a:schemeClr val="tx1"/>
                </a:solidFill>
              </a:rPr>
              <a:t>：所有元素的平方和開根號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zh-TW" altLang="en-US" sz="1800" dirty="0" smtClean="0">
                <a:solidFill>
                  <a:schemeClr val="tx1"/>
                </a:solidFill>
              </a:rPr>
              <a:t>對於權重進行約束，使</a:t>
            </a:r>
            <a:r>
              <a:rPr lang="en-US" altLang="zh-TW" sz="1800" dirty="0" smtClean="0">
                <a:solidFill>
                  <a:schemeClr val="tx1"/>
                </a:solidFill>
              </a:rPr>
              <a:t>w</a:t>
            </a:r>
            <a:r>
              <a:rPr lang="zh-TW" altLang="en-US" sz="1800" dirty="0" smtClean="0">
                <a:solidFill>
                  <a:schemeClr val="tx1"/>
                </a:solidFill>
              </a:rPr>
              <a:t>趨近於</a:t>
            </a:r>
            <a:r>
              <a:rPr lang="en-US" altLang="zh-TW" sz="1800" dirty="0" smtClean="0">
                <a:solidFill>
                  <a:schemeClr val="tx1"/>
                </a:solidFill>
              </a:rPr>
              <a:t>0</a:t>
            </a:r>
            <a:r>
              <a:rPr lang="zh-TW" altLang="en-US" sz="1800" dirty="0" smtClean="0">
                <a:solidFill>
                  <a:schemeClr val="tx1"/>
                </a:solidFill>
              </a:rPr>
              <a:t>但不等於</a:t>
            </a:r>
            <a:r>
              <a:rPr lang="en-US" altLang="zh-TW" sz="18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altLang="zh-TW" sz="1800" dirty="0" smtClean="0">
                <a:solidFill>
                  <a:srgbClr val="C00000"/>
                </a:solidFill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</a:rPr>
              <a:t>每個特徵都有權重，無法對特徵選擇</a:t>
            </a:r>
            <a:r>
              <a:rPr lang="en-US" altLang="zh-TW" sz="1800" dirty="0" smtClean="0">
                <a:solidFill>
                  <a:srgbClr val="C00000"/>
                </a:solidFill>
              </a:rPr>
              <a:t>)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Ridge Regression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L2</a:t>
            </a:r>
            <a:r>
              <a:rPr lang="zh-TW" altLang="en-US" dirty="0" smtClean="0"/>
              <a:t>范數來做正規化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blog.csdn.net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aiirrrryee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/article/details/69561239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09186"/>
            <a:ext cx="3860800" cy="6731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889000" y="3072384"/>
            <a:ext cx="48741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88340" y="1818978"/>
            <a:ext cx="1576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L2-norm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5730768" y="2791968"/>
            <a:ext cx="186756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29448" y="2793378"/>
            <a:ext cx="788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Lamda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6572" y="3417639"/>
            <a:ext cx="6770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>
                <a:solidFill>
                  <a:schemeClr val="tx1"/>
                </a:solidFill>
              </a:rPr>
              <a:t>L2</a:t>
            </a:r>
            <a:r>
              <a:rPr lang="zh-TW" altLang="en-US" sz="1800" dirty="0" smtClean="0">
                <a:solidFill>
                  <a:schemeClr val="tx1"/>
                </a:solidFill>
              </a:rPr>
              <a:t>：所有元素的平方和開根號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zh-TW" altLang="en-US" sz="1800" dirty="0" smtClean="0">
                <a:solidFill>
                  <a:schemeClr val="tx1"/>
                </a:solidFill>
              </a:rPr>
              <a:t>對於權重進行約束，使</a:t>
            </a:r>
            <a:r>
              <a:rPr lang="en-US" altLang="zh-TW" sz="1800" dirty="0" smtClean="0">
                <a:solidFill>
                  <a:schemeClr val="tx1"/>
                </a:solidFill>
              </a:rPr>
              <a:t>w</a:t>
            </a:r>
            <a:r>
              <a:rPr lang="zh-TW" altLang="en-US" sz="1800" dirty="0" smtClean="0">
                <a:solidFill>
                  <a:schemeClr val="tx1"/>
                </a:solidFill>
              </a:rPr>
              <a:t>趨近於</a:t>
            </a:r>
            <a:r>
              <a:rPr lang="en-US" altLang="zh-TW" sz="1800" dirty="0" smtClean="0">
                <a:solidFill>
                  <a:schemeClr val="tx1"/>
                </a:solidFill>
              </a:rPr>
              <a:t>0</a:t>
            </a:r>
            <a:r>
              <a:rPr lang="zh-TW" altLang="en-US" sz="1800" dirty="0" smtClean="0">
                <a:solidFill>
                  <a:schemeClr val="tx1"/>
                </a:solidFill>
              </a:rPr>
              <a:t>但不等於</a:t>
            </a:r>
            <a:r>
              <a:rPr lang="en-US" altLang="zh-TW" sz="1800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altLang="zh-TW" sz="1800" dirty="0" smtClean="0">
                <a:solidFill>
                  <a:srgbClr val="C00000"/>
                </a:solidFill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</a:rPr>
              <a:t>每個特徵都有權重，無法對特徵選擇</a:t>
            </a:r>
            <a:r>
              <a:rPr lang="en-US" altLang="zh-TW" sz="1800" dirty="0" smtClean="0">
                <a:solidFill>
                  <a:srgbClr val="C00000"/>
                </a:solidFill>
              </a:rPr>
              <a:t>)</a:t>
            </a:r>
            <a:r>
              <a:rPr lang="zh-TW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</a:rPr>
              <a:t>-&gt;</a:t>
            </a:r>
            <a:r>
              <a:rPr lang="zh-TW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</a:rPr>
              <a:t>L1  Lasso Regression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Code Review</a:t>
            </a:r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206446" y="1025849"/>
            <a:ext cx="3565001" cy="3434909"/>
            <a:chOff x="152400" y="152400"/>
            <a:chExt cx="6792614" cy="4838701"/>
          </a:xfrm>
        </p:grpSpPr>
        <p:pic>
          <p:nvPicPr>
            <p:cNvPr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6792614" cy="4838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3984225" y="3483300"/>
              <a:ext cx="2735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rgbClr val="FFF2CC"/>
                  </a:solidFill>
                </a:rPr>
                <a:t>在各演算法子類別中實作</a:t>
              </a:r>
              <a:endParaRPr sz="1800" dirty="0">
                <a:solidFill>
                  <a:srgbClr val="FFF2CC"/>
                </a:solidFill>
              </a:endParaRPr>
            </a:p>
          </p:txBody>
        </p:sp>
        <p:cxnSp>
          <p:nvCxnSpPr>
            <p:cNvPr id="77" name="Shape 77"/>
            <p:cNvCxnSpPr>
              <a:endCxn id="76" idx="1"/>
            </p:cNvCxnSpPr>
            <p:nvPr/>
          </p:nvCxnSpPr>
          <p:spPr>
            <a:xfrm>
              <a:off x="3680325" y="3697200"/>
              <a:ext cx="303900" cy="0"/>
            </a:xfrm>
            <a:prstGeom prst="straightConnector1">
              <a:avLst/>
            </a:pr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78"/>
            <p:cNvSpPr/>
            <p:nvPr/>
          </p:nvSpPr>
          <p:spPr>
            <a:xfrm>
              <a:off x="152400" y="154975"/>
              <a:ext cx="1727100" cy="26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88750" y="3181200"/>
              <a:ext cx="6299400" cy="1748400"/>
            </a:xfrm>
            <a:prstGeom prst="rect">
              <a:avLst/>
            </a:prstGeom>
            <a:noFill/>
            <a:ln w="2857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88750" y="1182550"/>
              <a:ext cx="6299400" cy="1774200"/>
            </a:xfrm>
            <a:prstGeom prst="rect">
              <a:avLst/>
            </a:prstGeom>
            <a:noFill/>
            <a:ln w="2857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3" y="1827820"/>
            <a:ext cx="5006244" cy="2080330"/>
          </a:xfrm>
          <a:prstGeom prst="rect">
            <a:avLst/>
          </a:prstGeom>
        </p:spPr>
      </p:pic>
      <p:sp>
        <p:nvSpPr>
          <p:cNvPr id="22" name="Shape 83"/>
          <p:cNvSpPr/>
          <p:nvPr/>
        </p:nvSpPr>
        <p:spPr>
          <a:xfrm>
            <a:off x="4316740" y="1940470"/>
            <a:ext cx="1011164" cy="16569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Shape 86"/>
          <p:cNvCxnSpPr/>
          <p:nvPr/>
        </p:nvCxnSpPr>
        <p:spPr>
          <a:xfrm>
            <a:off x="4420895" y="2279822"/>
            <a:ext cx="1756976" cy="11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88"/>
          <p:cNvSpPr txBox="1"/>
          <p:nvPr/>
        </p:nvSpPr>
        <p:spPr>
          <a:xfrm>
            <a:off x="6347430" y="2274269"/>
            <a:ext cx="2479646" cy="2473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</a:rPr>
              <a:t>繼承 algo_component 中的 ParamsDefinitionSet 類別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>
            <a:off x="4979920" y="2975802"/>
            <a:ext cx="3944325" cy="84029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Code Review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11" y="1025850"/>
            <a:ext cx="5933480" cy="3976627"/>
          </a:xfrm>
          <a:prstGeom prst="rect">
            <a:avLst/>
          </a:prstGeom>
        </p:spPr>
      </p:pic>
      <p:sp>
        <p:nvSpPr>
          <p:cNvPr id="25" name="Shape 84"/>
          <p:cNvSpPr/>
          <p:nvPr/>
        </p:nvSpPr>
        <p:spPr>
          <a:xfrm>
            <a:off x="2347765" y="3258841"/>
            <a:ext cx="2683842" cy="125392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88"/>
          <p:cNvSpPr txBox="1"/>
          <p:nvPr/>
        </p:nvSpPr>
        <p:spPr>
          <a:xfrm>
            <a:off x="4140678" y="2711158"/>
            <a:ext cx="2916704" cy="22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Scikit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linear_model</a:t>
            </a:r>
            <a:r>
              <a:rPr lang="zh-TW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TW" dirty="0" smtClean="0">
                <a:solidFill>
                  <a:srgbClr val="FFFFFF"/>
                </a:solidFill>
              </a:rPr>
              <a:t>Ridge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1622308" y="1048271"/>
            <a:ext cx="1465701" cy="14826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Shape 86"/>
          <p:cNvCxnSpPr/>
          <p:nvPr/>
        </p:nvCxnSpPr>
        <p:spPr>
          <a:xfrm>
            <a:off x="2585476" y="3479363"/>
            <a:ext cx="138911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0631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Code Review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 smtClean="0"/>
              <a:t>Model </a:t>
            </a:r>
            <a:r>
              <a:rPr lang="zh-TW" dirty="0"/>
              <a:t>Preview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Live Demo(Using InAnalysis)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Conclusion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Reference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Code Review</a:t>
            </a: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" y="1162171"/>
            <a:ext cx="3977261" cy="3544950"/>
          </a:xfrm>
          <a:prstGeom prst="rect">
            <a:avLst/>
          </a:prstGeom>
        </p:spPr>
      </p:pic>
      <p:sp>
        <p:nvSpPr>
          <p:cNvPr id="9" name="Shape 83"/>
          <p:cNvSpPr/>
          <p:nvPr/>
        </p:nvSpPr>
        <p:spPr>
          <a:xfrm>
            <a:off x="336085" y="1298007"/>
            <a:ext cx="797772" cy="14064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84"/>
          <p:cNvSpPr/>
          <p:nvPr/>
        </p:nvSpPr>
        <p:spPr>
          <a:xfrm>
            <a:off x="728784" y="3443538"/>
            <a:ext cx="2385121" cy="616398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88"/>
          <p:cNvSpPr txBox="1"/>
          <p:nvPr/>
        </p:nvSpPr>
        <p:spPr>
          <a:xfrm>
            <a:off x="2057712" y="1278825"/>
            <a:ext cx="2916704" cy="22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FFFFFF"/>
                </a:solidFill>
              </a:rPr>
              <a:t>在</a:t>
            </a:r>
            <a:r>
              <a:rPr lang="en-US" altLang="zh-TW" dirty="0" err="1" smtClean="0">
                <a:solidFill>
                  <a:srgbClr val="FFFFFF"/>
                </a:solidFill>
              </a:rPr>
              <a:t>utils</a:t>
            </a:r>
            <a:r>
              <a:rPr lang="zh-TW" altLang="en-US" dirty="0" smtClean="0">
                <a:solidFill>
                  <a:srgbClr val="FFFFFF"/>
                </a:solidFill>
              </a:rPr>
              <a:t>建立演算法物件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8" y="1368331"/>
            <a:ext cx="3983697" cy="3192780"/>
          </a:xfrm>
          <a:prstGeom prst="rect">
            <a:avLst/>
          </a:prstGeom>
        </p:spPr>
      </p:pic>
      <p:sp>
        <p:nvSpPr>
          <p:cNvPr id="25" name="Shape 84"/>
          <p:cNvSpPr/>
          <p:nvPr/>
        </p:nvSpPr>
        <p:spPr>
          <a:xfrm>
            <a:off x="5042425" y="3328594"/>
            <a:ext cx="2852322" cy="42314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83"/>
          <p:cNvSpPr/>
          <p:nvPr/>
        </p:nvSpPr>
        <p:spPr>
          <a:xfrm>
            <a:off x="4615245" y="1474990"/>
            <a:ext cx="854361" cy="16689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4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Code Review</a:t>
            </a:r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44" y="1069213"/>
            <a:ext cx="5756367" cy="3582924"/>
          </a:xfrm>
          <a:prstGeom prst="rect">
            <a:avLst/>
          </a:prstGeom>
        </p:spPr>
      </p:pic>
      <p:sp>
        <p:nvSpPr>
          <p:cNvPr id="21" name="Shape 83"/>
          <p:cNvSpPr/>
          <p:nvPr/>
        </p:nvSpPr>
        <p:spPr>
          <a:xfrm>
            <a:off x="1969812" y="1230057"/>
            <a:ext cx="1553675" cy="1598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84"/>
          <p:cNvSpPr/>
          <p:nvPr/>
        </p:nvSpPr>
        <p:spPr>
          <a:xfrm>
            <a:off x="2186879" y="1467470"/>
            <a:ext cx="5006401" cy="2543698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88"/>
          <p:cNvSpPr txBox="1"/>
          <p:nvPr/>
        </p:nvSpPr>
        <p:spPr>
          <a:xfrm>
            <a:off x="4927207" y="1151476"/>
            <a:ext cx="2916704" cy="22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>
                <a:solidFill>
                  <a:schemeClr val="bg1"/>
                </a:solidFill>
              </a:rPr>
              <a:t>建立</a:t>
            </a:r>
            <a:r>
              <a:rPr lang="zh-TW" altLang="zh-TW" dirty="0" smtClean="0">
                <a:solidFill>
                  <a:schemeClr val="bg1"/>
                </a:solidFill>
              </a:rPr>
              <a:t>Unittest</a:t>
            </a:r>
            <a:r>
              <a:rPr lang="zh-TW" altLang="en-US" dirty="0" smtClean="0">
                <a:solidFill>
                  <a:schemeClr val="bg1"/>
                </a:solidFill>
              </a:rPr>
              <a:t>進行測試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**Bonus: </a:t>
            </a:r>
            <a:r>
              <a:rPr lang="zh-TW" sz="1800">
                <a:solidFill>
                  <a:schemeClr val="dk2"/>
                </a:solidFill>
              </a:rPr>
              <a:t>Model Preview</a:t>
            </a:r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" y="876223"/>
            <a:ext cx="4780618" cy="3692652"/>
          </a:xfrm>
          <a:prstGeom prst="rect">
            <a:avLst/>
          </a:prstGeom>
        </p:spPr>
      </p:pic>
      <p:cxnSp>
        <p:nvCxnSpPr>
          <p:cNvPr id="9" name="Shape 86"/>
          <p:cNvCxnSpPr/>
          <p:nvPr/>
        </p:nvCxnSpPr>
        <p:spPr>
          <a:xfrm>
            <a:off x="988324" y="4491299"/>
            <a:ext cx="138911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88"/>
          <p:cNvSpPr txBox="1"/>
          <p:nvPr/>
        </p:nvSpPr>
        <p:spPr>
          <a:xfrm>
            <a:off x="2377440" y="3144201"/>
            <a:ext cx="2916704" cy="22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FFFFFF"/>
                </a:solidFill>
              </a:rPr>
              <a:t>用</a:t>
            </a:r>
            <a:r>
              <a:rPr lang="en-US" altLang="zh-TW" dirty="0" err="1" smtClean="0">
                <a:solidFill>
                  <a:srgbClr val="FFFFFF"/>
                </a:solidFill>
              </a:rPr>
              <a:t>sklearn</a:t>
            </a:r>
            <a:r>
              <a:rPr lang="zh-TW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TW" dirty="0" smtClean="0">
                <a:solidFill>
                  <a:srgbClr val="FFFFFF"/>
                </a:solidFill>
              </a:rPr>
              <a:t>diabetes</a:t>
            </a:r>
            <a:r>
              <a:rPr lang="zh-TW" altLang="en-US" dirty="0" smtClean="0">
                <a:solidFill>
                  <a:srgbClr val="FFFFFF"/>
                </a:solidFill>
              </a:rPr>
              <a:t>資料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61" y="1682877"/>
            <a:ext cx="3140795" cy="2355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2785068" y="2127521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Live demo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總結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 smtClean="0"/>
              <a:t>對於機器學習過程更加熟悉</a:t>
            </a:r>
            <a:r>
              <a:rPr lang="en-US" altLang="zh-TW" dirty="0" smtClean="0"/>
              <a:t>(</a:t>
            </a:r>
            <a:r>
              <a:rPr lang="zh-TW" altLang="en-US" dirty="0" smtClean="0"/>
              <a:t>系統流程明確</a:t>
            </a:r>
            <a:r>
              <a:rPr lang="en-US" altLang="zh-TW" dirty="0" smtClean="0"/>
              <a:t>)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 smtClean="0"/>
              <a:t>了解不同類型的預測問題</a:t>
            </a:r>
            <a:endParaRPr lang="en-US" altLang="zh-TW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 smtClean="0"/>
              <a:t>實作演算法的架構</a:t>
            </a:r>
            <a:endParaRPr lang="en-US" altLang="zh-TW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dirty="0" smtClean="0"/>
              <a:t>參考</a:t>
            </a:r>
            <a:endParaRPr lang="en-US" altLang="zh-TW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dirty="0" smtClean="0"/>
              <a:t>維基百科</a:t>
            </a:r>
            <a:r>
              <a:rPr lang="en-US" altLang="zh-TW" dirty="0" smtClean="0"/>
              <a:t>-</a:t>
            </a:r>
            <a:r>
              <a:rPr lang="zh-TW" altLang="en-US" dirty="0" smtClean="0"/>
              <a:t>迴歸分析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://zh.wikipedia.org/wiki/%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E8%BF%B4%E6%AD%B8%E5%88%86%E6%9E%90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Regression</a:t>
            </a:r>
            <a:r>
              <a:rPr lang="zh-TW" altLang="en-US" dirty="0" smtClean="0"/>
              <a:t>演算法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://www.csie.ntnu.edu.tw/~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u91029/Regression.html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zh-TW" sz="1600" dirty="0" smtClean="0"/>
              <a:t>Ridge </a:t>
            </a:r>
            <a:r>
              <a:rPr lang="en-US" altLang="zh-TW" sz="1600" dirty="0"/>
              <a:t>&amp; LASSO &amp; Elastic </a:t>
            </a:r>
            <a:r>
              <a:rPr lang="en-US" altLang="zh-TW" sz="1600" dirty="0" smtClean="0"/>
              <a:t>Net</a:t>
            </a:r>
            <a:r>
              <a:rPr lang="zh-TW" altLang="en-US" sz="1600" dirty="0" smtClean="0"/>
              <a:t> </a:t>
            </a:r>
            <a:r>
              <a:rPr lang="en-US" altLang="zh-TW" sz="1600" dirty="0">
                <a:hlinkClick r:id="rId5"/>
              </a:rPr>
              <a:t>http://</a:t>
            </a:r>
            <a:r>
              <a:rPr lang="en-US" altLang="zh-TW" sz="1600" dirty="0" smtClean="0">
                <a:hlinkClick r:id="rId5"/>
              </a:rPr>
              <a:t>blog.csdn.net/aiirrrryee/article/details/69561239</a:t>
            </a:r>
            <a:endParaRPr lang="en-US" altLang="zh-TW" sz="1600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zh-TW" altLang="en-US" sz="1600" dirty="0" smtClean="0"/>
              <a:t>機器學習：正規化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murphymind.blogspot.tw/2017/05/machine.learning.regularization.html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altLang="zh-TW" sz="1600" dirty="0" smtClean="0"/>
          </a:p>
          <a:p>
            <a:pPr marL="0" lvl="0" indent="0">
              <a:spcAft>
                <a:spcPts val="1600"/>
              </a:spcAft>
              <a:buNone/>
            </a:pPr>
            <a:endParaRPr lang="zh-TW" altLang="zh-TW" sz="1600" dirty="0"/>
          </a:p>
          <a:p>
            <a:pPr marL="0" indent="0">
              <a:spcAft>
                <a:spcPts val="1600"/>
              </a:spcAft>
              <a:buNone/>
            </a:pP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迴歸分析是建立</a:t>
            </a:r>
            <a:r>
              <a:rPr lang="zh-TW" altLang="en-US" dirty="0" smtClean="0"/>
              <a:t>因變數Ｙ與自變數Ｘ之間關係的模型</a:t>
            </a:r>
            <a:r>
              <a:rPr lang="en-US" altLang="zh-TW" dirty="0"/>
              <a:t> (</a:t>
            </a:r>
            <a:r>
              <a:rPr lang="zh-TW" altLang="en-US" dirty="0" smtClean="0"/>
              <a:t>維基百科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來源：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zh.wikipedia.org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/wiki/%E8%BF%B4%E6%AD%B8%E5%88%86%E6%9E%90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迴歸分析是建立</a:t>
            </a:r>
            <a:r>
              <a:rPr lang="zh-TW" altLang="en-US" dirty="0" smtClean="0"/>
              <a:t>因變數Ｙ與自變數Ｘ之間關係的模型</a:t>
            </a:r>
            <a:r>
              <a:rPr lang="en-US" altLang="zh-TW" dirty="0"/>
              <a:t> (</a:t>
            </a:r>
            <a:r>
              <a:rPr lang="zh-TW" altLang="en-US" dirty="0" smtClean="0"/>
              <a:t>維基百科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來源：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zh.wikipedia.org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/wiki/%E8%BF%B4%E6%AD%B8%E5%88%86%E6%9E%90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迴歸分析是建立</a:t>
            </a:r>
            <a:r>
              <a:rPr lang="zh-TW" altLang="en-US" dirty="0" smtClean="0"/>
              <a:t>因變數Ｙ與自變數Ｘ之間關係的模型</a:t>
            </a:r>
            <a:r>
              <a:rPr lang="en-US" altLang="zh-TW" dirty="0"/>
              <a:t> (</a:t>
            </a:r>
            <a:r>
              <a:rPr lang="zh-TW" altLang="en-US" dirty="0" smtClean="0"/>
              <a:t>維基百科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zh.wikipedia.org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/wiki/%E8%BF%B4%E6%AD%B8%E5%88%86%E6%9E%90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80" y="2671281"/>
            <a:ext cx="1837625" cy="1837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4143" y="3359260"/>
            <a:ext cx="206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性別</a:t>
            </a:r>
            <a:r>
              <a:rPr lang="en-US" altLang="zh-TW" sz="2400" dirty="0" smtClean="0">
                <a:latin typeface="Arial" panose="020B0604020202020204" pitchFamily="34" charset="0"/>
              </a:rPr>
              <a:t>(</a:t>
            </a:r>
            <a:r>
              <a:rPr lang="zh-TW" altLang="en-US" sz="2400" dirty="0" smtClean="0">
                <a:latin typeface="Arial" panose="020B0604020202020204" pitchFamily="34" charset="0"/>
              </a:rPr>
              <a:t>男</a:t>
            </a:r>
            <a:r>
              <a:rPr lang="en-US" altLang="zh-TW" sz="2400" dirty="0" smtClean="0">
                <a:latin typeface="Arial" panose="020B0604020202020204" pitchFamily="34" charset="0"/>
              </a:rPr>
              <a:t>/</a:t>
            </a:r>
            <a:r>
              <a:rPr lang="zh-TW" altLang="en-US" sz="2400" dirty="0" smtClean="0">
                <a:latin typeface="Arial" panose="020B0604020202020204" pitchFamily="34" charset="0"/>
              </a:rPr>
              <a:t>女</a:t>
            </a:r>
            <a:r>
              <a:rPr lang="en-US" altLang="zh-TW" sz="2400" dirty="0" smtClean="0">
                <a:latin typeface="Arial" panose="020B0604020202020204" pitchFamily="34" charset="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/>
              <a:t>迴歸分析是建立</a:t>
            </a:r>
            <a:r>
              <a:rPr lang="zh-TW" altLang="en-US" dirty="0" smtClean="0"/>
              <a:t>因變數Ｙ與自變數Ｘ之間關係的模型</a:t>
            </a:r>
            <a:r>
              <a:rPr lang="en-US" altLang="zh-TW" dirty="0"/>
              <a:t> (</a:t>
            </a:r>
            <a:r>
              <a:rPr lang="zh-TW" altLang="en-US" dirty="0" smtClean="0"/>
              <a:t>維基百科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zh.wikipedia.org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/wiki/%E8%BF%B4%E6%AD%B8%E5%88%86%E6%9E%90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24143" y="3359260"/>
            <a:ext cx="206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購買意願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26" y="3110836"/>
            <a:ext cx="958512" cy="9585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3" y="3107430"/>
            <a:ext cx="961918" cy="9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Linear 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線性迴歸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 smtClean="0"/>
              <a:t>當</a:t>
            </a:r>
            <a:r>
              <a:rPr lang="zh-TW" altLang="en-US" dirty="0"/>
              <a:t>因變數</a:t>
            </a:r>
            <a:r>
              <a:rPr lang="zh-TW" altLang="en-US" dirty="0" smtClean="0"/>
              <a:t>Ｙ為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www.csie.ntnu.edu.tw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/~u91029/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Regression.html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666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Linear 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線性迴歸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 smtClean="0"/>
              <a:t>當</a:t>
            </a:r>
            <a:r>
              <a:rPr lang="zh-TW" altLang="en-US" dirty="0"/>
              <a:t>因變數</a:t>
            </a:r>
            <a:r>
              <a:rPr lang="zh-TW" altLang="en-US" dirty="0" smtClean="0"/>
              <a:t>Ｙ為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www.csie.ntnu.edu.tw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/~u91029/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Regression.html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24143" y="3359260"/>
            <a:ext cx="206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明日股價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7" y="2874800"/>
            <a:ext cx="2020001" cy="13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Introduction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666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dirty="0" smtClean="0"/>
              <a:t>Linear Regression</a:t>
            </a:r>
            <a:r>
              <a:rPr lang="zh-TW" altLang="en-US" dirty="0" smtClean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</a:t>
            </a:r>
            <a:r>
              <a:rPr lang="zh-TW" altLang="en-US" dirty="0" smtClean="0"/>
              <a:t>線性迴歸</a:t>
            </a:r>
            <a:endParaRPr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 smtClean="0"/>
              <a:t>當</a:t>
            </a:r>
            <a:r>
              <a:rPr lang="zh-TW" altLang="en-US" dirty="0"/>
              <a:t>因變數</a:t>
            </a:r>
            <a:r>
              <a:rPr lang="zh-TW" altLang="en-US" dirty="0" smtClean="0"/>
              <a:t>Ｙ為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u="sng" dirty="0" smtClean="0">
                <a:solidFill>
                  <a:srgbClr val="C00000"/>
                </a:solidFill>
              </a:rPr>
              <a:t>找到一個可以預測結果的函數</a:t>
            </a:r>
            <a:r>
              <a:rPr lang="en-US" altLang="zh-TW" u="sng" dirty="0" smtClean="0">
                <a:solidFill>
                  <a:srgbClr val="C00000"/>
                </a:solidFill>
              </a:rPr>
              <a:t>(Function)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Shape 67"/>
          <p:cNvSpPr txBox="1">
            <a:spLocks/>
          </p:cNvSpPr>
          <p:nvPr/>
        </p:nvSpPr>
        <p:spPr>
          <a:xfrm>
            <a:off x="311700" y="4701685"/>
            <a:ext cx="8520600" cy="39877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3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●"/>
              <a:defRPr sz="105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■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rbel" panose="020B0503020204020204" pitchFamily="34" charset="0"/>
              <a:buChar char="○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2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05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來源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http://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www.csie.ntnu.edu.tw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/~u91029/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Regression.html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05" y="3322968"/>
                <a:ext cx="33113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24143" y="3359260"/>
            <a:ext cx="206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明日股價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7" y="2874800"/>
            <a:ext cx="2020001" cy="13272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553721" y="2129531"/>
                <a:ext cx="192270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21" y="2129531"/>
                <a:ext cx="1922706" cy="7452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5541528" y="2645664"/>
            <a:ext cx="252000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13128" y="2645664"/>
            <a:ext cx="252000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199034" y="2639568"/>
            <a:ext cx="252000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4143" y="1883301"/>
            <a:ext cx="946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預測值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78204" y="1888710"/>
            <a:ext cx="75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係數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42576" y="1890229"/>
            <a:ext cx="75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特徵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題">
  <a:themeElements>
    <a:clrScheme name="標題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標題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標題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134</TotalTime>
  <Words>657</Words>
  <Application>Microsoft Macintosh PowerPoint</Application>
  <PresentationFormat>如螢幕大小 (16:9)</PresentationFormat>
  <Paragraphs>152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Cambria Math</vt:lpstr>
      <vt:lpstr>Century Schoolbook</vt:lpstr>
      <vt:lpstr>Corbel</vt:lpstr>
      <vt:lpstr>Arial</vt:lpstr>
      <vt:lpstr>標題</vt:lpstr>
      <vt:lpstr>期末報告-- [ridge regression]</vt:lpstr>
      <vt:lpstr>Outline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Algorithm Introduction</vt:lpstr>
      <vt:lpstr>Code Review</vt:lpstr>
      <vt:lpstr>Code Review</vt:lpstr>
      <vt:lpstr>Code Review</vt:lpstr>
      <vt:lpstr>Code Review</vt:lpstr>
      <vt:lpstr>**Bonus: Model Preview</vt:lpstr>
      <vt:lpstr>Live demo</vt:lpstr>
      <vt:lpstr>Conclusion</vt:lpstr>
      <vt:lpstr>Reference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[ridge regression]</dc:title>
  <cp:lastModifiedBy>Microsoft Office 使用者</cp:lastModifiedBy>
  <cp:revision>14</cp:revision>
  <dcterms:modified xsi:type="dcterms:W3CDTF">2018-01-09T03:34:24Z</dcterms:modified>
</cp:coreProperties>
</file>