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71" r:id="rId5"/>
    <p:sldId id="281" r:id="rId6"/>
    <p:sldId id="283" r:id="rId7"/>
    <p:sldId id="284" r:id="rId8"/>
    <p:sldId id="285" r:id="rId9"/>
    <p:sldId id="286" r:id="rId10"/>
    <p:sldId id="259" r:id="rId11"/>
    <p:sldId id="278" r:id="rId12"/>
    <p:sldId id="279" r:id="rId13"/>
    <p:sldId id="280" r:id="rId14"/>
    <p:sldId id="261" r:id="rId15"/>
    <p:sldId id="290" r:id="rId16"/>
    <p:sldId id="287" r:id="rId17"/>
    <p:sldId id="288" r:id="rId18"/>
    <p:sldId id="289" r:id="rId19"/>
    <p:sldId id="262" r:id="rId20"/>
    <p:sldId id="263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82"/>
  </p:normalViewPr>
  <p:slideViewPr>
    <p:cSldViewPr>
      <p:cViewPr>
        <p:scale>
          <a:sx n="113" d="100"/>
          <a:sy n="113" d="100"/>
        </p:scale>
        <p:origin x="1360" y="9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50272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170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6356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8871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2092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331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972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0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AdaBoost</a:t>
            </a:r>
            <a:r>
              <a:rPr lang="zh-TW" altLang="en-US" sz="2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方法能「聚焦於」那些較難分（更富信息）的樣本上</a:t>
            </a:r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30953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zh-TW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先學出一個 </a:t>
            </a:r>
            <a:r>
              <a:rPr lang="en-US" altLang="zh-TW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weak learner </a:t>
            </a:r>
            <a:r>
              <a:rPr lang="zh-TW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切了一個垂直線，這時犯錯的點會放大、答對的點縮小。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8545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根據犯錯放大的權重，再去學出一個不同觀點的 </a:t>
            </a:r>
            <a:r>
              <a:rPr lang="en-US" altLang="zh-TW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weak learner </a:t>
            </a:r>
            <a:r>
              <a:rPr lang="zh-TW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再切了一條垂直線，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7688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又學出了一個不同觀點的 </a:t>
            </a:r>
            <a:r>
              <a:rPr lang="en-US" altLang="zh-TW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weak learner </a:t>
            </a:r>
            <a:r>
              <a:rPr lang="zh-TW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切了一條水平線，現在已經可以看出分界線慢慢變得複雜了。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4564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，綜合 </a:t>
            </a:r>
            <a:r>
              <a:rPr lang="en-US" altLang="zh-TW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weak learner </a:t>
            </a:r>
            <a:r>
              <a:rPr lang="zh-TW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的答案便可以回答一些較複雜的問題。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767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413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w="12700"/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  <p:cxnSp>
        <p:nvCxnSpPr>
          <p:cNvPr id="6" name="直線接點 5"/>
          <p:cNvCxnSpPr/>
          <p:nvPr userDrawn="1"/>
        </p:nvCxnSpPr>
        <p:spPr>
          <a:xfrm>
            <a:off x="323528" y="1027917"/>
            <a:ext cx="3828252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ntuesoe.com:8008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scikit-learn.org/stable/modules/ensemble.html#adaboos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2267744" y="879191"/>
            <a:ext cx="3168352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buNone/>
            </a:pPr>
            <a:r>
              <a:rPr lang="zh-TW" altLang="en-US" sz="3200" dirty="0" smtClean="0">
                <a:latin typeface="+mj-lt"/>
                <a:ea typeface="Source Han Serif TC" charset="-120"/>
                <a:cs typeface="Source Han Serif TC" charset="-120"/>
              </a:rPr>
              <a:t>期末報告</a:t>
            </a:r>
            <a:r>
              <a:rPr lang="en-US" altLang="zh-TW" dirty="0" smtClean="0">
                <a:latin typeface="+mj-lt"/>
                <a:ea typeface="Source Han Serif TC" charset="-120"/>
                <a:cs typeface="Source Han Serif TC" charset="-120"/>
              </a:rPr>
              <a:t/>
            </a:r>
            <a:br>
              <a:rPr lang="en-US" altLang="zh-TW" dirty="0" smtClean="0">
                <a:latin typeface="+mj-lt"/>
                <a:ea typeface="Source Han Serif TC" charset="-120"/>
                <a:cs typeface="Source Han Serif TC" charset="-120"/>
              </a:rPr>
            </a:br>
            <a:r>
              <a:rPr lang="en-US" altLang="zh-TW" dirty="0" err="1" smtClean="0">
                <a:latin typeface="+mj-lt"/>
                <a:ea typeface="Source Han Serif TC" charset="-120"/>
                <a:cs typeface="Source Han Serif TC" charset="-120"/>
              </a:rPr>
              <a:t>Adaboost</a:t>
            </a:r>
            <a:endParaRPr lang="zh-TW" dirty="0">
              <a:latin typeface="+mj-lt"/>
              <a:ea typeface="Source Han Serif TC" charset="-120"/>
              <a:cs typeface="Source Han Serif TC" charset="-120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2753798" y="3363838"/>
            <a:ext cx="3708412" cy="132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algn="l"/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ource Han Serif TC" charset="-120"/>
                <a:ea typeface="Source Han Serif TC" charset="-120"/>
                <a:cs typeface="Source Han Serif TC" charset="-120"/>
              </a:rPr>
              <a:t>黃俊豪 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ource Han Serif TC" charset="-120"/>
                <a:ea typeface="Source Han Serif TC" charset="-120"/>
                <a:cs typeface="Source Han Serif TC" charset="-120"/>
              </a:rPr>
              <a:t>R05525103</a:t>
            </a:r>
            <a:r>
              <a:rPr lang="zh-TW" altLang="en-US" sz="1400" dirty="0" smtClean="0">
                <a:solidFill>
                  <a:srgbClr val="00B050"/>
                </a:solidFill>
                <a:latin typeface="Source Han Serif TC" charset="-120"/>
                <a:ea typeface="Source Han Serif TC" charset="-120"/>
                <a:cs typeface="Source Han Serif TC" charset="-120"/>
              </a:rPr>
              <a:t>順序</a:t>
            </a:r>
            <a:r>
              <a:rPr lang="en-US" altLang="zh-TW" sz="1400" dirty="0" smtClean="0">
                <a:solidFill>
                  <a:srgbClr val="00B050"/>
                </a:solidFill>
                <a:latin typeface="Source Han Serif TC" charset="-120"/>
                <a:ea typeface="Source Han Serif TC" charset="-120"/>
                <a:cs typeface="Source Han Serif TC" charset="-120"/>
              </a:rPr>
              <a:t>(6</a:t>
            </a:r>
            <a:r>
              <a:rPr lang="en-US" altLang="zh-TW" sz="1400" dirty="0" smtClean="0">
                <a:solidFill>
                  <a:srgbClr val="00B050"/>
                </a:solidFill>
                <a:latin typeface="Source Han Serif TC" charset="-120"/>
                <a:ea typeface="Source Han Serif TC" charset="-120"/>
                <a:cs typeface="Source Han Serif TC" charset="-120"/>
              </a:rPr>
              <a:t>)</a:t>
            </a:r>
          </a:p>
          <a:p>
            <a:pPr algn="l"/>
            <a:endParaRPr lang="zh-TW" sz="1400" dirty="0" smtClean="0">
              <a:solidFill>
                <a:srgbClr val="00B050"/>
              </a:solidFill>
              <a:latin typeface="Source Han Serif TC" charset="-120"/>
              <a:ea typeface="Source Han Serif TC" charset="-120"/>
              <a:cs typeface="Source Han Serif TC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311700" y="1165678"/>
            <a:ext cx="3787562" cy="3649348"/>
            <a:chOff x="152400" y="152400"/>
            <a:chExt cx="6792614" cy="4838701"/>
          </a:xfrm>
        </p:grpSpPr>
        <p:pic>
          <p:nvPicPr>
            <p:cNvPr id="75" name="Shape 7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52400"/>
              <a:ext cx="6792614" cy="48387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 txBox="1"/>
            <p:nvPr/>
          </p:nvSpPr>
          <p:spPr>
            <a:xfrm>
              <a:off x="3984225" y="3483300"/>
              <a:ext cx="27351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r>
                <a:rPr lang="zh-TW" sz="1800" dirty="0">
                  <a:solidFill>
                    <a:srgbClr val="FFF2CC"/>
                  </a:solidFill>
                </a:rPr>
                <a:t>在各演算法子類別中實作</a:t>
              </a:r>
            </a:p>
          </p:txBody>
        </p:sp>
        <p:cxnSp>
          <p:nvCxnSpPr>
            <p:cNvPr id="77" name="Shape 77"/>
            <p:cNvCxnSpPr>
              <a:endCxn id="76" idx="1"/>
            </p:cNvCxnSpPr>
            <p:nvPr/>
          </p:nvCxnSpPr>
          <p:spPr>
            <a:xfrm>
              <a:off x="3680325" y="3697200"/>
              <a:ext cx="303900" cy="0"/>
            </a:xfrm>
            <a:prstGeom prst="straightConnector1">
              <a:avLst/>
            </a:prstGeom>
            <a:noFill/>
            <a:ln w="9525" cap="flat" cmpd="sng">
              <a:solidFill>
                <a:srgbClr val="FFFF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78" name="Shape 78"/>
            <p:cNvSpPr/>
            <p:nvPr/>
          </p:nvSpPr>
          <p:spPr>
            <a:xfrm>
              <a:off x="152400" y="154975"/>
              <a:ext cx="1727100" cy="2613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588750" y="3181200"/>
              <a:ext cx="6299400" cy="1748400"/>
            </a:xfrm>
            <a:prstGeom prst="rect">
              <a:avLst/>
            </a:prstGeom>
            <a:noFill/>
            <a:ln w="2857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588750" y="1182550"/>
              <a:ext cx="6299400" cy="1774200"/>
            </a:xfrm>
            <a:prstGeom prst="rect">
              <a:avLst/>
            </a:prstGeom>
            <a:noFill/>
            <a:ln w="28575" cap="flat" cmpd="sng">
              <a:solidFill>
                <a:srgbClr val="D9EAD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3973418" y="1923678"/>
            <a:ext cx="5168900" cy="2870200"/>
            <a:chOff x="3751945" y="-844552"/>
            <a:chExt cx="5168900" cy="2870200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1945" y="-844552"/>
              <a:ext cx="5168900" cy="2870200"/>
            </a:xfrm>
            <a:prstGeom prst="rect">
              <a:avLst/>
            </a:prstGeom>
          </p:spPr>
        </p:pic>
        <p:grpSp>
          <p:nvGrpSpPr>
            <p:cNvPr id="10" name="群組 9"/>
            <p:cNvGrpSpPr/>
            <p:nvPr/>
          </p:nvGrpSpPr>
          <p:grpSpPr>
            <a:xfrm>
              <a:off x="3751945" y="-104006"/>
              <a:ext cx="3902111" cy="936104"/>
              <a:chOff x="3766233" y="2067694"/>
              <a:chExt cx="3902111" cy="936104"/>
            </a:xfrm>
          </p:grpSpPr>
          <p:cxnSp>
            <p:nvCxnSpPr>
              <p:cNvPr id="5" name="直線接點 4"/>
              <p:cNvCxnSpPr/>
              <p:nvPr/>
            </p:nvCxnSpPr>
            <p:spPr>
              <a:xfrm>
                <a:off x="3766233" y="2067694"/>
                <a:ext cx="3326047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接點 16"/>
              <p:cNvCxnSpPr/>
              <p:nvPr/>
            </p:nvCxnSpPr>
            <p:spPr>
              <a:xfrm>
                <a:off x="4342297" y="3003798"/>
                <a:ext cx="3326047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箭頭接點 7"/>
              <p:cNvCxnSpPr/>
              <p:nvPr/>
            </p:nvCxnSpPr>
            <p:spPr>
              <a:xfrm>
                <a:off x="6732240" y="2327528"/>
                <a:ext cx="0" cy="40652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字方塊 8"/>
            <p:cNvSpPr txBox="1"/>
            <p:nvPr/>
          </p:nvSpPr>
          <p:spPr>
            <a:xfrm>
              <a:off x="6789726" y="97479"/>
              <a:ext cx="202828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accent1">
                      <a:lumMod val="75000"/>
                    </a:schemeClr>
                  </a:solidFill>
                </a:rPr>
                <a:t>繼承 </a:t>
              </a:r>
              <a:r>
                <a:rPr lang="en-US" altLang="zh-TW" sz="1200" dirty="0" err="1">
                  <a:solidFill>
                    <a:schemeClr val="accent1">
                      <a:lumMod val="75000"/>
                    </a:schemeClr>
                  </a:solidFill>
                </a:rPr>
                <a:t>algo_component</a:t>
              </a:r>
              <a:r>
                <a:rPr lang="en-US" altLang="zh-TW" sz="12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zh-TW" altLang="en-US" sz="1200" dirty="0">
                  <a:solidFill>
                    <a:schemeClr val="accent1">
                      <a:lumMod val="75000"/>
                    </a:schemeClr>
                  </a:solidFill>
                </a:rPr>
                <a:t>中的 </a:t>
              </a:r>
              <a:r>
                <a:rPr lang="en-US" altLang="zh-TW" sz="1200" dirty="0" err="1">
                  <a:solidFill>
                    <a:schemeClr val="accent1">
                      <a:lumMod val="75000"/>
                    </a:schemeClr>
                  </a:solidFill>
                </a:rPr>
                <a:t>ParamsDefinitionSet</a:t>
              </a:r>
              <a:r>
                <a:rPr lang="en-US" altLang="zh-TW" sz="12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zh-TW" altLang="en-US" sz="1200" dirty="0">
                  <a:solidFill>
                    <a:schemeClr val="accent1">
                      <a:lumMod val="75000"/>
                    </a:schemeClr>
                  </a:solidFill>
                </a:rPr>
                <a:t>類別</a:t>
              </a:r>
              <a:endParaRPr kumimoji="1" lang="zh-TW" altLang="en-US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標題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kumimoji="1" lang="en-US" altLang="zh-TW" dirty="0" smtClean="0">
                <a:latin typeface="Source Han Serif TC Light" charset="-120"/>
                <a:ea typeface="Source Han Serif TC Light" charset="-120"/>
                <a:cs typeface="Source Han Serif TC Light" charset="-120"/>
              </a:rPr>
              <a:t>Code</a:t>
            </a:r>
            <a:r>
              <a:rPr kumimoji="1" lang="zh-TW" altLang="en-US" dirty="0" smtClean="0">
                <a:latin typeface="Source Han Serif TC Light" charset="-120"/>
                <a:ea typeface="Source Han Serif TC Light" charset="-120"/>
                <a:cs typeface="Source Han Serif TC Light" charset="-120"/>
              </a:rPr>
              <a:t> </a:t>
            </a:r>
            <a:r>
              <a:rPr kumimoji="1" lang="en-US" altLang="zh-TW" dirty="0" smtClean="0">
                <a:latin typeface="Source Han Serif TC Light" charset="-120"/>
                <a:ea typeface="Source Han Serif TC Light" charset="-120"/>
                <a:cs typeface="Source Han Serif TC Light" charset="-120"/>
              </a:rPr>
              <a:t>Review</a:t>
            </a:r>
            <a:endParaRPr kumimoji="1" lang="zh-TW" altLang="en-US" dirty="0">
              <a:latin typeface="Source Han Serif TC Light" charset="-120"/>
              <a:ea typeface="Source Han Serif TC Light" charset="-120"/>
              <a:cs typeface="Source Han Serif TC Light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Source Han Serif TC Light" charset="-120"/>
                <a:ea typeface="Source Han Serif TC Light" charset="-120"/>
                <a:cs typeface="Source Han Serif TC Light" charset="-120"/>
              </a:rPr>
              <a:t>Code</a:t>
            </a:r>
            <a:r>
              <a:rPr kumimoji="1" lang="zh-TW" altLang="en-US" dirty="0" smtClean="0">
                <a:latin typeface="Source Han Serif TC Light" charset="-120"/>
                <a:ea typeface="Source Han Serif TC Light" charset="-120"/>
                <a:cs typeface="Source Han Serif TC Light" charset="-120"/>
              </a:rPr>
              <a:t> </a:t>
            </a:r>
            <a:r>
              <a:rPr kumimoji="1" lang="en-US" altLang="zh-TW" dirty="0" smtClean="0">
                <a:latin typeface="Source Han Serif TC Light" charset="-120"/>
                <a:ea typeface="Source Han Serif TC Light" charset="-120"/>
                <a:cs typeface="Source Han Serif TC Light" charset="-120"/>
              </a:rPr>
              <a:t>Review</a:t>
            </a:r>
            <a:endParaRPr kumimoji="1" lang="zh-TW" altLang="en-US" dirty="0">
              <a:latin typeface="Source Han Serif TC Light" charset="-120"/>
              <a:ea typeface="Source Han Serif TC Light" charset="-120"/>
              <a:cs typeface="Source Han Serif TC Light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1700" y="3827874"/>
            <a:ext cx="8520600" cy="3416400"/>
          </a:xfrm>
        </p:spPr>
        <p:txBody>
          <a:bodyPr/>
          <a:lstStyle/>
          <a:p>
            <a:pPr marL="285750" indent="-285750">
              <a:buFont typeface="STIXGeneral-Regular" charset="0"/>
              <a:buChar char="⎯"/>
            </a:pPr>
            <a:r>
              <a:rPr lang="en-US" altLang="zh-TW" dirty="0" smtClean="0">
                <a:latin typeface="Source Han Serif TC" charset="-120"/>
                <a:ea typeface="Source Han Serif TC" charset="-120"/>
                <a:cs typeface="Source Han Serif TC" charset="-120"/>
              </a:rPr>
              <a:t>N</a:t>
            </a:r>
            <a:r>
              <a:rPr lang="zh-TW" altLang="en-US" dirty="0" smtClean="0">
                <a:latin typeface="Source Han Serif TC" charset="-120"/>
                <a:ea typeface="Source Han Serif TC" charset="-120"/>
                <a:cs typeface="Source Han Serif TC" charset="-120"/>
              </a:rPr>
              <a:t> </a:t>
            </a:r>
            <a:r>
              <a:rPr lang="en-US" altLang="zh-TW" dirty="0" smtClean="0">
                <a:latin typeface="Source Han Serif TC" charset="-120"/>
                <a:ea typeface="Source Han Serif TC" charset="-120"/>
                <a:cs typeface="Source Han Serif TC" charset="-120"/>
              </a:rPr>
              <a:t>estimators</a:t>
            </a:r>
            <a:r>
              <a:rPr lang="zh-TW" altLang="en-US" dirty="0" smtClean="0">
                <a:latin typeface="Source Han Serif TC" charset="-120"/>
                <a:ea typeface="Source Han Serif TC" charset="-120"/>
                <a:cs typeface="Source Han Serif TC" charset="-120"/>
              </a:rPr>
              <a:t> </a:t>
            </a:r>
            <a:r>
              <a:rPr lang="en-US" altLang="zh-TW" dirty="0" smtClean="0">
                <a:latin typeface="Source Han Serif TC" charset="-120"/>
                <a:ea typeface="Source Han Serif TC" charset="-120"/>
                <a:cs typeface="Source Han Serif TC" charset="-120"/>
              </a:rPr>
              <a:t>:</a:t>
            </a:r>
            <a:r>
              <a:rPr lang="zh-TW" altLang="en-US" dirty="0" smtClean="0">
                <a:latin typeface="Source Han Serif TC" charset="-120"/>
                <a:ea typeface="Source Han Serif TC" charset="-120"/>
                <a:cs typeface="Source Han Serif TC" charset="-120"/>
              </a:rPr>
              <a:t> 預設為</a:t>
            </a:r>
            <a:r>
              <a:rPr lang="en-US" altLang="zh-TW" dirty="0" smtClean="0">
                <a:latin typeface="Source Han Serif TC" charset="-120"/>
                <a:ea typeface="Source Han Serif TC" charset="-120"/>
                <a:cs typeface="Source Han Serif TC" charset="-120"/>
              </a:rPr>
              <a:t>50</a:t>
            </a:r>
            <a:r>
              <a:rPr lang="zh-TW" altLang="en-US" dirty="0" smtClean="0">
                <a:latin typeface="Source Han Serif TC" charset="-120"/>
                <a:ea typeface="Source Han Serif TC" charset="-120"/>
                <a:cs typeface="Source Han Serif TC" charset="-120"/>
              </a:rPr>
              <a:t> </a:t>
            </a:r>
            <a:endParaRPr lang="en-US" altLang="zh-TW" dirty="0" smtClean="0">
              <a:latin typeface="Source Han Serif TC" charset="-120"/>
              <a:ea typeface="Source Han Serif TC" charset="-120"/>
              <a:cs typeface="Source Han Serif TC" charset="-120"/>
            </a:endParaRPr>
          </a:p>
          <a:p>
            <a:pPr marL="285750" indent="-285750">
              <a:buFont typeface="STIXGeneral-Regular" charset="0"/>
              <a:buChar char="⎯"/>
            </a:pPr>
            <a:r>
              <a:rPr kumimoji="1" lang="en-US" altLang="zh-TW" dirty="0" smtClean="0">
                <a:latin typeface="Source Han Serif TC" charset="-120"/>
                <a:ea typeface="Source Han Serif TC" charset="-120"/>
                <a:cs typeface="Source Han Serif TC" charset="-120"/>
              </a:rPr>
              <a:t>Learning</a:t>
            </a:r>
            <a:r>
              <a:rPr kumimoji="1" lang="zh-TW" altLang="en-US" dirty="0" smtClean="0">
                <a:latin typeface="Source Han Serif TC" charset="-120"/>
                <a:ea typeface="Source Han Serif TC" charset="-120"/>
                <a:cs typeface="Source Han Serif TC" charset="-120"/>
              </a:rPr>
              <a:t> </a:t>
            </a:r>
            <a:r>
              <a:rPr kumimoji="1" lang="en-US" altLang="zh-TW" dirty="0" smtClean="0">
                <a:latin typeface="Source Han Serif TC" charset="-120"/>
                <a:ea typeface="Source Han Serif TC" charset="-120"/>
                <a:cs typeface="Source Han Serif TC" charset="-120"/>
              </a:rPr>
              <a:t>rate</a:t>
            </a:r>
            <a:r>
              <a:rPr kumimoji="1" lang="zh-TW" altLang="en-US" dirty="0" smtClean="0">
                <a:latin typeface="Source Han Serif TC" charset="-120"/>
                <a:ea typeface="Source Han Serif TC" charset="-120"/>
                <a:cs typeface="Source Han Serif TC" charset="-120"/>
              </a:rPr>
              <a:t> </a:t>
            </a:r>
            <a:r>
              <a:rPr kumimoji="1" lang="en-US" altLang="zh-TW" dirty="0" smtClean="0">
                <a:latin typeface="Source Han Serif TC" charset="-120"/>
                <a:ea typeface="Source Han Serif TC" charset="-120"/>
                <a:cs typeface="Source Han Serif TC" charset="-120"/>
              </a:rPr>
              <a:t>:</a:t>
            </a:r>
            <a:r>
              <a:rPr kumimoji="1" lang="zh-TW" altLang="en-US" dirty="0" smtClean="0">
                <a:latin typeface="Source Han Serif TC" charset="-120"/>
                <a:ea typeface="Source Han Serif TC" charset="-120"/>
                <a:cs typeface="Source Han Serif TC" charset="-120"/>
              </a:rPr>
              <a:t> 學習率，預設為</a:t>
            </a:r>
            <a:r>
              <a:rPr kumimoji="1" lang="en-US" altLang="zh-TW" dirty="0" smtClean="0">
                <a:latin typeface="Source Han Serif TC" charset="-120"/>
                <a:ea typeface="Source Han Serif TC" charset="-120"/>
                <a:cs typeface="Source Han Serif TC" charset="-120"/>
              </a:rPr>
              <a:t>1</a:t>
            </a:r>
            <a:endParaRPr kumimoji="1" lang="zh-TW" altLang="en-US" dirty="0">
              <a:latin typeface="Source Han Serif TC" charset="-120"/>
              <a:ea typeface="Source Han Serif TC" charset="-120"/>
              <a:cs typeface="Source Han Serif TC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131590"/>
            <a:ext cx="7740352" cy="258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Source Han Serif TC Light" charset="-120"/>
                <a:ea typeface="Source Han Serif TC Light" charset="-120"/>
                <a:cs typeface="Source Han Serif TC Light" charset="-120"/>
              </a:rPr>
              <a:t>Code</a:t>
            </a:r>
            <a:r>
              <a:rPr kumimoji="1" lang="zh-TW" altLang="en-US" dirty="0" smtClean="0">
                <a:latin typeface="Source Han Serif TC Light" charset="-120"/>
                <a:ea typeface="Source Han Serif TC Light" charset="-120"/>
                <a:cs typeface="Source Han Serif TC Light" charset="-120"/>
              </a:rPr>
              <a:t> </a:t>
            </a:r>
            <a:r>
              <a:rPr kumimoji="1" lang="en-US" altLang="zh-TW" dirty="0" smtClean="0">
                <a:latin typeface="Source Han Serif TC Light" charset="-120"/>
                <a:ea typeface="Source Han Serif TC Light" charset="-120"/>
                <a:cs typeface="Source Han Serif TC Light" charset="-120"/>
              </a:rPr>
              <a:t>Review</a:t>
            </a:r>
            <a:endParaRPr kumimoji="1" lang="zh-TW" altLang="en-US" dirty="0">
              <a:latin typeface="Source Han Serif TC Light" charset="-120"/>
              <a:ea typeface="Source Han Serif TC Light" charset="-120"/>
              <a:cs typeface="Source Han Serif TC Light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1700" y="3827874"/>
            <a:ext cx="8520600" cy="3416400"/>
          </a:xfrm>
        </p:spPr>
        <p:txBody>
          <a:bodyPr/>
          <a:lstStyle/>
          <a:p>
            <a:pPr marL="285750" indent="-285750">
              <a:buFont typeface="STIXGeneral-Regular" charset="0"/>
              <a:buChar char="⎯"/>
            </a:pPr>
            <a:r>
              <a:rPr lang="en-US" altLang="zh-TW" dirty="0" smtClean="0">
                <a:latin typeface="Source Han Serif TC" charset="-120"/>
                <a:ea typeface="Source Han Serif TC" charset="-120"/>
                <a:cs typeface="Source Han Serif TC" charset="-120"/>
              </a:rPr>
              <a:t>Start</a:t>
            </a:r>
            <a:r>
              <a:rPr lang="zh-TW" altLang="en-US" dirty="0" smtClean="0">
                <a:latin typeface="Source Han Serif TC" charset="-120"/>
                <a:ea typeface="Source Han Serif TC" charset="-120"/>
                <a:cs typeface="Source Han Serif TC" charset="-120"/>
              </a:rPr>
              <a:t> </a:t>
            </a:r>
            <a:r>
              <a:rPr lang="en-US" altLang="zh-TW" dirty="0" smtClean="0">
                <a:latin typeface="Source Han Serif TC" charset="-120"/>
                <a:ea typeface="Source Han Serif TC" charset="-120"/>
                <a:cs typeface="Source Han Serif TC" charset="-120"/>
              </a:rPr>
              <a:t>Training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131590"/>
            <a:ext cx="8100392" cy="257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6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Source Han Serif TC Light" charset="-120"/>
                <a:ea typeface="Source Han Serif TC Light" charset="-120"/>
                <a:cs typeface="Source Han Serif TC Light" charset="-120"/>
              </a:rPr>
              <a:t>Code</a:t>
            </a:r>
            <a:r>
              <a:rPr kumimoji="1" lang="zh-TW" altLang="en-US" dirty="0" smtClean="0">
                <a:latin typeface="Source Han Serif TC Light" charset="-120"/>
                <a:ea typeface="Source Han Serif TC Light" charset="-120"/>
                <a:cs typeface="Source Han Serif TC Light" charset="-120"/>
              </a:rPr>
              <a:t> </a:t>
            </a:r>
            <a:r>
              <a:rPr kumimoji="1" lang="en-US" altLang="zh-TW" dirty="0" smtClean="0">
                <a:latin typeface="Source Han Serif TC Light" charset="-120"/>
                <a:ea typeface="Source Han Serif TC Light" charset="-120"/>
                <a:cs typeface="Source Han Serif TC Light" charset="-120"/>
              </a:rPr>
              <a:t>Review</a:t>
            </a:r>
            <a:endParaRPr kumimoji="1" lang="zh-TW" altLang="en-US" dirty="0">
              <a:latin typeface="Source Han Serif TC Light" charset="-120"/>
              <a:ea typeface="Source Han Serif TC Light" charset="-120"/>
              <a:cs typeface="Source Han Serif TC Light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9679" y="4155926"/>
            <a:ext cx="8520600" cy="3416400"/>
          </a:xfrm>
        </p:spPr>
        <p:txBody>
          <a:bodyPr/>
          <a:lstStyle/>
          <a:p>
            <a:pPr marL="285750" indent="-285750">
              <a:buFont typeface="STIXGeneral-Regular" charset="0"/>
              <a:buChar char="⎯"/>
            </a:pPr>
            <a:r>
              <a:rPr lang="en-US" altLang="zh-TW" dirty="0" smtClean="0">
                <a:latin typeface="Source Han Serif TC" charset="-120"/>
                <a:ea typeface="Source Han Serif TC" charset="-120"/>
                <a:cs typeface="Source Han Serif TC" charset="-120"/>
              </a:rPr>
              <a:t>Start</a:t>
            </a:r>
            <a:r>
              <a:rPr lang="zh-TW" altLang="en-US" dirty="0" smtClean="0">
                <a:latin typeface="Source Han Serif TC" charset="-120"/>
                <a:ea typeface="Source Han Serif TC" charset="-120"/>
                <a:cs typeface="Source Han Serif TC" charset="-120"/>
              </a:rPr>
              <a:t> </a:t>
            </a:r>
            <a:r>
              <a:rPr lang="en-US" altLang="zh-TW" dirty="0" smtClean="0">
                <a:latin typeface="Source Han Serif TC" charset="-120"/>
                <a:ea typeface="Source Han Serif TC" charset="-120"/>
                <a:cs typeface="Source Han Serif TC" charset="-120"/>
              </a:rPr>
              <a:t>Testing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121492"/>
            <a:ext cx="8344921" cy="30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8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dirty="0">
                <a:latin typeface="Source Han Serif TC Light" charset="-120"/>
                <a:ea typeface="Source Han Serif TC Light" charset="-120"/>
                <a:cs typeface="Source Han Serif TC Light" charset="-120"/>
              </a:rPr>
              <a:t>Live demo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dirty="0"/>
              <a:t>報告當天使用InAnalysis完成live demo：</a:t>
            </a:r>
            <a:r>
              <a:rPr lang="zh-TW" u="sng" dirty="0">
                <a:solidFill>
                  <a:schemeClr val="accent5"/>
                </a:solidFill>
                <a:hlinkClick r:id="rId3"/>
              </a:rPr>
              <a:t>http://ntuesoe.com:8008/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zh-TW" dirty="0"/>
              <a:t>步驟：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上傳期中專案使用的訓練資料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點選自己新增的演算法訓練</a:t>
            </a:r>
          </a:p>
          <a:p>
            <a:pPr marL="457200" lvl="0" indent="-342900">
              <a:spcBef>
                <a:spcPts val="0"/>
              </a:spcBef>
              <a:buSzPts val="1800"/>
              <a:buAutoNum type="arabicPeriod"/>
            </a:pPr>
            <a:r>
              <a:rPr lang="zh-TW" dirty="0"/>
              <a:t>口頭講述訓練結果、預測</a:t>
            </a:r>
            <a:r>
              <a:rPr lang="zh-TW" dirty="0" smtClean="0"/>
              <a:t>結果</a:t>
            </a:r>
            <a:endParaRPr lang="en-US" altLang="zh-TW" dirty="0" smtClean="0"/>
          </a:p>
          <a:p>
            <a:pPr marL="457200" lvl="0" indent="-342900">
              <a:spcBef>
                <a:spcPts val="0"/>
              </a:spcBef>
              <a:buSzPts val="1800"/>
              <a:buAutoNum type="arabicPeriod"/>
            </a:pPr>
            <a:endParaRPr lang="en-US" altLang="zh-TW" dirty="0"/>
          </a:p>
          <a:p>
            <a:pPr marL="114300" lvl="0">
              <a:spcBef>
                <a:spcPts val="0"/>
              </a:spcBef>
              <a:buSzPts val="1800"/>
              <a:buNone/>
            </a:pPr>
            <a:endParaRPr lang="zh-TW"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Source Han Serif TC Light" charset="-120"/>
                <a:ea typeface="Source Han Serif TC Light" charset="-120"/>
                <a:cs typeface="Source Han Serif TC Light" charset="-120"/>
              </a:rPr>
              <a:t>KNN</a:t>
            </a:r>
            <a:endParaRPr kumimoji="1" lang="zh-TW" altLang="en-US" dirty="0">
              <a:latin typeface="Source Han Serif TC Light" charset="-120"/>
              <a:ea typeface="Source Han Serif TC Light" charset="-120"/>
              <a:cs typeface="Source Han Serif TC Light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85" y="1355813"/>
            <a:ext cx="8364315" cy="300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1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Source Han Serif TC Light" charset="-120"/>
                <a:ea typeface="Source Han Serif TC Light" charset="-120"/>
                <a:cs typeface="Source Han Serif TC Light" charset="-120"/>
              </a:rPr>
              <a:t>N</a:t>
            </a:r>
            <a:r>
              <a:rPr kumimoji="1" lang="zh-TW" altLang="en-US" dirty="0">
                <a:latin typeface="Source Han Serif TC Light" charset="-120"/>
                <a:ea typeface="Source Han Serif TC Light" charset="-120"/>
                <a:cs typeface="Source Han Serif TC Light" charset="-120"/>
              </a:rPr>
              <a:t> </a:t>
            </a:r>
            <a:r>
              <a:rPr kumimoji="1" lang="en-US" altLang="zh-TW" dirty="0">
                <a:latin typeface="Source Han Serif TC Light" charset="-120"/>
                <a:ea typeface="Source Han Serif TC Light" charset="-120"/>
                <a:cs typeface="Source Han Serif TC Light" charset="-120"/>
              </a:rPr>
              <a:t>estimator</a:t>
            </a:r>
            <a:r>
              <a:rPr kumimoji="1" lang="zh-TW" altLang="en-US" dirty="0">
                <a:latin typeface="Source Han Serif TC Light" charset="-120"/>
                <a:ea typeface="Source Han Serif TC Light" charset="-120"/>
                <a:cs typeface="Source Han Serif TC Light" charset="-120"/>
              </a:rPr>
              <a:t> </a:t>
            </a:r>
            <a:r>
              <a:rPr kumimoji="1" lang="en-US" altLang="zh-TW" dirty="0">
                <a:latin typeface="Source Han Serif TC Light" charset="-120"/>
                <a:ea typeface="Source Han Serif TC Light" charset="-120"/>
                <a:cs typeface="Source Han Serif TC Light" charset="-120"/>
              </a:rPr>
              <a:t>:</a:t>
            </a:r>
            <a:r>
              <a:rPr kumimoji="1" lang="zh-TW" altLang="en-US" dirty="0">
                <a:latin typeface="Source Han Serif TC Light" charset="-120"/>
                <a:ea typeface="Source Han Serif TC Light" charset="-120"/>
                <a:cs typeface="Source Han Serif TC Light" charset="-120"/>
              </a:rPr>
              <a:t> </a:t>
            </a:r>
            <a:r>
              <a:rPr kumimoji="1" lang="en-US" altLang="zh-TW" dirty="0" smtClean="0">
                <a:latin typeface="Source Han Serif TC Light" charset="-120"/>
                <a:ea typeface="Source Han Serif TC Light" charset="-120"/>
                <a:cs typeface="Source Han Serif TC Light" charset="-120"/>
              </a:rPr>
              <a:t>50</a:t>
            </a:r>
            <a:endParaRPr kumimoji="1" lang="zh-TW" altLang="en-US" dirty="0">
              <a:latin typeface="Source Han Serif TC Light" charset="-120"/>
              <a:ea typeface="Source Han Serif TC Light" charset="-120"/>
              <a:cs typeface="Source Han Serif TC Light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25" y="1235720"/>
            <a:ext cx="8266549" cy="324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6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Source Han Serif TC Light" charset="-120"/>
                <a:ea typeface="Source Han Serif TC Light" charset="-120"/>
                <a:cs typeface="Source Han Serif TC Light" charset="-120"/>
              </a:rPr>
              <a:t>N</a:t>
            </a:r>
            <a:r>
              <a:rPr kumimoji="1" lang="zh-TW" altLang="en-US" dirty="0">
                <a:latin typeface="Source Han Serif TC Light" charset="-120"/>
                <a:ea typeface="Source Han Serif TC Light" charset="-120"/>
                <a:cs typeface="Source Han Serif TC Light" charset="-120"/>
              </a:rPr>
              <a:t> </a:t>
            </a:r>
            <a:r>
              <a:rPr kumimoji="1" lang="en-US" altLang="zh-TW" dirty="0">
                <a:latin typeface="Source Han Serif TC Light" charset="-120"/>
                <a:ea typeface="Source Han Serif TC Light" charset="-120"/>
                <a:cs typeface="Source Han Serif TC Light" charset="-120"/>
              </a:rPr>
              <a:t>estimator</a:t>
            </a:r>
            <a:r>
              <a:rPr kumimoji="1" lang="zh-TW" altLang="en-US" dirty="0">
                <a:latin typeface="Source Han Serif TC Light" charset="-120"/>
                <a:ea typeface="Source Han Serif TC Light" charset="-120"/>
                <a:cs typeface="Source Han Serif TC Light" charset="-120"/>
              </a:rPr>
              <a:t> </a:t>
            </a:r>
            <a:r>
              <a:rPr kumimoji="1" lang="en-US" altLang="zh-TW" dirty="0">
                <a:latin typeface="Source Han Serif TC Light" charset="-120"/>
                <a:ea typeface="Source Han Serif TC Light" charset="-120"/>
                <a:cs typeface="Source Han Serif TC Light" charset="-120"/>
              </a:rPr>
              <a:t>:</a:t>
            </a:r>
            <a:r>
              <a:rPr kumimoji="1" lang="zh-TW" altLang="en-US" dirty="0">
                <a:latin typeface="Source Han Serif TC Light" charset="-120"/>
                <a:ea typeface="Source Han Serif TC Light" charset="-120"/>
                <a:cs typeface="Source Han Serif TC Light" charset="-120"/>
              </a:rPr>
              <a:t> </a:t>
            </a:r>
            <a:r>
              <a:rPr kumimoji="1" lang="en-US" altLang="zh-TW" dirty="0" smtClean="0">
                <a:latin typeface="Source Han Serif TC Light" charset="-120"/>
                <a:ea typeface="Source Han Serif TC Light" charset="-120"/>
                <a:cs typeface="Source Han Serif TC Light" charset="-120"/>
              </a:rPr>
              <a:t>350</a:t>
            </a:r>
            <a:endParaRPr kumimoji="1" lang="zh-TW" altLang="en-US" dirty="0">
              <a:latin typeface="Source Han Serif TC Light" charset="-120"/>
              <a:ea typeface="Source Han Serif TC Light" charset="-120"/>
              <a:cs typeface="Source Han Serif TC Light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62" y="1196200"/>
            <a:ext cx="8329676" cy="33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7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Source Han Serif TC Light" charset="-120"/>
                <a:ea typeface="Source Han Serif TC Light" charset="-120"/>
                <a:cs typeface="Source Han Serif TC Light" charset="-120"/>
              </a:rPr>
              <a:t>N</a:t>
            </a:r>
            <a:r>
              <a:rPr kumimoji="1" lang="zh-TW" altLang="en-US" dirty="0" smtClean="0">
                <a:latin typeface="Source Han Serif TC Light" charset="-120"/>
                <a:ea typeface="Source Han Serif TC Light" charset="-120"/>
                <a:cs typeface="Source Han Serif TC Light" charset="-120"/>
              </a:rPr>
              <a:t> </a:t>
            </a:r>
            <a:r>
              <a:rPr kumimoji="1" lang="en-US" altLang="zh-TW" dirty="0" smtClean="0">
                <a:latin typeface="Source Han Serif TC Light" charset="-120"/>
                <a:ea typeface="Source Han Serif TC Light" charset="-120"/>
                <a:cs typeface="Source Han Serif TC Light" charset="-120"/>
              </a:rPr>
              <a:t>estimator</a:t>
            </a:r>
            <a:r>
              <a:rPr kumimoji="1" lang="zh-TW" altLang="en-US" dirty="0" smtClean="0">
                <a:latin typeface="Source Han Serif TC Light" charset="-120"/>
                <a:ea typeface="Source Han Serif TC Light" charset="-120"/>
                <a:cs typeface="Source Han Serif TC Light" charset="-120"/>
              </a:rPr>
              <a:t> </a:t>
            </a:r>
            <a:r>
              <a:rPr kumimoji="1" lang="en-US" altLang="zh-TW" dirty="0" smtClean="0">
                <a:latin typeface="Source Han Serif TC Light" charset="-120"/>
                <a:ea typeface="Source Han Serif TC Light" charset="-120"/>
                <a:cs typeface="Source Han Serif TC Light" charset="-120"/>
              </a:rPr>
              <a:t>:</a:t>
            </a:r>
            <a:r>
              <a:rPr kumimoji="1" lang="zh-TW" altLang="en-US" dirty="0" smtClean="0">
                <a:latin typeface="Source Han Serif TC Light" charset="-120"/>
                <a:ea typeface="Source Han Serif TC Light" charset="-120"/>
                <a:cs typeface="Source Han Serif TC Light" charset="-120"/>
              </a:rPr>
              <a:t> </a:t>
            </a:r>
            <a:r>
              <a:rPr kumimoji="1" lang="en-US" altLang="zh-TW" dirty="0" smtClean="0">
                <a:latin typeface="Source Han Serif TC Light" charset="-120"/>
                <a:ea typeface="Source Han Serif TC Light" charset="-120"/>
                <a:cs typeface="Source Han Serif TC Light" charset="-120"/>
              </a:rPr>
              <a:t>1000</a:t>
            </a:r>
            <a:endParaRPr kumimoji="1" lang="zh-TW" altLang="en-US" dirty="0">
              <a:latin typeface="Source Han Serif TC Light" charset="-120"/>
              <a:ea typeface="Source Han Serif TC Light" charset="-120"/>
              <a:cs typeface="Source Han Serif TC Light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4" y="1235379"/>
            <a:ext cx="8191492" cy="325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3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zh-TW" dirty="0">
                <a:latin typeface="Source Han Serif TC Light" charset="-120"/>
                <a:ea typeface="Source Han Serif TC Light" charset="-120"/>
                <a:cs typeface="Source Han Serif TC Light" charset="-120"/>
              </a:rPr>
              <a:t>Conclusion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/>
              <a:t>經過</a:t>
            </a:r>
            <a:r>
              <a:rPr lang="zh-TW" altLang="en-US" dirty="0" smtClean="0"/>
              <a:t>了這學期</a:t>
            </a:r>
            <a:r>
              <a:rPr lang="zh-TW" altLang="en-US" dirty="0" smtClean="0"/>
              <a:t>的學習，我更加理解了資料礦掘，對於資料處理的方法也有了更廣泛的認知，學習了許多傳統機器學習的算法，例如：</a:t>
            </a:r>
            <a:r>
              <a:rPr lang="en-US" altLang="zh-TW" dirty="0" err="1" smtClean="0"/>
              <a:t>svm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等，也學習到了近年火紅的深度學習，如</a:t>
            </a:r>
            <a:r>
              <a:rPr lang="en-US" altLang="zh-TW" dirty="0" smtClean="0"/>
              <a:t>GAN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 smtClean="0"/>
              <a:t>而再處理專案時，從</a:t>
            </a:r>
            <a:r>
              <a:rPr lang="en-US" altLang="zh-TW" dirty="0" err="1" smtClean="0"/>
              <a:t>InAnalysis</a:t>
            </a:r>
            <a:r>
              <a:rPr lang="zh-TW" altLang="en-US" dirty="0" smtClean="0"/>
              <a:t>的系統架構上認知了，一個完整的系統是需要有妥善的系統架構圖，切分的非常的仔細，對於單元測試也是絲毫的不馬虎，對於除錯上，有很大的幫助。</a:t>
            </a:r>
            <a:endParaRPr lang="en-US" altLang="zh-TW" dirty="0" smtClean="0"/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zh-TW" dirty="0" smtClean="0">
                <a:latin typeface="Source Han Serif TC Light" charset="-120"/>
                <a:ea typeface="Source Han Serif TC Light" charset="-120"/>
                <a:cs typeface="Source Han Serif TC Light" charset="-120"/>
              </a:rPr>
              <a:t>Outline</a:t>
            </a:r>
            <a:endParaRPr lang="zh-TW" dirty="0">
              <a:latin typeface="Source Han Serif TC Light" charset="-120"/>
              <a:ea typeface="Source Han Serif TC Light" charset="-120"/>
              <a:cs typeface="Source Han Serif TC Light" charset="-120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dirty="0">
                <a:solidFill>
                  <a:schemeClr val="bg2">
                    <a:lumMod val="75000"/>
                  </a:schemeClr>
                </a:solidFill>
                <a:latin typeface="Source Han Serif TC" charset="-120"/>
                <a:ea typeface="Source Han Serif TC" charset="-120"/>
                <a:cs typeface="Source Han Serif TC" charset="-120"/>
              </a:rPr>
              <a:t>Algorithm Introduction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zh-TW" dirty="0">
                <a:solidFill>
                  <a:schemeClr val="bg2">
                    <a:lumMod val="75000"/>
                  </a:schemeClr>
                </a:solidFill>
                <a:latin typeface="Source Han Serif TC" charset="-120"/>
                <a:ea typeface="Source Han Serif TC" charset="-120"/>
                <a:cs typeface="Source Han Serif TC" charset="-120"/>
              </a:rPr>
              <a:t>Code Review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zh-TW" dirty="0" smtClean="0">
                <a:solidFill>
                  <a:schemeClr val="bg2">
                    <a:lumMod val="75000"/>
                  </a:schemeClr>
                </a:solidFill>
                <a:latin typeface="Source Han Serif TC" charset="-120"/>
                <a:ea typeface="Source Han Serif TC" charset="-120"/>
                <a:cs typeface="Source Han Serif TC" charset="-120"/>
              </a:rPr>
              <a:t>Live </a:t>
            </a:r>
            <a:r>
              <a:rPr lang="zh-TW" dirty="0">
                <a:solidFill>
                  <a:schemeClr val="bg2">
                    <a:lumMod val="75000"/>
                  </a:schemeClr>
                </a:solidFill>
                <a:latin typeface="Source Han Serif TC" charset="-120"/>
                <a:ea typeface="Source Han Serif TC" charset="-120"/>
                <a:cs typeface="Source Han Serif TC" charset="-120"/>
              </a:rPr>
              <a:t>Demo(Using InAnalysis)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zh-TW" dirty="0">
                <a:solidFill>
                  <a:schemeClr val="bg2">
                    <a:lumMod val="75000"/>
                  </a:schemeClr>
                </a:solidFill>
                <a:latin typeface="Source Han Serif TC" charset="-120"/>
                <a:ea typeface="Source Han Serif TC" charset="-120"/>
                <a:cs typeface="Source Han Serif TC" charset="-120"/>
              </a:rPr>
              <a:t>Conclusion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zh-TW" dirty="0">
                <a:solidFill>
                  <a:schemeClr val="bg2">
                    <a:lumMod val="75000"/>
                  </a:schemeClr>
                </a:solidFill>
                <a:latin typeface="Source Han Serif TC" charset="-120"/>
                <a:ea typeface="Source Han Serif TC" charset="-120"/>
                <a:cs typeface="Source Han Serif TC" charset="-120"/>
              </a:rPr>
              <a:t>Reference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dirty="0">
                <a:latin typeface="Source Han Serif TC Light" charset="-120"/>
                <a:ea typeface="Source Han Serif TC Light" charset="-120"/>
                <a:cs typeface="Source Han Serif TC Light" charset="-120"/>
              </a:rPr>
              <a:t>Reference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scikit-learn.org/stable/modules/ensemble.html#adaboost</a:t>
            </a:r>
            <a:endParaRPr lang="en-US" altLang="zh-TW" dirty="0" smtClean="0"/>
          </a:p>
          <a:p>
            <a:pPr marL="285750" indent="-285750"/>
            <a:r>
              <a:rPr lang="en-US" altLang="zh-TW" dirty="0"/>
              <a:t>https://</a:t>
            </a:r>
            <a:r>
              <a:rPr lang="en-US" altLang="zh-TW" dirty="0" err="1"/>
              <a:t>zh.wikipedia.org</a:t>
            </a:r>
            <a:r>
              <a:rPr lang="en-US" altLang="zh-TW" dirty="0"/>
              <a:t>/wiki/</a:t>
            </a:r>
            <a:r>
              <a:rPr lang="en-US" altLang="zh-TW" dirty="0" err="1"/>
              <a:t>AdaBoost</a:t>
            </a:r>
            <a:endParaRPr 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altLang="zh-TW" dirty="0" err="1" smtClean="0">
                <a:latin typeface="Source Han Serif TC Light" charset="-120"/>
                <a:ea typeface="Source Han Serif TC Light" charset="-120"/>
                <a:cs typeface="Source Han Serif TC Light" charset="-120"/>
              </a:rPr>
              <a:t>Adaboost</a:t>
            </a:r>
            <a:r>
              <a:rPr lang="zh-TW" altLang="en-US" dirty="0" smtClean="0">
                <a:latin typeface="Source Han Serif TC Light" charset="-120"/>
                <a:ea typeface="Source Han Serif TC Light" charset="-120"/>
                <a:cs typeface="Source Han Serif TC Light" charset="-120"/>
              </a:rPr>
              <a:t> </a:t>
            </a:r>
            <a:endParaRPr lang="zh-TW" dirty="0">
              <a:latin typeface="Source Han Serif TC Light" charset="-120"/>
              <a:ea typeface="Source Han Serif TC Light" charset="-120"/>
              <a:cs typeface="Source Han Serif TC Light" charset="-120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31590"/>
            <a:ext cx="8520600" cy="372353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>
              <a:buFont typeface="STIXGeneral-Regular" charset="0"/>
              <a:buChar char="⎯"/>
            </a:pPr>
            <a:r>
              <a:rPr lang="en-US" altLang="zh-TW" dirty="0">
                <a:solidFill>
                  <a:schemeClr val="bg2">
                    <a:lumMod val="75000"/>
                  </a:schemeClr>
                </a:solidFill>
                <a:latin typeface="Source Han Serif TC" charset="-120"/>
                <a:ea typeface="Source Han Serif TC" charset="-120"/>
                <a:cs typeface="Source Han Serif TC" charset="-120"/>
              </a:rPr>
              <a:t>Adaptive Boosting</a:t>
            </a:r>
            <a:r>
              <a:rPr lang="zh-TW" altLang="en-US" dirty="0">
                <a:solidFill>
                  <a:schemeClr val="bg2">
                    <a:lumMod val="75000"/>
                  </a:schemeClr>
                </a:solidFill>
                <a:latin typeface="Source Han Serif TC" charset="-120"/>
                <a:ea typeface="Source Han Serif TC" charset="-120"/>
                <a:cs typeface="Source Han Serif TC" charset="-120"/>
              </a:rPr>
              <a:t> </a:t>
            </a:r>
            <a:r>
              <a:rPr lang="en-US" altLang="zh-TW" dirty="0" smtClean="0">
                <a:solidFill>
                  <a:schemeClr val="bg2">
                    <a:lumMod val="75000"/>
                  </a:schemeClr>
                </a:solidFill>
                <a:latin typeface="Source Han Serif TC" charset="-120"/>
                <a:ea typeface="Source Han Serif TC" charset="-120"/>
                <a:cs typeface="Source Han Serif TC" charset="-120"/>
              </a:rPr>
              <a:t>,</a:t>
            </a:r>
            <a:r>
              <a:rPr lang="zh-TW" altLang="en-US" dirty="0" smtClean="0">
                <a:solidFill>
                  <a:schemeClr val="bg2">
                    <a:lumMod val="75000"/>
                  </a:schemeClr>
                </a:solidFill>
                <a:latin typeface="Source Han Serif TC" charset="-120"/>
                <a:ea typeface="Source Han Serif TC" charset="-120"/>
                <a:cs typeface="Source Han Serif TC" charset="-120"/>
              </a:rPr>
              <a:t> 自</a:t>
            </a:r>
            <a:r>
              <a:rPr lang="zh-TW" altLang="en-US" dirty="0">
                <a:solidFill>
                  <a:schemeClr val="bg2">
                    <a:lumMod val="75000"/>
                  </a:schemeClr>
                </a:solidFill>
                <a:latin typeface="Source Han Serif TC" charset="-120"/>
                <a:ea typeface="Source Han Serif TC" charset="-120"/>
                <a:cs typeface="Source Han Serif TC" charset="-120"/>
              </a:rPr>
              <a:t>適應</a:t>
            </a:r>
            <a:r>
              <a:rPr lang="zh-TW" altLang="en-US" dirty="0" smtClean="0">
                <a:solidFill>
                  <a:schemeClr val="bg2">
                    <a:lumMod val="75000"/>
                  </a:schemeClr>
                </a:solidFill>
                <a:latin typeface="Source Han Serif TC" charset="-120"/>
                <a:ea typeface="Source Han Serif TC" charset="-120"/>
                <a:cs typeface="Source Han Serif TC" charset="-120"/>
              </a:rPr>
              <a:t>增強</a:t>
            </a:r>
            <a:endParaRPr lang="en-US" altLang="zh-TW" dirty="0" smtClean="0">
              <a:solidFill>
                <a:schemeClr val="bg2">
                  <a:lumMod val="75000"/>
                </a:schemeClr>
              </a:solidFill>
              <a:latin typeface="Source Han Serif TC" charset="-120"/>
              <a:ea typeface="Source Han Serif TC" charset="-120"/>
              <a:cs typeface="Source Han Serif TC" charset="-120"/>
            </a:endParaRPr>
          </a:p>
          <a:p>
            <a:pPr marL="285750" indent="-285750">
              <a:buFont typeface="STIXGeneral-Regular" charset="0"/>
              <a:buChar char="⎯"/>
            </a:pPr>
            <a:r>
              <a:rPr lang="zh-TW" altLang="en-US" dirty="0" smtClean="0">
                <a:solidFill>
                  <a:schemeClr val="bg2">
                    <a:lumMod val="75000"/>
                  </a:schemeClr>
                </a:solidFill>
                <a:latin typeface="Source Han Serif TC" charset="-120"/>
                <a:ea typeface="Source Han Serif TC" charset="-120"/>
                <a:cs typeface="Source Han Serif TC" charset="-120"/>
              </a:rPr>
              <a:t>一種監督式學習</a:t>
            </a:r>
            <a:endParaRPr lang="en-US" altLang="zh-TW" dirty="0">
              <a:solidFill>
                <a:schemeClr val="bg2">
                  <a:lumMod val="75000"/>
                </a:schemeClr>
              </a:solidFill>
              <a:latin typeface="Source Han Serif TC" charset="-120"/>
              <a:ea typeface="Source Han Serif TC" charset="-120"/>
              <a:cs typeface="Source Han Serif TC" charset="-120"/>
            </a:endParaRPr>
          </a:p>
          <a:p>
            <a:pPr marL="285750" indent="-285750">
              <a:buFont typeface="STIXGeneral-Regular" charset="0"/>
              <a:buChar char="⎯"/>
            </a:pPr>
            <a:r>
              <a:rPr lang="zh-TW" altLang="en-US" dirty="0">
                <a:solidFill>
                  <a:schemeClr val="bg2">
                    <a:lumMod val="75000"/>
                  </a:schemeClr>
                </a:solidFill>
                <a:latin typeface="Source Han Serif TC" charset="-120"/>
                <a:ea typeface="Source Han Serif TC" charset="-120"/>
                <a:cs typeface="Source Han Serif TC" charset="-120"/>
              </a:rPr>
              <a:t>不容易出現過擬合現象 </a:t>
            </a:r>
            <a:endParaRPr lang="en-US" altLang="zh-TW" dirty="0" smtClean="0">
              <a:solidFill>
                <a:schemeClr val="bg2">
                  <a:lumMod val="75000"/>
                </a:schemeClr>
              </a:solidFill>
              <a:latin typeface="Source Han Serif TC" charset="-120"/>
              <a:ea typeface="Source Han Serif TC" charset="-120"/>
              <a:cs typeface="Source Han Serif TC" charset="-120"/>
            </a:endParaRPr>
          </a:p>
          <a:p>
            <a:pPr marL="285750" indent="-285750">
              <a:buFont typeface="STIXGeneral-Regular" charset="0"/>
              <a:buChar char="⎯"/>
            </a:pPr>
            <a:r>
              <a:rPr lang="zh-TW" altLang="en-US" dirty="0" smtClean="0">
                <a:solidFill>
                  <a:schemeClr val="bg2">
                    <a:lumMod val="75000"/>
                  </a:schemeClr>
                </a:solidFill>
                <a:latin typeface="Source Han Serif TC" charset="-120"/>
                <a:ea typeface="Source Han Serif TC" charset="-120"/>
                <a:cs typeface="Source Han Serif TC" charset="-120"/>
              </a:rPr>
              <a:t>對於 </a:t>
            </a:r>
            <a:r>
              <a:rPr lang="en-US" altLang="zh-TW" dirty="0" smtClean="0">
                <a:solidFill>
                  <a:schemeClr val="bg2">
                    <a:lumMod val="75000"/>
                  </a:schemeClr>
                </a:solidFill>
                <a:latin typeface="Source Han Serif TC" charset="-120"/>
                <a:ea typeface="Source Han Serif TC" charset="-120"/>
                <a:cs typeface="Source Han Serif TC" charset="-120"/>
              </a:rPr>
              <a:t>abnormal</a:t>
            </a:r>
            <a:r>
              <a:rPr lang="zh-TW" altLang="en-US" dirty="0" smtClean="0">
                <a:solidFill>
                  <a:schemeClr val="bg2">
                    <a:lumMod val="75000"/>
                  </a:schemeClr>
                </a:solidFill>
                <a:latin typeface="Source Han Serif TC" charset="-120"/>
                <a:ea typeface="Source Han Serif TC" charset="-120"/>
                <a:cs typeface="Source Han Serif TC" charset="-120"/>
              </a:rPr>
              <a:t> </a:t>
            </a:r>
            <a:r>
              <a:rPr lang="en-US" altLang="zh-TW" dirty="0" smtClean="0">
                <a:solidFill>
                  <a:schemeClr val="bg2">
                    <a:lumMod val="75000"/>
                  </a:schemeClr>
                </a:solidFill>
                <a:latin typeface="Source Han Serif TC" charset="-120"/>
                <a:ea typeface="Source Han Serif TC" charset="-120"/>
                <a:cs typeface="Source Han Serif TC" charset="-120"/>
              </a:rPr>
              <a:t>data</a:t>
            </a:r>
            <a:r>
              <a:rPr lang="zh-TW" altLang="en-US" dirty="0" smtClean="0">
                <a:solidFill>
                  <a:schemeClr val="bg2">
                    <a:lumMod val="75000"/>
                  </a:schemeClr>
                </a:solidFill>
                <a:latin typeface="Source Han Serif TC" charset="-120"/>
                <a:ea typeface="Source Han Serif TC" charset="-120"/>
                <a:cs typeface="Source Han Serif TC" charset="-120"/>
              </a:rPr>
              <a:t> </a:t>
            </a:r>
            <a:r>
              <a:rPr lang="zh-TW" altLang="en-US" dirty="0">
                <a:solidFill>
                  <a:schemeClr val="bg2">
                    <a:lumMod val="75000"/>
                  </a:schemeClr>
                </a:solidFill>
                <a:latin typeface="Source Han Serif TC" charset="-120"/>
                <a:ea typeface="Source Han Serif TC" charset="-120"/>
                <a:cs typeface="Source Han Serif TC" charset="-120"/>
              </a:rPr>
              <a:t>很</a:t>
            </a:r>
            <a:r>
              <a:rPr lang="zh-TW" altLang="en-US" dirty="0" smtClean="0">
                <a:solidFill>
                  <a:schemeClr val="bg2">
                    <a:lumMod val="75000"/>
                  </a:schemeClr>
                </a:solidFill>
                <a:latin typeface="Source Han Serif TC" charset="-120"/>
                <a:ea typeface="Source Han Serif TC" charset="-120"/>
                <a:cs typeface="Source Han Serif TC" charset="-120"/>
              </a:rPr>
              <a:t>敏感</a:t>
            </a:r>
            <a:endParaRPr lang="en-US" altLang="zh-TW" dirty="0" smtClean="0">
              <a:solidFill>
                <a:schemeClr val="bg2">
                  <a:lumMod val="75000"/>
                </a:schemeClr>
              </a:solidFill>
              <a:latin typeface="Source Han Serif TC" charset="-120"/>
              <a:ea typeface="Source Han Serif TC" charset="-120"/>
              <a:cs typeface="Source Han Serif TC" charset="-120"/>
            </a:endParaRPr>
          </a:p>
          <a:p>
            <a:pPr marL="285750" indent="-285750">
              <a:buFont typeface="STIXGeneral-Regular" charset="0"/>
              <a:buChar char="⎯"/>
            </a:pPr>
            <a:endParaRPr lang="en-US" altLang="zh-TW" dirty="0">
              <a:solidFill>
                <a:schemeClr val="bg2">
                  <a:lumMod val="75000"/>
                </a:schemeClr>
              </a:solidFill>
              <a:latin typeface="Source Han Serif TC" charset="-120"/>
              <a:ea typeface="Source Han Serif TC" charset="-120"/>
              <a:cs typeface="Source Han Serif TC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Source Han Serif TC Light" charset="-120"/>
                <a:ea typeface="Source Han Serif TC Light" charset="-120"/>
                <a:cs typeface="Source Han Serif TC Light" charset="-120"/>
              </a:rPr>
              <a:t>Algorithm Introduction</a:t>
            </a:r>
            <a:endParaRPr lang="zh-TW" altLang="en-US" dirty="0">
              <a:latin typeface="Source Han Serif TC Light" charset="-120"/>
              <a:ea typeface="Source Han Serif TC Light" charset="-120"/>
              <a:cs typeface="Source Han Serif TC Light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STIXGeneral-Regular" charset="0"/>
              <a:buChar char="⎯"/>
            </a:pPr>
            <a:r>
              <a:rPr lang="en-US" altLang="zh-TW" dirty="0" err="1" smtClean="0">
                <a:latin typeface="Source Han Serif TC" charset="-120"/>
                <a:ea typeface="Source Han Serif TC" charset="-120"/>
                <a:cs typeface="Source Han Serif TC" charset="-120"/>
              </a:rPr>
              <a:t>Adaboost</a:t>
            </a:r>
            <a:r>
              <a:rPr lang="zh-TW" altLang="en-US" dirty="0" smtClean="0">
                <a:latin typeface="Source Han Serif TC" charset="-120"/>
                <a:ea typeface="Source Han Serif TC" charset="-120"/>
                <a:cs typeface="Source Han Serif TC" charset="-120"/>
              </a:rPr>
              <a:t> </a:t>
            </a:r>
            <a:r>
              <a:rPr lang="zh-TW" altLang="en-US" dirty="0" smtClean="0">
                <a:latin typeface="Source Han Serif TC" charset="-120"/>
                <a:ea typeface="Source Han Serif TC" charset="-120"/>
                <a:cs typeface="Source Han Serif TC" charset="-120"/>
              </a:rPr>
              <a:t>是</a:t>
            </a:r>
            <a:r>
              <a:rPr lang="zh-TW" altLang="en-US" dirty="0">
                <a:latin typeface="Source Han Serif TC" charset="-120"/>
                <a:ea typeface="Source Han Serif TC" charset="-120"/>
                <a:cs typeface="Source Han Serif TC" charset="-120"/>
              </a:rPr>
              <a:t>一</a:t>
            </a:r>
            <a:r>
              <a:rPr lang="zh-TW" altLang="en-US" dirty="0" smtClean="0">
                <a:latin typeface="Source Han Serif TC" charset="-120"/>
                <a:ea typeface="Source Han Serif TC" charset="-120"/>
                <a:cs typeface="Source Han Serif TC" charset="-120"/>
              </a:rPr>
              <a:t>種迭代算法</a:t>
            </a:r>
            <a:r>
              <a:rPr lang="zh-TW" altLang="en-US" dirty="0">
                <a:latin typeface="Source Han Serif TC" charset="-120"/>
                <a:ea typeface="Source Han Serif TC" charset="-120"/>
                <a:cs typeface="Source Han Serif TC" charset="-120"/>
              </a:rPr>
              <a:t>，在</a:t>
            </a:r>
            <a:r>
              <a:rPr lang="zh-TW" altLang="en-US" dirty="0" smtClean="0">
                <a:latin typeface="Source Han Serif TC" charset="-120"/>
                <a:ea typeface="Source Han Serif TC" charset="-120"/>
                <a:cs typeface="Source Han Serif TC" charset="-120"/>
              </a:rPr>
              <a:t>每輪</a:t>
            </a:r>
            <a:r>
              <a:rPr lang="zh-TW" altLang="en-US" dirty="0">
                <a:latin typeface="Source Han Serif TC" charset="-120"/>
                <a:ea typeface="Source Han Serif TC" charset="-120"/>
                <a:cs typeface="Source Han Serif TC" charset="-120"/>
              </a:rPr>
              <a:t>中加入一</a:t>
            </a:r>
            <a:r>
              <a:rPr lang="zh-TW" altLang="en-US" dirty="0" smtClean="0">
                <a:latin typeface="Source Han Serif TC" charset="-120"/>
                <a:ea typeface="Source Han Serif TC" charset="-120"/>
                <a:cs typeface="Source Han Serif TC" charset="-120"/>
              </a:rPr>
              <a:t>個新的弱</a:t>
            </a:r>
            <a:r>
              <a:rPr lang="zh-TW" altLang="en-US" dirty="0">
                <a:latin typeface="Source Han Serif TC" charset="-120"/>
                <a:ea typeface="Source Han Serif TC" charset="-120"/>
                <a:cs typeface="Source Han Serif TC" charset="-120"/>
              </a:rPr>
              <a:t>分類器，</a:t>
            </a:r>
            <a:r>
              <a:rPr lang="zh-TW" altLang="en-US" dirty="0" smtClean="0">
                <a:latin typeface="Source Han Serif TC" charset="-120"/>
                <a:ea typeface="Source Han Serif TC" charset="-120"/>
                <a:cs typeface="Source Han Serif TC" charset="-120"/>
              </a:rPr>
              <a:t>直到錯誤率夠小</a:t>
            </a:r>
            <a:endParaRPr lang="en-US" altLang="zh-TW" dirty="0" smtClean="0">
              <a:latin typeface="Source Han Serif TC" charset="-120"/>
              <a:ea typeface="Source Han Serif TC" charset="-120"/>
              <a:cs typeface="Source Han Serif TC" charset="-120"/>
            </a:endParaRPr>
          </a:p>
          <a:p>
            <a:pPr marL="285750" indent="-285750">
              <a:buFont typeface="STIXGeneral-Regular" charset="0"/>
              <a:buChar char="⎯"/>
            </a:pPr>
            <a:r>
              <a:rPr lang="zh-TW" altLang="en-US" dirty="0">
                <a:solidFill>
                  <a:schemeClr val="bg2">
                    <a:lumMod val="75000"/>
                  </a:schemeClr>
                </a:solidFill>
                <a:latin typeface="Source Han Serif TC" charset="-120"/>
                <a:ea typeface="Source Han Serif TC" charset="-120"/>
                <a:cs typeface="Source Han Serif TC" charset="-120"/>
              </a:rPr>
              <a:t>前一個分類器分錯的樣本，被用來訓練下一個</a:t>
            </a:r>
            <a:r>
              <a:rPr lang="zh-TW" altLang="en-US" dirty="0" smtClean="0">
                <a:solidFill>
                  <a:schemeClr val="bg2">
                    <a:lumMod val="75000"/>
                  </a:schemeClr>
                </a:solidFill>
                <a:latin typeface="Source Han Serif TC" charset="-120"/>
                <a:ea typeface="Source Han Serif TC" charset="-120"/>
                <a:cs typeface="Source Han Serif TC" charset="-120"/>
              </a:rPr>
              <a:t>分類器</a:t>
            </a:r>
            <a:endParaRPr lang="en-US" altLang="zh-TW" dirty="0" smtClean="0">
              <a:latin typeface="Source Han Serif TC" charset="-120"/>
              <a:ea typeface="Source Han Serif TC" charset="-120"/>
              <a:cs typeface="Source Han Serif TC" charset="-120"/>
            </a:endParaRPr>
          </a:p>
          <a:p>
            <a:pPr marL="285750" indent="-285750">
              <a:buFont typeface="STIXGeneral-Regular" charset="0"/>
              <a:buChar char="⎯"/>
            </a:pPr>
            <a:r>
              <a:rPr lang="zh-TW" altLang="en-US" dirty="0" smtClean="0">
                <a:solidFill>
                  <a:schemeClr val="bg2">
                    <a:lumMod val="75000"/>
                  </a:schemeClr>
                </a:solidFill>
                <a:latin typeface="Source Han Serif TC" charset="-120"/>
                <a:ea typeface="Source Han Serif TC" charset="-120"/>
                <a:cs typeface="Source Han Serif TC" charset="-120"/>
              </a:rPr>
              <a:t>初始狀態時，每個訓練樣本被賦予一個權重（進入訓練集的機率</a:t>
            </a:r>
            <a:r>
              <a:rPr lang="en-US" altLang="zh-TW" dirty="0" smtClean="0">
                <a:solidFill>
                  <a:schemeClr val="bg2">
                    <a:lumMod val="75000"/>
                  </a:schemeClr>
                </a:solidFill>
                <a:latin typeface="Source Han Serif TC" charset="-120"/>
                <a:ea typeface="Source Han Serif TC" charset="-120"/>
                <a:cs typeface="Source Han Serif TC" charset="-120"/>
              </a:rPr>
              <a:t>)</a:t>
            </a:r>
          </a:p>
          <a:p>
            <a:pPr marL="753750" indent="-285750">
              <a:buFont typeface="STIXGeneral-Regular" charset="0"/>
              <a:buChar char="⎯"/>
            </a:pPr>
            <a:r>
              <a:rPr lang="zh-TW" altLang="en-US" dirty="0" smtClean="0">
                <a:solidFill>
                  <a:schemeClr val="bg2">
                    <a:lumMod val="75000"/>
                  </a:schemeClr>
                </a:solidFill>
                <a:latin typeface="Source Han Serif TC" charset="-120"/>
                <a:ea typeface="Source Han Serif TC" charset="-120"/>
                <a:cs typeface="Source Han Serif TC" charset="-120"/>
              </a:rPr>
              <a:t>正確分類 ➔ 權重下降</a:t>
            </a:r>
            <a:endParaRPr lang="en-US" altLang="zh-TW" dirty="0" smtClean="0">
              <a:solidFill>
                <a:schemeClr val="bg2">
                  <a:lumMod val="75000"/>
                </a:schemeClr>
              </a:solidFill>
              <a:latin typeface="Source Han Serif TC" charset="-120"/>
              <a:ea typeface="Source Han Serif TC" charset="-120"/>
              <a:cs typeface="Source Han Serif TC" charset="-120"/>
            </a:endParaRPr>
          </a:p>
          <a:p>
            <a:pPr marL="753750" indent="-285750">
              <a:buFont typeface="STIXGeneral-Regular" charset="0"/>
              <a:buChar char="⎯"/>
            </a:pPr>
            <a:r>
              <a:rPr lang="zh-TW" altLang="en-US" dirty="0" smtClean="0">
                <a:solidFill>
                  <a:schemeClr val="bg2">
                    <a:lumMod val="75000"/>
                  </a:schemeClr>
                </a:solidFill>
                <a:latin typeface="Source Han Serif TC" charset="-120"/>
                <a:ea typeface="Source Han Serif TC" charset="-120"/>
                <a:cs typeface="Source Han Serif TC" charset="-120"/>
              </a:rPr>
              <a:t>未正確分類 ➔ 權重上升</a:t>
            </a:r>
            <a:endParaRPr lang="en-US" altLang="zh-TW" dirty="0">
              <a:solidFill>
                <a:schemeClr val="bg2">
                  <a:lumMod val="75000"/>
                </a:schemeClr>
              </a:solidFill>
              <a:latin typeface="Source Han Serif TC" charset="-120"/>
              <a:ea typeface="Source Han Serif TC" charset="-120"/>
              <a:cs typeface="Source Han Serif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092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Source Han Serif TC Light" charset="-120"/>
                <a:ea typeface="Source Han Serif TC Light" charset="-120"/>
                <a:cs typeface="Source Han Serif TC Light" charset="-120"/>
              </a:rPr>
              <a:t>Adaboost</a:t>
            </a:r>
            <a:endParaRPr lang="zh-TW" altLang="en-US" dirty="0">
              <a:latin typeface="Source Han Serif TC Light" charset="-120"/>
              <a:ea typeface="Source Han Serif TC Light" charset="-120"/>
              <a:cs typeface="Source Han Serif TC Light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STIXGeneral-Regular" charset="0"/>
              <a:buChar char="⎯"/>
            </a:pPr>
            <a:r>
              <a:rPr lang="zh-TW" altLang="en-US" dirty="0" smtClean="0">
                <a:latin typeface="Source Han Serif TC Light" charset="-120"/>
                <a:ea typeface="Source Han Serif TC Light" charset="-120"/>
                <a:cs typeface="Source Han Serif TC Light" charset="-120"/>
              </a:rPr>
              <a:t>二維平面中</a:t>
            </a:r>
            <a:endParaRPr lang="en-US" altLang="zh-TW" dirty="0" smtClean="0">
              <a:latin typeface="Source Han Serif TC Light" charset="-120"/>
              <a:ea typeface="Source Han Serif TC Light" charset="-120"/>
              <a:cs typeface="Source Han Serif TC Light" charset="-120"/>
            </a:endParaRPr>
          </a:p>
          <a:p>
            <a:pPr marL="285750" indent="-285750">
              <a:buFont typeface="STIXGeneral-Regular" charset="0"/>
              <a:buChar char="⎯"/>
            </a:pPr>
            <a:r>
              <a:rPr lang="zh-TW" altLang="en-US" dirty="0" smtClean="0">
                <a:latin typeface="Source Han Serif TC Light" charset="-120"/>
                <a:ea typeface="Source Han Serif TC Light" charset="-120"/>
                <a:cs typeface="Source Han Serif TC Light" charset="-120"/>
              </a:rPr>
              <a:t>賦予相同初值</a:t>
            </a:r>
            <a:endParaRPr lang="en-US" altLang="zh-TW" dirty="0" smtClean="0">
              <a:latin typeface="Source Han Serif TC Light" charset="-120"/>
              <a:ea typeface="Source Han Serif TC Light" charset="-120"/>
              <a:cs typeface="Source Han Serif TC Light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50" y="1228725"/>
            <a:ext cx="33401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8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Source Han Serif TC Light" charset="-120"/>
                <a:ea typeface="Source Han Serif TC Light" charset="-120"/>
                <a:cs typeface="Source Han Serif TC Light" charset="-120"/>
              </a:rPr>
              <a:t>Adaboost</a:t>
            </a:r>
            <a:endParaRPr lang="zh-TW" altLang="en-US" dirty="0">
              <a:latin typeface="Source Han Serif TC Light" charset="-120"/>
              <a:ea typeface="Source Han Serif TC Light" charset="-120"/>
              <a:cs typeface="Source Han Serif TC Light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STIXGeneral-Regular" charset="0"/>
              <a:buChar char="⎯"/>
            </a:pPr>
            <a:r>
              <a:rPr lang="en-US" altLang="zh-TW" dirty="0" smtClean="0">
                <a:solidFill>
                  <a:schemeClr val="bg2">
                    <a:lumMod val="75000"/>
                  </a:schemeClr>
                </a:solidFill>
              </a:rPr>
              <a:t>Round</a:t>
            </a:r>
            <a:r>
              <a:rPr lang="zh-TW" alt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2">
                    <a:lumMod val="75000"/>
                  </a:schemeClr>
                </a:solidFill>
              </a:rPr>
              <a:t>1</a:t>
            </a:r>
          </a:p>
          <a:p>
            <a:pPr marL="285750" indent="-285750">
              <a:buFont typeface="STIXGeneral-Regular" charset="0"/>
              <a:buChar char="⎯"/>
            </a:pPr>
            <a:endParaRPr lang="zh-TW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1235075"/>
            <a:ext cx="32766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5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Source Han Serif TC Light" charset="-120"/>
                <a:ea typeface="Source Han Serif TC Light" charset="-120"/>
                <a:cs typeface="Source Han Serif TC Light" charset="-120"/>
              </a:rPr>
              <a:t>Adaboost</a:t>
            </a:r>
            <a:endParaRPr lang="zh-TW" altLang="en-US" dirty="0">
              <a:latin typeface="Source Han Serif TC Light" charset="-120"/>
              <a:ea typeface="Source Han Serif TC Light" charset="-120"/>
              <a:cs typeface="Source Han Serif TC Light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STIXGeneral-Regular" charset="0"/>
              <a:buChar char="⎯"/>
            </a:pPr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Round</a:t>
            </a:r>
            <a:r>
              <a:rPr lang="zh-TW" alt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zh-TW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1260475"/>
            <a:ext cx="3276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74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Source Han Serif TC Light" charset="-120"/>
                <a:ea typeface="Source Han Serif TC Light" charset="-120"/>
                <a:cs typeface="Source Han Serif TC Light" charset="-120"/>
              </a:rPr>
              <a:t>Adaboost</a:t>
            </a:r>
            <a:endParaRPr lang="zh-TW" altLang="en-US" dirty="0">
              <a:latin typeface="Source Han Serif TC Light" charset="-120"/>
              <a:ea typeface="Source Han Serif TC Light" charset="-120"/>
              <a:cs typeface="Source Han Serif TC Light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STIXGeneral-Regular" charset="0"/>
              <a:buChar char="⎯"/>
            </a:pPr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Round</a:t>
            </a:r>
            <a:r>
              <a:rPr lang="zh-TW" alt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3</a:t>
            </a:r>
            <a:endParaRPr lang="zh-TW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1241425"/>
            <a:ext cx="32766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Source Han Serif TC Light" charset="-120"/>
                <a:ea typeface="Source Han Serif TC Light" charset="-120"/>
                <a:cs typeface="Source Han Serif TC Light" charset="-120"/>
              </a:rPr>
              <a:t>Adaboost</a:t>
            </a:r>
            <a:endParaRPr lang="zh-TW" altLang="en-US" dirty="0">
              <a:latin typeface="Source Han Serif TC Light" charset="-120"/>
              <a:ea typeface="Source Han Serif TC Light" charset="-120"/>
              <a:cs typeface="Source Han Serif TC Light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STIXGeneral-Regular" charset="0"/>
              <a:buChar char="⎯"/>
            </a:pPr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Round</a:t>
            </a:r>
            <a:r>
              <a:rPr lang="zh-TW" alt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2">
                    <a:lumMod val="75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450" y="1254125"/>
            <a:ext cx="32131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44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454</Words>
  <Application>Microsoft Macintosh PowerPoint</Application>
  <PresentationFormat>如螢幕大小 (16:9)</PresentationFormat>
  <Paragraphs>63</Paragraphs>
  <Slides>20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Source Han Serif TC</vt:lpstr>
      <vt:lpstr>Source Han Serif TC Light</vt:lpstr>
      <vt:lpstr>STIXGeneral-Regular</vt:lpstr>
      <vt:lpstr>新細明體</vt:lpstr>
      <vt:lpstr>Arial</vt:lpstr>
      <vt:lpstr>Simple Light</vt:lpstr>
      <vt:lpstr>期末報告 Adaboost</vt:lpstr>
      <vt:lpstr>Outline</vt:lpstr>
      <vt:lpstr>Adaboost </vt:lpstr>
      <vt:lpstr>Algorithm Introduction</vt:lpstr>
      <vt:lpstr>Adaboost</vt:lpstr>
      <vt:lpstr>Adaboost</vt:lpstr>
      <vt:lpstr>Adaboost</vt:lpstr>
      <vt:lpstr>Adaboost</vt:lpstr>
      <vt:lpstr>Adaboost</vt:lpstr>
      <vt:lpstr>Code Review</vt:lpstr>
      <vt:lpstr>Code Review</vt:lpstr>
      <vt:lpstr>Code Review</vt:lpstr>
      <vt:lpstr>Code Review</vt:lpstr>
      <vt:lpstr>Live demo</vt:lpstr>
      <vt:lpstr>KNN</vt:lpstr>
      <vt:lpstr>N estimator : 50</vt:lpstr>
      <vt:lpstr>N estimator : 350</vt:lpstr>
      <vt:lpstr>N estimator : 1000</vt:lpstr>
      <vt:lpstr>Conclusion</vt:lpstr>
      <vt:lpstr>Reference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期末報告-- [Isolation forest]</dc:title>
  <dc:creator>admin</dc:creator>
  <cp:lastModifiedBy>黃俊豪</cp:lastModifiedBy>
  <cp:revision>116</cp:revision>
  <cp:lastPrinted>2018-01-10T06:30:17Z</cp:lastPrinted>
  <dcterms:modified xsi:type="dcterms:W3CDTF">2018-01-10T07:56:06Z</dcterms:modified>
</cp:coreProperties>
</file>